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356" r:id="rId5"/>
    <p:sldId id="352" r:id="rId6"/>
    <p:sldId id="261" r:id="rId7"/>
  </p:sldIdLst>
  <p:sldSz cx="18288000" cy="10287000"/>
  <p:notesSz cx="6858000" cy="9144000"/>
  <p:embeddedFontLst>
    <p:embeddedFont>
      <p:font typeface="Droid Arabic Kufi" panose="020B0604020202020204" charset="0"/>
      <p:regular r:id="rId9"/>
    </p:embeddedFont>
    <p:embeddedFont>
      <p:font typeface="Droid Arabic Kufi Bold" panose="020B0604020202020204" charset="0"/>
      <p:regular r:id="rId10"/>
    </p:embeddedFont>
    <p:embeddedFont>
      <p:font typeface="Droid Arabic Naskh" panose="020B0604020202020204" charset="0"/>
      <p:regular r:id="rId11"/>
    </p:embeddedFont>
    <p:embeddedFont>
      <p:font typeface="Droid Arabic Naskh Bold" panose="020B0604020202020204" charset="0"/>
      <p:regular r:id="rId12"/>
    </p:embeddedFont>
    <p:embeddedFont>
      <p:font typeface="League Spartan" panose="020B0604020202020204" charset="0"/>
      <p:regular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536" y="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A50A1-97AA-444F-BF05-665D4413560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5149E-AE2A-4152-A1E1-66C68B039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1472-1831-4073-8907-F6C52F574E32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681-0C5E-4E0D-8086-3B330F2C8CBD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0DB2-1E1D-442C-AB8A-9DD54E0DEAAC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294" y="509264"/>
            <a:ext cx="17359796" cy="10863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4586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08C6-FFDE-40D6-AD07-5EC956C4C301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B7E9-351B-4D0E-BCB3-DEA2DD01258C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2CA7-40D2-48FE-8BB7-49F29D316BAC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C5936-3BC7-4E02-A07E-F52FCD87EBD0}" type="datetime1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0F54D-8F3C-4439-98D0-4B5A44D4965F}" type="datetime1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C728-E013-4CDE-B35A-502DA3AC8DD4}" type="datetime1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392B-5052-4015-B50A-46E3C8474575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5CD4-2AC8-4197-A9E3-2D6E18E51B2F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44B5-D3BD-4D4E-AC9B-B5D287B9C76D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9991" y="28575"/>
            <a:ext cx="18387991" cy="10601325"/>
            <a:chOff x="0" y="0"/>
            <a:chExt cx="2848781" cy="16424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8781" cy="1642423"/>
            </a:xfrm>
            <a:custGeom>
              <a:avLst/>
              <a:gdLst/>
              <a:ahLst/>
              <a:cxnLst/>
              <a:rect l="l" t="t" r="r" b="b"/>
              <a:pathLst>
                <a:path w="2848781" h="1642423">
                  <a:moveTo>
                    <a:pt x="0" y="0"/>
                  </a:moveTo>
                  <a:lnTo>
                    <a:pt x="2848781" y="0"/>
                  </a:lnTo>
                  <a:lnTo>
                    <a:pt x="2848781" y="1642423"/>
                  </a:lnTo>
                  <a:lnTo>
                    <a:pt x="0" y="1642423"/>
                  </a:lnTo>
                  <a:close/>
                </a:path>
              </a:pathLst>
            </a:custGeom>
            <a:blipFill>
              <a:blip r:embed="rId2">
                <a:alphaModFix amt="7999"/>
              </a:blip>
              <a:stretch>
                <a:fillRect t="-219" b="-15341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717675" y="0"/>
            <a:ext cx="805519" cy="2673350"/>
            <a:chOff x="0" y="0"/>
            <a:chExt cx="212153" cy="7040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2153" cy="704092"/>
            </a:xfrm>
            <a:custGeom>
              <a:avLst/>
              <a:gdLst/>
              <a:ahLst/>
              <a:cxnLst/>
              <a:rect l="l" t="t" r="r" b="b"/>
              <a:pathLst>
                <a:path w="212153" h="704092">
                  <a:moveTo>
                    <a:pt x="0" y="0"/>
                  </a:moveTo>
                  <a:lnTo>
                    <a:pt x="212153" y="0"/>
                  </a:lnTo>
                  <a:lnTo>
                    <a:pt x="212153" y="704092"/>
                  </a:lnTo>
                  <a:lnTo>
                    <a:pt x="0" y="704092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212153" cy="751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717675" y="7613650"/>
            <a:ext cx="805519" cy="2673350"/>
            <a:chOff x="0" y="0"/>
            <a:chExt cx="212153" cy="70409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2153" cy="704092"/>
            </a:xfrm>
            <a:custGeom>
              <a:avLst/>
              <a:gdLst/>
              <a:ahLst/>
              <a:cxnLst/>
              <a:rect l="l" t="t" r="r" b="b"/>
              <a:pathLst>
                <a:path w="212153" h="704092">
                  <a:moveTo>
                    <a:pt x="0" y="0"/>
                  </a:moveTo>
                  <a:lnTo>
                    <a:pt x="212153" y="0"/>
                  </a:lnTo>
                  <a:lnTo>
                    <a:pt x="212153" y="704092"/>
                  </a:lnTo>
                  <a:lnTo>
                    <a:pt x="0" y="704092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212153" cy="751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569979" y="1336675"/>
            <a:ext cx="2546350" cy="7410450"/>
            <a:chOff x="0" y="0"/>
            <a:chExt cx="670644" cy="195172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70644" cy="1951724"/>
            </a:xfrm>
            <a:custGeom>
              <a:avLst/>
              <a:gdLst/>
              <a:ahLst/>
              <a:cxnLst/>
              <a:rect l="l" t="t" r="r" b="b"/>
              <a:pathLst>
                <a:path w="670644" h="1951724">
                  <a:moveTo>
                    <a:pt x="155060" y="0"/>
                  </a:moveTo>
                  <a:lnTo>
                    <a:pt x="515583" y="0"/>
                  </a:lnTo>
                  <a:cubicBezTo>
                    <a:pt x="601221" y="0"/>
                    <a:pt x="670644" y="69423"/>
                    <a:pt x="670644" y="155060"/>
                  </a:cubicBezTo>
                  <a:lnTo>
                    <a:pt x="670644" y="1796663"/>
                  </a:lnTo>
                  <a:cubicBezTo>
                    <a:pt x="670644" y="1882301"/>
                    <a:pt x="601221" y="1951724"/>
                    <a:pt x="515583" y="1951724"/>
                  </a:cubicBezTo>
                  <a:lnTo>
                    <a:pt x="155060" y="1951724"/>
                  </a:lnTo>
                  <a:cubicBezTo>
                    <a:pt x="113936" y="1951724"/>
                    <a:pt x="74496" y="1935387"/>
                    <a:pt x="45416" y="1906307"/>
                  </a:cubicBezTo>
                  <a:cubicBezTo>
                    <a:pt x="16337" y="1877228"/>
                    <a:pt x="0" y="1837788"/>
                    <a:pt x="0" y="1796663"/>
                  </a:cubicBezTo>
                  <a:lnTo>
                    <a:pt x="0" y="155060"/>
                  </a:lnTo>
                  <a:cubicBezTo>
                    <a:pt x="0" y="69423"/>
                    <a:pt x="69423" y="0"/>
                    <a:pt x="155060" y="0"/>
                  </a:cubicBez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670644" cy="19993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663450" y="1830276"/>
            <a:ext cx="11636750" cy="2625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7000"/>
              </a:lnSpc>
            </a:pPr>
            <a:r>
              <a:rPr lang="ar-EG" sz="5000" b="1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/>
              </a:rPr>
              <a:t>بيئة ذكية لتحليل الصور الطبية لأمراض نادرة اعتماداً على تقنيات التعلم العميق</a:t>
            </a:r>
          </a:p>
          <a:p>
            <a:pPr algn="r" rtl="1">
              <a:lnSpc>
                <a:spcPts val="7000"/>
              </a:lnSpc>
              <a:spcBef>
                <a:spcPct val="0"/>
              </a:spcBef>
            </a:pPr>
            <a:endParaRPr lang="ar-EG" sz="5000" b="1">
              <a:solidFill>
                <a:srgbClr val="000000"/>
              </a:solidFill>
              <a:latin typeface="Droid Arabic Naskh Bold"/>
              <a:ea typeface="Droid Arabic Naskh Bold"/>
              <a:cs typeface="Droid Arabic Naskh Bold"/>
              <a:sym typeface="Droid Arabic Naskh Bold"/>
              <a:rtl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804351" y="5066791"/>
            <a:ext cx="9204044" cy="4732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4136"/>
              </a:lnSpc>
            </a:pPr>
            <a:r>
              <a:rPr lang="ar-EG" sz="2954" dirty="0">
                <a:solidFill>
                  <a:srgbClr val="2A0947"/>
                </a:solidFill>
                <a:latin typeface="Droid Arabic Kufi"/>
                <a:ea typeface="Droid Arabic Kufi"/>
                <a:cs typeface="Droid Arabic Kufi"/>
                <a:sym typeface="Droid Arabic Kufi"/>
                <a:rtl/>
              </a:rPr>
              <a:t>تقديم:</a:t>
            </a:r>
          </a:p>
          <a:p>
            <a:pPr algn="ctr" rtl="1">
              <a:lnSpc>
                <a:spcPts val="4136"/>
              </a:lnSpc>
            </a:pPr>
            <a:r>
              <a:rPr lang="ar-EG" sz="2954" dirty="0">
                <a:solidFill>
                  <a:srgbClr val="2A0947"/>
                </a:solidFill>
                <a:latin typeface="Droid Arabic Kufi"/>
                <a:ea typeface="Droid Arabic Kufi"/>
                <a:cs typeface="Droid Arabic Kufi"/>
                <a:sym typeface="Droid Arabic Kufi"/>
                <a:rtl/>
              </a:rPr>
              <a:t>مريم </a:t>
            </a:r>
            <a:r>
              <a:rPr lang="ar-EG" sz="2954" dirty="0" err="1">
                <a:solidFill>
                  <a:srgbClr val="2A0947"/>
                </a:solidFill>
                <a:latin typeface="Droid Arabic Kufi"/>
                <a:ea typeface="Droid Arabic Kufi"/>
                <a:cs typeface="Droid Arabic Kufi"/>
                <a:sym typeface="Droid Arabic Kufi"/>
                <a:rtl/>
              </a:rPr>
              <a:t>خيربك</a:t>
            </a:r>
            <a:endParaRPr lang="ar-EG" sz="2954" dirty="0">
              <a:solidFill>
                <a:srgbClr val="2A0947"/>
              </a:solidFill>
              <a:latin typeface="Droid Arabic Kufi"/>
              <a:ea typeface="Droid Arabic Kufi"/>
              <a:cs typeface="Droid Arabic Kufi"/>
              <a:sym typeface="Droid Arabic Kufi"/>
              <a:rtl/>
            </a:endParaRPr>
          </a:p>
          <a:p>
            <a:pPr algn="ctr">
              <a:lnSpc>
                <a:spcPts val="4136"/>
              </a:lnSpc>
            </a:pPr>
            <a:endParaRPr lang="ar-EG" sz="2954" dirty="0">
              <a:solidFill>
                <a:srgbClr val="2A0947"/>
              </a:solidFill>
              <a:latin typeface="Droid Arabic Kufi"/>
              <a:ea typeface="Droid Arabic Kufi"/>
              <a:cs typeface="Droid Arabic Kufi"/>
              <a:sym typeface="Droid Arabic Kufi"/>
              <a:rtl/>
            </a:endParaRPr>
          </a:p>
          <a:p>
            <a:pPr algn="ctr" rtl="1">
              <a:lnSpc>
                <a:spcPts val="4136"/>
              </a:lnSpc>
            </a:pPr>
            <a:r>
              <a:rPr lang="ar-EG" sz="2954" dirty="0">
                <a:solidFill>
                  <a:srgbClr val="2A0947"/>
                </a:solidFill>
                <a:latin typeface="Droid Arabic Kufi"/>
                <a:ea typeface="Droid Arabic Kufi"/>
                <a:cs typeface="Droid Arabic Kufi"/>
                <a:sym typeface="Droid Arabic Kufi"/>
                <a:rtl/>
              </a:rPr>
              <a:t>إشراف:</a:t>
            </a:r>
          </a:p>
          <a:p>
            <a:pPr algn="ctr" rtl="1">
              <a:lnSpc>
                <a:spcPts val="4136"/>
              </a:lnSpc>
            </a:pPr>
            <a:r>
              <a:rPr lang="ar-EG" sz="2954" dirty="0">
                <a:solidFill>
                  <a:srgbClr val="2A0947"/>
                </a:solidFill>
                <a:latin typeface="Droid Arabic Kufi"/>
                <a:ea typeface="Droid Arabic Kufi"/>
                <a:cs typeface="Droid Arabic Kufi"/>
                <a:sym typeface="Droid Arabic Kufi"/>
                <a:rtl/>
              </a:rPr>
              <a:t>د. أصف جعفر</a:t>
            </a:r>
          </a:p>
          <a:p>
            <a:pPr algn="ctr" rtl="1">
              <a:lnSpc>
                <a:spcPts val="4136"/>
              </a:lnSpc>
            </a:pPr>
            <a:r>
              <a:rPr lang="ar-EG" sz="2954" dirty="0">
                <a:solidFill>
                  <a:srgbClr val="2A0947"/>
                </a:solidFill>
                <a:latin typeface="Droid Arabic Kufi"/>
                <a:ea typeface="Droid Arabic Kufi"/>
                <a:cs typeface="Droid Arabic Kufi"/>
                <a:sym typeface="Droid Arabic Kufi"/>
                <a:rtl/>
              </a:rPr>
              <a:t>د. عمر حمدون</a:t>
            </a:r>
          </a:p>
          <a:p>
            <a:pPr algn="ctr" rtl="1">
              <a:lnSpc>
                <a:spcPts val="4136"/>
              </a:lnSpc>
              <a:spcBef>
                <a:spcPct val="0"/>
              </a:spcBef>
            </a:pPr>
            <a:r>
              <a:rPr lang="ar-EG" sz="2954" dirty="0">
                <a:solidFill>
                  <a:srgbClr val="2A0947"/>
                </a:solidFill>
                <a:latin typeface="Droid Arabic Kufi"/>
                <a:ea typeface="Droid Arabic Kufi"/>
                <a:cs typeface="Droid Arabic Kufi"/>
                <a:sym typeface="Droid Arabic Kufi"/>
                <a:rtl/>
              </a:rPr>
              <a:t>ما. عماد </a:t>
            </a:r>
            <a:r>
              <a:rPr lang="ar-EG" sz="2954" dirty="0" err="1">
                <a:solidFill>
                  <a:srgbClr val="2A0947"/>
                </a:solidFill>
                <a:latin typeface="Droid Arabic Kufi"/>
                <a:ea typeface="Droid Arabic Kufi"/>
                <a:cs typeface="Droid Arabic Kufi"/>
                <a:sym typeface="Droid Arabic Kufi"/>
                <a:rtl/>
              </a:rPr>
              <a:t>قرحيلي</a:t>
            </a:r>
            <a:endParaRPr lang="ar-SY" sz="2954" dirty="0">
              <a:solidFill>
                <a:srgbClr val="2A0947"/>
              </a:solidFill>
              <a:latin typeface="Droid Arabic Kufi"/>
              <a:ea typeface="Droid Arabic Kufi"/>
              <a:cs typeface="Droid Arabic Kufi"/>
              <a:sym typeface="Droid Arabic Kufi"/>
              <a:rtl/>
            </a:endParaRPr>
          </a:p>
          <a:p>
            <a:pPr algn="ctr" rtl="1">
              <a:lnSpc>
                <a:spcPts val="4136"/>
              </a:lnSpc>
              <a:spcBef>
                <a:spcPct val="0"/>
              </a:spcBef>
            </a:pPr>
            <a:endParaRPr lang="ar-SY" sz="2954" dirty="0">
              <a:solidFill>
                <a:srgbClr val="2A0947"/>
              </a:solidFill>
              <a:latin typeface="Droid Arabic Kufi"/>
              <a:ea typeface="Droid Arabic Kufi"/>
              <a:cs typeface="Droid Arabic Kufi"/>
              <a:sym typeface="Droid Arabic Kufi"/>
              <a:rtl/>
            </a:endParaRPr>
          </a:p>
          <a:p>
            <a:pPr algn="ctr" rtl="1">
              <a:lnSpc>
                <a:spcPts val="4136"/>
              </a:lnSpc>
              <a:spcBef>
                <a:spcPct val="0"/>
              </a:spcBef>
            </a:pPr>
            <a:r>
              <a:rPr lang="ar-SY" sz="2954" dirty="0">
                <a:solidFill>
                  <a:srgbClr val="2A0947"/>
                </a:solidFill>
                <a:latin typeface="Droid Arabic Kufi"/>
                <a:ea typeface="Droid Arabic Kufi"/>
                <a:cs typeface="Droid Arabic Kufi"/>
                <a:sym typeface="Droid Arabic Kufi"/>
                <a:rtl/>
              </a:rPr>
              <a:t>2024-2025 </a:t>
            </a:r>
            <a:endParaRPr lang="en-US" sz="2954" dirty="0">
              <a:solidFill>
                <a:srgbClr val="2A0947"/>
              </a:solidFill>
              <a:latin typeface="Droid Arabic Kufi"/>
              <a:ea typeface="Droid Arabic Kufi"/>
              <a:cs typeface="Droid Arabic Kufi"/>
              <a:sym typeface="Droid Arabic Kufi"/>
              <a:rtl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9991" y="0"/>
            <a:ext cx="18387991" cy="10601325"/>
            <a:chOff x="0" y="0"/>
            <a:chExt cx="2848781" cy="16424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8781" cy="1642423"/>
            </a:xfrm>
            <a:custGeom>
              <a:avLst/>
              <a:gdLst/>
              <a:ahLst/>
              <a:cxnLst/>
              <a:rect l="l" t="t" r="r" b="b"/>
              <a:pathLst>
                <a:path w="2848781" h="1642423">
                  <a:moveTo>
                    <a:pt x="0" y="0"/>
                  </a:moveTo>
                  <a:lnTo>
                    <a:pt x="2848781" y="0"/>
                  </a:lnTo>
                  <a:lnTo>
                    <a:pt x="2848781" y="1642423"/>
                  </a:lnTo>
                  <a:lnTo>
                    <a:pt x="0" y="1642423"/>
                  </a:lnTo>
                  <a:close/>
                </a:path>
              </a:pathLst>
            </a:custGeom>
            <a:blipFill>
              <a:blip r:embed="rId2">
                <a:alphaModFix amt="7999"/>
              </a:blip>
              <a:stretch>
                <a:fillRect t="-219" b="-15341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2591721" y="6054925"/>
            <a:ext cx="13004567" cy="315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9"/>
              </a:lnSpc>
            </a:pPr>
            <a:r>
              <a:rPr lang="en-US" sz="3699" dirty="0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1- Project objective</a:t>
            </a:r>
            <a:endParaRPr lang="ar-SY" sz="3699" dirty="0">
              <a:solidFill>
                <a:srgbClr val="1A1C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ts val="4069"/>
              </a:lnSpc>
            </a:pPr>
            <a:endParaRPr lang="en-US" sz="3699" dirty="0">
              <a:solidFill>
                <a:srgbClr val="1A1C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ts val="4069"/>
              </a:lnSpc>
            </a:pPr>
            <a:r>
              <a:rPr lang="en-US" sz="3699" dirty="0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2- Dataset</a:t>
            </a:r>
            <a:endParaRPr lang="ar-SY" sz="3699" dirty="0">
              <a:solidFill>
                <a:srgbClr val="1A1C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ts val="4069"/>
              </a:lnSpc>
            </a:pPr>
            <a:endParaRPr lang="en-US" sz="3699" dirty="0">
              <a:solidFill>
                <a:srgbClr val="1A1C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ts val="4069"/>
              </a:lnSpc>
            </a:pPr>
            <a:endParaRPr lang="en-US" sz="3699" dirty="0">
              <a:solidFill>
                <a:srgbClr val="1A1C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ts val="4069"/>
              </a:lnSpc>
            </a:pPr>
            <a:r>
              <a:rPr lang="en-US" sz="3699" dirty="0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3- Zero-shot Learning</a:t>
            </a:r>
          </a:p>
        </p:txBody>
      </p:sp>
      <p:grpSp>
        <p:nvGrpSpPr>
          <p:cNvPr id="5" name="Group 5"/>
          <p:cNvGrpSpPr/>
          <p:nvPr/>
        </p:nvGrpSpPr>
        <p:grpSpPr>
          <a:xfrm rot="2700000">
            <a:off x="-4812862" y="-4951925"/>
            <a:ext cx="8024698" cy="802469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7" name="Group 7"/>
          <p:cNvGrpSpPr/>
          <p:nvPr/>
        </p:nvGrpSpPr>
        <p:grpSpPr>
          <a:xfrm rot="2700000">
            <a:off x="15331342" y="7566226"/>
            <a:ext cx="8024698" cy="8024698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FFD028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9" name="Group 9"/>
          <p:cNvGrpSpPr/>
          <p:nvPr/>
        </p:nvGrpSpPr>
        <p:grpSpPr>
          <a:xfrm rot="2700000">
            <a:off x="-1309030" y="7829734"/>
            <a:ext cx="4914532" cy="491453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36232" y="0"/>
                  </a:moveTo>
                  <a:lnTo>
                    <a:pt x="776568" y="0"/>
                  </a:lnTo>
                  <a:cubicBezTo>
                    <a:pt x="786177" y="0"/>
                    <a:pt x="795393" y="3817"/>
                    <a:pt x="802188" y="10612"/>
                  </a:cubicBezTo>
                  <a:cubicBezTo>
                    <a:pt x="808983" y="17407"/>
                    <a:pt x="812800" y="26623"/>
                    <a:pt x="812800" y="36232"/>
                  </a:cubicBezTo>
                  <a:lnTo>
                    <a:pt x="812800" y="776568"/>
                  </a:lnTo>
                  <a:cubicBezTo>
                    <a:pt x="812800" y="786177"/>
                    <a:pt x="808983" y="795393"/>
                    <a:pt x="802188" y="802188"/>
                  </a:cubicBezTo>
                  <a:cubicBezTo>
                    <a:pt x="795393" y="808983"/>
                    <a:pt x="786177" y="812800"/>
                    <a:pt x="776568" y="812800"/>
                  </a:cubicBezTo>
                  <a:lnTo>
                    <a:pt x="36232" y="812800"/>
                  </a:lnTo>
                  <a:cubicBezTo>
                    <a:pt x="26623" y="812800"/>
                    <a:pt x="17407" y="808983"/>
                    <a:pt x="10612" y="802188"/>
                  </a:cubicBezTo>
                  <a:cubicBezTo>
                    <a:pt x="3817" y="795393"/>
                    <a:pt x="0" y="786177"/>
                    <a:pt x="0" y="776568"/>
                  </a:cubicBezTo>
                  <a:lnTo>
                    <a:pt x="0" y="36232"/>
                  </a:lnTo>
                  <a:cubicBezTo>
                    <a:pt x="0" y="26623"/>
                    <a:pt x="3817" y="17407"/>
                    <a:pt x="10612" y="10612"/>
                  </a:cubicBezTo>
                  <a:cubicBezTo>
                    <a:pt x="17407" y="3817"/>
                    <a:pt x="26623" y="0"/>
                    <a:pt x="3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id="11" name="Group 11"/>
          <p:cNvGrpSpPr/>
          <p:nvPr/>
        </p:nvGrpSpPr>
        <p:grpSpPr>
          <a:xfrm rot="2700000">
            <a:off x="14802034" y="-1428566"/>
            <a:ext cx="4914532" cy="4914532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36232" y="0"/>
                  </a:moveTo>
                  <a:lnTo>
                    <a:pt x="776568" y="0"/>
                  </a:lnTo>
                  <a:cubicBezTo>
                    <a:pt x="786177" y="0"/>
                    <a:pt x="795393" y="3817"/>
                    <a:pt x="802188" y="10612"/>
                  </a:cubicBezTo>
                  <a:cubicBezTo>
                    <a:pt x="808983" y="17407"/>
                    <a:pt x="812800" y="26623"/>
                    <a:pt x="812800" y="36232"/>
                  </a:cubicBezTo>
                  <a:lnTo>
                    <a:pt x="812800" y="776568"/>
                  </a:lnTo>
                  <a:cubicBezTo>
                    <a:pt x="812800" y="786177"/>
                    <a:pt x="808983" y="795393"/>
                    <a:pt x="802188" y="802188"/>
                  </a:cubicBezTo>
                  <a:cubicBezTo>
                    <a:pt x="795393" y="808983"/>
                    <a:pt x="786177" y="812800"/>
                    <a:pt x="776568" y="812800"/>
                  </a:cubicBezTo>
                  <a:lnTo>
                    <a:pt x="36232" y="812800"/>
                  </a:lnTo>
                  <a:cubicBezTo>
                    <a:pt x="26623" y="812800"/>
                    <a:pt x="17407" y="808983"/>
                    <a:pt x="10612" y="802188"/>
                  </a:cubicBezTo>
                  <a:cubicBezTo>
                    <a:pt x="3817" y="795393"/>
                    <a:pt x="0" y="786177"/>
                    <a:pt x="0" y="776568"/>
                  </a:cubicBezTo>
                  <a:lnTo>
                    <a:pt x="0" y="36232"/>
                  </a:lnTo>
                  <a:cubicBezTo>
                    <a:pt x="0" y="26623"/>
                    <a:pt x="3817" y="17407"/>
                    <a:pt x="10612" y="10612"/>
                  </a:cubicBezTo>
                  <a:cubicBezTo>
                    <a:pt x="17407" y="3817"/>
                    <a:pt x="26623" y="0"/>
                    <a:pt x="3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13" name="TextBox 13"/>
          <p:cNvSpPr txBox="1"/>
          <p:nvPr/>
        </p:nvSpPr>
        <p:spPr>
          <a:xfrm>
            <a:off x="4245743" y="3145031"/>
            <a:ext cx="9696521" cy="1012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8259"/>
              </a:lnSpc>
              <a:spcBef>
                <a:spcPct val="0"/>
              </a:spcBef>
            </a:pPr>
            <a:r>
              <a:rPr lang="ar-EG" sz="5899" b="1" dirty="0">
                <a:solidFill>
                  <a:srgbClr val="1A1C1F"/>
                </a:solidFill>
                <a:latin typeface="Droid Arabic Kufi Bold"/>
                <a:ea typeface="Droid Arabic Kufi Bold"/>
                <a:cs typeface="Droid Arabic Kufi Bold"/>
                <a:sym typeface="Droid Arabic Kufi Bold"/>
                <a:rtl/>
              </a:rPr>
              <a:t>التعريف بالمشروع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4382D2-3543-B9EA-5DF5-DA1BB7FE657C}"/>
              </a:ext>
            </a:extLst>
          </p:cNvPr>
          <p:cNvSpPr txBox="1"/>
          <p:nvPr/>
        </p:nvSpPr>
        <p:spPr>
          <a:xfrm>
            <a:off x="16570325" y="9635872"/>
            <a:ext cx="320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Page | 1</a:t>
            </a:r>
          </a:p>
        </p:txBody>
      </p:sp>
      <p:sp>
        <p:nvSpPr>
          <p:cNvPr id="15" name="TextBox 4"/>
          <p:cNvSpPr txBox="1"/>
          <p:nvPr/>
        </p:nvSpPr>
        <p:spPr>
          <a:xfrm>
            <a:off x="2691712" y="7796577"/>
            <a:ext cx="13004567" cy="527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algn="ctr" rtl="0" eaLnBrk="1" latinLnBrk="0" hangingPunct="1">
              <a:lnSpc>
                <a:spcPts val="4069"/>
              </a:lnSpc>
            </a:pPr>
            <a:r>
              <a:rPr lang="ar-SY" sz="4000" kern="1200" dirty="0">
                <a:solidFill>
                  <a:srgbClr val="FFCC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60</a:t>
            </a:r>
            <a:r>
              <a:rPr lang="en-US" sz="4000" kern="1200" dirty="0">
                <a:solidFill>
                  <a:srgbClr val="FFCC00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% training 40%Testing</a:t>
            </a:r>
            <a:endParaRPr lang="en-US" sz="4000" dirty="0">
              <a:solidFill>
                <a:srgbClr val="FFCC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16151" y="3135786"/>
            <a:ext cx="450850" cy="4356100"/>
            <a:chOff x="0" y="0"/>
            <a:chExt cx="118742" cy="11472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742" cy="1147286"/>
            </a:xfrm>
            <a:custGeom>
              <a:avLst/>
              <a:gdLst/>
              <a:ahLst/>
              <a:cxnLst/>
              <a:rect l="l" t="t" r="r" b="b"/>
              <a:pathLst>
                <a:path w="118742" h="1147286">
                  <a:moveTo>
                    <a:pt x="0" y="0"/>
                  </a:moveTo>
                  <a:lnTo>
                    <a:pt x="118742" y="0"/>
                  </a:lnTo>
                  <a:lnTo>
                    <a:pt x="118742" y="1147286"/>
                  </a:lnTo>
                  <a:lnTo>
                    <a:pt x="0" y="1147286"/>
                  </a:lnTo>
                  <a:close/>
                </a:path>
              </a:pathLst>
            </a:custGeom>
            <a:solidFill>
              <a:srgbClr val="EDC2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8742" cy="1194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452997" y="8991099"/>
            <a:ext cx="1878686" cy="469671"/>
          </a:xfrm>
          <a:custGeom>
            <a:avLst/>
            <a:gdLst/>
            <a:ahLst/>
            <a:cxnLst/>
            <a:rect l="l" t="t" r="r" b="b"/>
            <a:pathLst>
              <a:path w="1878686" h="469671">
                <a:moveTo>
                  <a:pt x="0" y="0"/>
                </a:moveTo>
                <a:lnTo>
                  <a:pt x="1878686" y="0"/>
                </a:lnTo>
                <a:lnTo>
                  <a:pt x="1878686" y="469672"/>
                </a:lnTo>
                <a:lnTo>
                  <a:pt x="0" y="469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833269" y="57150"/>
            <a:ext cx="12584831" cy="10065515"/>
            <a:chOff x="0" y="0"/>
            <a:chExt cx="1016237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16237" cy="812800"/>
            </a:xfrm>
            <a:custGeom>
              <a:avLst/>
              <a:gdLst/>
              <a:ahLst/>
              <a:cxnLst/>
              <a:rect l="l" t="t" r="r" b="b"/>
              <a:pathLst>
                <a:path w="1016237" h="812800">
                  <a:moveTo>
                    <a:pt x="0" y="0"/>
                  </a:moveTo>
                  <a:lnTo>
                    <a:pt x="1016237" y="0"/>
                  </a:lnTo>
                  <a:lnTo>
                    <a:pt x="1016237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t="-2233" b="-2233"/>
              </a:stretch>
            </a:blipFill>
            <a:ln w="38100" cap="sq">
              <a:solidFill>
                <a:srgbClr val="EDC254"/>
              </a:solidFill>
              <a:prstDash val="solid"/>
              <a:miter/>
            </a:ln>
          </p:spPr>
        </p:sp>
      </p:grpSp>
      <p:sp>
        <p:nvSpPr>
          <p:cNvPr id="8" name="TextBox 8"/>
          <p:cNvSpPr txBox="1"/>
          <p:nvPr/>
        </p:nvSpPr>
        <p:spPr>
          <a:xfrm>
            <a:off x="14938772" y="4075887"/>
            <a:ext cx="2937023" cy="2380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6339"/>
              </a:lnSpc>
              <a:spcBef>
                <a:spcPct val="0"/>
              </a:spcBef>
            </a:pPr>
            <a:r>
              <a:rPr lang="ar-EG" sz="4528">
                <a:solidFill>
                  <a:srgbClr val="000000"/>
                </a:solidFill>
                <a:latin typeface="Droid Arabic Naskh"/>
                <a:ea typeface="Droid Arabic Naskh"/>
                <a:cs typeface="Droid Arabic Naskh"/>
                <a:sym typeface="Droid Arabic Naskh"/>
                <a:rtl/>
              </a:rPr>
              <a:t>المخطط الصندوقي للنظام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D9C37-6355-D38E-F452-AA585429028F}"/>
              </a:ext>
            </a:extLst>
          </p:cNvPr>
          <p:cNvSpPr txBox="1"/>
          <p:nvPr/>
        </p:nvSpPr>
        <p:spPr>
          <a:xfrm>
            <a:off x="16570325" y="9635872"/>
            <a:ext cx="320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Page |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ar-SY" dirty="0">
                <a:solidFill>
                  <a:schemeClr val="tx1"/>
                </a:solidFill>
              </a:rPr>
              <a:t>مراحل سير العمل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60AC252-5197-4DE4-9A0D-6B0B9E9744BC}"/>
              </a:ext>
            </a:extLst>
          </p:cNvPr>
          <p:cNvSpPr txBox="1"/>
          <p:nvPr/>
        </p:nvSpPr>
        <p:spPr>
          <a:xfrm>
            <a:off x="14802334" y="6110330"/>
            <a:ext cx="2344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دراسة أعمال سابقة متعلقة بموضوع المشروع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A8881CF-189D-439D-8F4B-AECE61C1A7B7}"/>
              </a:ext>
            </a:extLst>
          </p:cNvPr>
          <p:cNvSpPr/>
          <p:nvPr/>
        </p:nvSpPr>
        <p:spPr>
          <a:xfrm rot="10800000" flipH="1">
            <a:off x="11283753" y="4492757"/>
            <a:ext cx="3154680" cy="6479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8A6E408-D575-4242-A5A2-587BF31F7D92}"/>
              </a:ext>
            </a:extLst>
          </p:cNvPr>
          <p:cNvCxnSpPr>
            <a:cxnSpLocks/>
          </p:cNvCxnSpPr>
          <p:nvPr/>
        </p:nvCxnSpPr>
        <p:spPr>
          <a:xfrm rot="10800000">
            <a:off x="12887081" y="4980500"/>
            <a:ext cx="2" cy="822960"/>
          </a:xfrm>
          <a:prstGeom prst="line">
            <a:avLst/>
          </a:prstGeom>
          <a:ln w="31750">
            <a:solidFill>
              <a:schemeClr val="accent4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7B63C92-F05F-46EA-AA0C-899A98E69518}"/>
              </a:ext>
            </a:extLst>
          </p:cNvPr>
          <p:cNvSpPr txBox="1"/>
          <p:nvPr/>
        </p:nvSpPr>
        <p:spPr>
          <a:xfrm>
            <a:off x="8447475" y="2546355"/>
            <a:ext cx="3154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altLang="ko-KR" sz="3000" b="1" dirty="0">
                <a:cs typeface="Arial" pitchFamily="34" charset="0"/>
              </a:rPr>
              <a:t>الانطلاقة </a:t>
            </a:r>
            <a:r>
              <a:rPr lang="ar-SY" altLang="ko-KR" sz="3600" b="1" dirty="0">
                <a:cs typeface="Arial" pitchFamily="34" charset="0"/>
              </a:rPr>
              <a:t>بالمشروع</a:t>
            </a:r>
            <a:endParaRPr lang="ko-KR" altLang="en-US" sz="3600" b="1" dirty="0"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8084F1-538E-6EE2-6A85-944436038708}"/>
              </a:ext>
            </a:extLst>
          </p:cNvPr>
          <p:cNvSpPr/>
          <p:nvPr/>
        </p:nvSpPr>
        <p:spPr>
          <a:xfrm>
            <a:off x="14436843" y="4483636"/>
            <a:ext cx="3154680" cy="6479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8EE79F-5FB4-4DD8-60B2-6FD1CF742960}"/>
              </a:ext>
            </a:extLst>
          </p:cNvPr>
          <p:cNvCxnSpPr>
            <a:cxnSpLocks/>
          </p:cNvCxnSpPr>
          <p:nvPr/>
        </p:nvCxnSpPr>
        <p:spPr>
          <a:xfrm flipV="1">
            <a:off x="15989138" y="4975460"/>
            <a:ext cx="2" cy="822960"/>
          </a:xfrm>
          <a:prstGeom prst="line">
            <a:avLst/>
          </a:prstGeom>
          <a:ln w="31750">
            <a:solidFill>
              <a:schemeClr val="accent6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5CAFAE-BD9D-ADEF-D995-4FF08F10AD7D}"/>
              </a:ext>
            </a:extLst>
          </p:cNvPr>
          <p:cNvSpPr txBox="1"/>
          <p:nvPr/>
        </p:nvSpPr>
        <p:spPr>
          <a:xfrm>
            <a:off x="14684120" y="2515146"/>
            <a:ext cx="261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altLang="ko-KR" sz="3600" b="1" dirty="0">
                <a:cs typeface="Arial" pitchFamily="34" charset="0"/>
              </a:rPr>
              <a:t>الدراسة</a:t>
            </a:r>
            <a:r>
              <a:rPr lang="ar-SY" altLang="ko-KR" sz="3000" b="1" dirty="0">
                <a:cs typeface="Arial" pitchFamily="34" charset="0"/>
              </a:rPr>
              <a:t> المرجعية</a:t>
            </a:r>
            <a:endParaRPr lang="ko-KR" altLang="en-US" sz="3000" b="1" dirty="0"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31DC15-8BBE-A560-29E6-371B88406985}"/>
              </a:ext>
            </a:extLst>
          </p:cNvPr>
          <p:cNvSpPr/>
          <p:nvPr/>
        </p:nvSpPr>
        <p:spPr>
          <a:xfrm rot="10800000" flipH="1">
            <a:off x="8130663" y="4496093"/>
            <a:ext cx="3154680" cy="6479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348ECE-2854-1947-1DC2-864BDCBBF962}"/>
              </a:ext>
            </a:extLst>
          </p:cNvPr>
          <p:cNvCxnSpPr>
            <a:cxnSpLocks/>
          </p:cNvCxnSpPr>
          <p:nvPr/>
        </p:nvCxnSpPr>
        <p:spPr>
          <a:xfrm rot="10800000">
            <a:off x="9733991" y="4983836"/>
            <a:ext cx="2" cy="822960"/>
          </a:xfrm>
          <a:prstGeom prst="line">
            <a:avLst/>
          </a:prstGeom>
          <a:ln w="31750">
            <a:solidFill>
              <a:schemeClr val="accent4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7">
            <a:extLst>
              <a:ext uri="{FF2B5EF4-FFF2-40B4-BE49-F238E27FC236}">
                <a16:creationId xmlns:a16="http://schemas.microsoft.com/office/drawing/2014/main" id="{5EE0C849-D344-6E30-D2C0-33BD451A99D5}"/>
              </a:ext>
            </a:extLst>
          </p:cNvPr>
          <p:cNvSpPr/>
          <p:nvPr/>
        </p:nvSpPr>
        <p:spPr>
          <a:xfrm rot="18900000">
            <a:off x="15819888" y="3496647"/>
            <a:ext cx="338496" cy="754098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7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A1DBB4-0611-360D-81D3-77AA7F12340A}"/>
              </a:ext>
            </a:extLst>
          </p:cNvPr>
          <p:cNvSpPr txBox="1"/>
          <p:nvPr/>
        </p:nvSpPr>
        <p:spPr>
          <a:xfrm>
            <a:off x="11682959" y="6110330"/>
            <a:ext cx="2344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اختيار مجموعة بيانات مناسبة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655863-1838-1694-FF02-E4CAB3F2389B}"/>
              </a:ext>
            </a:extLst>
          </p:cNvPr>
          <p:cNvSpPr txBox="1"/>
          <p:nvPr/>
        </p:nvSpPr>
        <p:spPr>
          <a:xfrm>
            <a:off x="8519980" y="6110336"/>
            <a:ext cx="2344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إنشاء التوصيفات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22B9BA-0BC8-30A3-E1D4-803B2D8572B6}"/>
              </a:ext>
            </a:extLst>
          </p:cNvPr>
          <p:cNvSpPr/>
          <p:nvPr/>
        </p:nvSpPr>
        <p:spPr>
          <a:xfrm flipH="1">
            <a:off x="4976778" y="4500968"/>
            <a:ext cx="3154680" cy="6479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173CCD-92D1-0C4D-033A-73F93FC21E1C}"/>
              </a:ext>
            </a:extLst>
          </p:cNvPr>
          <p:cNvCxnSpPr>
            <a:cxnSpLocks/>
          </p:cNvCxnSpPr>
          <p:nvPr/>
        </p:nvCxnSpPr>
        <p:spPr>
          <a:xfrm flipV="1">
            <a:off x="6527186" y="4966158"/>
            <a:ext cx="0" cy="822960"/>
          </a:xfrm>
          <a:prstGeom prst="line">
            <a:avLst/>
          </a:prstGeom>
          <a:ln w="31750">
            <a:solidFill>
              <a:schemeClr val="accent3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D11B3A-7142-0236-CFA0-B5DBD6292380}"/>
              </a:ext>
            </a:extLst>
          </p:cNvPr>
          <p:cNvSpPr txBox="1"/>
          <p:nvPr/>
        </p:nvSpPr>
        <p:spPr>
          <a:xfrm>
            <a:off x="2004724" y="2543980"/>
            <a:ext cx="4076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altLang="ko-KR" sz="3600" b="1" dirty="0">
                <a:cs typeface="Arial" pitchFamily="34" charset="0"/>
              </a:rPr>
              <a:t>بناء بيئة للعمل</a:t>
            </a:r>
            <a:endParaRPr lang="ko-KR" altLang="en-US" sz="3600" b="1" dirty="0"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D5284A6-6AF1-7814-00D3-9D0BF6E41483}"/>
              </a:ext>
            </a:extLst>
          </p:cNvPr>
          <p:cNvSpPr/>
          <p:nvPr/>
        </p:nvSpPr>
        <p:spPr>
          <a:xfrm flipH="1">
            <a:off x="1849614" y="4503182"/>
            <a:ext cx="3154680" cy="6479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E945C7-9847-6E77-A32B-5501EE7284D5}"/>
              </a:ext>
            </a:extLst>
          </p:cNvPr>
          <p:cNvCxnSpPr>
            <a:cxnSpLocks/>
          </p:cNvCxnSpPr>
          <p:nvPr/>
        </p:nvCxnSpPr>
        <p:spPr>
          <a:xfrm flipV="1">
            <a:off x="3400022" y="4968372"/>
            <a:ext cx="0" cy="822960"/>
          </a:xfrm>
          <a:prstGeom prst="line">
            <a:avLst/>
          </a:prstGeom>
          <a:ln w="31750">
            <a:solidFill>
              <a:schemeClr val="accent3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A9324C3-18CB-4DA9-9FD7-3A42CD063BC5}"/>
              </a:ext>
            </a:extLst>
          </p:cNvPr>
          <p:cNvSpPr/>
          <p:nvPr/>
        </p:nvSpPr>
        <p:spPr>
          <a:xfrm>
            <a:off x="1827008" y="4784988"/>
            <a:ext cx="15749825" cy="41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1012BC-ABDF-EB48-C0B7-06FD1A8D8B12}"/>
              </a:ext>
            </a:extLst>
          </p:cNvPr>
          <p:cNvSpPr>
            <a:spLocks noChangeAspect="1"/>
          </p:cNvSpPr>
          <p:nvPr/>
        </p:nvSpPr>
        <p:spPr>
          <a:xfrm>
            <a:off x="15826635" y="4633637"/>
            <a:ext cx="342900" cy="34290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5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223992-974F-4752-981B-F11E2CBF88E7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2705741" y="4634480"/>
            <a:ext cx="342900" cy="3429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5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E9B6AD-181F-89D4-E292-02A3197D4B0D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9552651" y="4637816"/>
            <a:ext cx="342900" cy="3429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5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F401C-970C-6E21-4790-A97008233151}"/>
              </a:ext>
            </a:extLst>
          </p:cNvPr>
          <p:cNvSpPr>
            <a:spLocks noChangeAspect="1"/>
          </p:cNvSpPr>
          <p:nvPr/>
        </p:nvSpPr>
        <p:spPr>
          <a:xfrm flipH="1">
            <a:off x="6366570" y="4624335"/>
            <a:ext cx="342900" cy="34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5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7008DF-CFD9-A4F6-F198-911533D9247E}"/>
              </a:ext>
            </a:extLst>
          </p:cNvPr>
          <p:cNvSpPr>
            <a:spLocks noChangeAspect="1"/>
          </p:cNvSpPr>
          <p:nvPr/>
        </p:nvSpPr>
        <p:spPr>
          <a:xfrm flipH="1">
            <a:off x="3239406" y="4626549"/>
            <a:ext cx="342900" cy="3429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863BBD-3421-E6A8-9F46-27ACB5A901E8}"/>
              </a:ext>
            </a:extLst>
          </p:cNvPr>
          <p:cNvSpPr txBox="1"/>
          <p:nvPr/>
        </p:nvSpPr>
        <p:spPr>
          <a:xfrm>
            <a:off x="5326888" y="6110334"/>
            <a:ext cx="2344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Y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اختيار الـ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model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F3206E-C95E-BBA5-551B-94AD23B57998}"/>
              </a:ext>
            </a:extLst>
          </p:cNvPr>
          <p:cNvSpPr txBox="1"/>
          <p:nvPr/>
        </p:nvSpPr>
        <p:spPr>
          <a:xfrm>
            <a:off x="2204722" y="6167018"/>
            <a:ext cx="2344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Y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تجهيز بيئة العمل وإجراء تجربتين تدريب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DBAF69-6CCD-9AE7-BF12-F47725403343}"/>
              </a:ext>
            </a:extLst>
          </p:cNvPr>
          <p:cNvSpPr>
            <a:spLocks noChangeAspect="1"/>
          </p:cNvSpPr>
          <p:nvPr/>
        </p:nvSpPr>
        <p:spPr>
          <a:xfrm flipH="1">
            <a:off x="1353854" y="4702692"/>
            <a:ext cx="205740" cy="20574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F917EF-6A52-50FF-0646-895A252D2638}"/>
              </a:ext>
            </a:extLst>
          </p:cNvPr>
          <p:cNvSpPr>
            <a:spLocks noChangeAspect="1"/>
          </p:cNvSpPr>
          <p:nvPr/>
        </p:nvSpPr>
        <p:spPr>
          <a:xfrm flipH="1">
            <a:off x="1000224" y="4706232"/>
            <a:ext cx="205740" cy="20574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5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015381-C28A-0245-3FED-53AE386B6EF8}"/>
              </a:ext>
            </a:extLst>
          </p:cNvPr>
          <p:cNvSpPr>
            <a:spLocks noChangeAspect="1"/>
          </p:cNvSpPr>
          <p:nvPr/>
        </p:nvSpPr>
        <p:spPr>
          <a:xfrm flipH="1">
            <a:off x="643257" y="4702692"/>
            <a:ext cx="205740" cy="20574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D5072C-B88C-DA75-8E9E-D8DCFAD5BA44}"/>
              </a:ext>
            </a:extLst>
          </p:cNvPr>
          <p:cNvSpPr txBox="1"/>
          <p:nvPr/>
        </p:nvSpPr>
        <p:spPr>
          <a:xfrm>
            <a:off x="16570325" y="9635872"/>
            <a:ext cx="320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Page | 3</a:t>
            </a:r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15760106" y="7860736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00B050"/>
              </a:solidFill>
            </a:endParaRPr>
          </a:p>
        </p:txBody>
      </p:sp>
      <p:sp>
        <p:nvSpPr>
          <p:cNvPr id="10" name="Frame 17">
            <a:extLst>
              <a:ext uri="{FF2B5EF4-FFF2-40B4-BE49-F238E27FC236}">
                <a16:creationId xmlns:a16="http://schemas.microsoft.com/office/drawing/2014/main" id="{07A91869-6A08-8846-8F0C-07CD86B476FB}"/>
              </a:ext>
            </a:extLst>
          </p:cNvPr>
          <p:cNvSpPr/>
          <p:nvPr/>
        </p:nvSpPr>
        <p:spPr>
          <a:xfrm>
            <a:off x="12673068" y="7860270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Frame 17">
            <a:extLst>
              <a:ext uri="{FF2B5EF4-FFF2-40B4-BE49-F238E27FC236}">
                <a16:creationId xmlns:a16="http://schemas.microsoft.com/office/drawing/2014/main" id="{0639CB0F-6CBF-309D-0018-EDE57AC934C9}"/>
              </a:ext>
            </a:extLst>
          </p:cNvPr>
          <p:cNvSpPr/>
          <p:nvPr/>
        </p:nvSpPr>
        <p:spPr>
          <a:xfrm>
            <a:off x="9484354" y="7860270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Freeform 108">
            <a:extLst>
              <a:ext uri="{FF2B5EF4-FFF2-40B4-BE49-F238E27FC236}">
                <a16:creationId xmlns:a16="http://schemas.microsoft.com/office/drawing/2014/main" id="{27F7ABAC-9B28-CC13-E4A2-1A005A670024}"/>
              </a:ext>
            </a:extLst>
          </p:cNvPr>
          <p:cNvSpPr/>
          <p:nvPr/>
        </p:nvSpPr>
        <p:spPr>
          <a:xfrm>
            <a:off x="9347700" y="3416751"/>
            <a:ext cx="772582" cy="812349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A46F977E-DF0F-D572-D826-456C46E038E9}"/>
              </a:ext>
            </a:extLst>
          </p:cNvPr>
          <p:cNvSpPr/>
          <p:nvPr/>
        </p:nvSpPr>
        <p:spPr>
          <a:xfrm>
            <a:off x="12408640" y="3396213"/>
            <a:ext cx="772581" cy="77258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3016544" y="3565997"/>
            <a:ext cx="890653" cy="64794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9BEC3BC2-6E19-5D1B-1C50-2974A8A7894F}"/>
              </a:ext>
            </a:extLst>
          </p:cNvPr>
          <p:cNvSpPr/>
          <p:nvPr/>
        </p:nvSpPr>
        <p:spPr>
          <a:xfrm rot="18900000">
            <a:off x="6357937" y="3561772"/>
            <a:ext cx="338496" cy="754098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700"/>
          </a:p>
        </p:txBody>
      </p:sp>
      <p:sp>
        <p:nvSpPr>
          <p:cNvPr id="39" name="Frame 17">
            <a:extLst>
              <a:ext uri="{FF2B5EF4-FFF2-40B4-BE49-F238E27FC236}">
                <a16:creationId xmlns:a16="http://schemas.microsoft.com/office/drawing/2014/main" id="{7D9B4866-7E80-E2A2-949D-3FEC1D247714}"/>
              </a:ext>
            </a:extLst>
          </p:cNvPr>
          <p:cNvSpPr/>
          <p:nvPr/>
        </p:nvSpPr>
        <p:spPr>
          <a:xfrm>
            <a:off x="6301616" y="7902511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Frame 17">
            <a:extLst>
              <a:ext uri="{FF2B5EF4-FFF2-40B4-BE49-F238E27FC236}">
                <a16:creationId xmlns:a16="http://schemas.microsoft.com/office/drawing/2014/main" id="{26F582C6-43B8-E21D-3D23-186CE1B54F6E}"/>
              </a:ext>
            </a:extLst>
          </p:cNvPr>
          <p:cNvSpPr/>
          <p:nvPr/>
        </p:nvSpPr>
        <p:spPr>
          <a:xfrm>
            <a:off x="2868838" y="7902510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9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78" grpId="0" animBg="1"/>
      <p:bldP spid="111" grpId="0"/>
      <p:bldP spid="3" grpId="0" animBg="1"/>
      <p:bldP spid="7" grpId="0"/>
      <p:bldP spid="15" grpId="0" animBg="1"/>
      <p:bldP spid="21" grpId="0" animBg="1"/>
      <p:bldP spid="25" grpId="0"/>
      <p:bldP spid="28" grpId="0"/>
      <p:bldP spid="30" grpId="0" animBg="1"/>
      <p:bldP spid="34" grpId="0"/>
      <p:bldP spid="36" grpId="0" animBg="1"/>
      <p:bldP spid="5" grpId="0" animBg="1"/>
      <p:bldP spid="89" grpId="0" animBg="1"/>
      <p:bldP spid="17" grpId="0" animBg="1"/>
      <p:bldP spid="32" grpId="0" animBg="1"/>
      <p:bldP spid="38" grpId="0" animBg="1"/>
      <p:bldP spid="42" grpId="0"/>
      <p:bldP spid="45" grpId="0"/>
      <p:bldP spid="6" grpId="0" animBg="1"/>
      <p:bldP spid="8" grpId="0" animBg="1"/>
      <p:bldP spid="9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ar-SY" dirty="0">
                <a:solidFill>
                  <a:schemeClr val="tx1"/>
                </a:solidFill>
              </a:rPr>
              <a:t>مراحل سير العمل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60AC252-5197-4DE4-9A0D-6B0B9E9744BC}"/>
              </a:ext>
            </a:extLst>
          </p:cNvPr>
          <p:cNvSpPr txBox="1"/>
          <p:nvPr/>
        </p:nvSpPr>
        <p:spPr>
          <a:xfrm>
            <a:off x="13670429" y="6110330"/>
            <a:ext cx="2344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Y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تجهيز بنية النظام البرمجي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A1DBB4-0611-360D-81D3-77AA7F12340A}"/>
              </a:ext>
            </a:extLst>
          </p:cNvPr>
          <p:cNvSpPr txBox="1"/>
          <p:nvPr/>
        </p:nvSpPr>
        <p:spPr>
          <a:xfrm>
            <a:off x="10551055" y="6110333"/>
            <a:ext cx="2344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Fine-tuning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655863-1838-1694-FF02-E4CAB3F2389B}"/>
              </a:ext>
            </a:extLst>
          </p:cNvPr>
          <p:cNvSpPr txBox="1"/>
          <p:nvPr/>
        </p:nvSpPr>
        <p:spPr>
          <a:xfrm>
            <a:off x="7388075" y="6110336"/>
            <a:ext cx="2758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Y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إجراء العديد من التعديلات وتجارب الأداء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D5284A6-6AF1-7814-00D3-9D0BF6E41483}"/>
              </a:ext>
            </a:extLst>
          </p:cNvPr>
          <p:cNvSpPr/>
          <p:nvPr/>
        </p:nvSpPr>
        <p:spPr>
          <a:xfrm flipH="1">
            <a:off x="13288530" y="4476548"/>
            <a:ext cx="3154680" cy="6479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E945C7-9847-6E77-A32B-5501EE7284D5}"/>
              </a:ext>
            </a:extLst>
          </p:cNvPr>
          <p:cNvCxnSpPr>
            <a:cxnSpLocks/>
          </p:cNvCxnSpPr>
          <p:nvPr/>
        </p:nvCxnSpPr>
        <p:spPr>
          <a:xfrm flipV="1">
            <a:off x="14852255" y="4968372"/>
            <a:ext cx="0" cy="822960"/>
          </a:xfrm>
          <a:prstGeom prst="line">
            <a:avLst/>
          </a:prstGeom>
          <a:ln w="31750">
            <a:solidFill>
              <a:schemeClr val="accent3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863BBD-3421-E6A8-9F46-27ACB5A901E8}"/>
              </a:ext>
            </a:extLst>
          </p:cNvPr>
          <p:cNvSpPr txBox="1"/>
          <p:nvPr/>
        </p:nvSpPr>
        <p:spPr>
          <a:xfrm>
            <a:off x="4194983" y="6110334"/>
            <a:ext cx="2749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Y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بناء نظام برمجي وفق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FastAPI</a:t>
            </a:r>
            <a:r>
              <a:rPr lang="ar-SY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للـ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bach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-end</a:t>
            </a:r>
            <a:endParaRPr lang="ar-SY" altLang="ko-K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 rtl="1"/>
            <a:r>
              <a:rPr lang="ar-SY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و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react</a:t>
            </a:r>
            <a:r>
              <a:rPr lang="ar-SY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للـ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Front-end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FFDF7AC-4F8B-7CC2-2FA3-815E8A4BB6CC}"/>
              </a:ext>
            </a:extLst>
          </p:cNvPr>
          <p:cNvSpPr/>
          <p:nvPr/>
        </p:nvSpPr>
        <p:spPr>
          <a:xfrm rot="10800000" flipH="1">
            <a:off x="10146353" y="4469572"/>
            <a:ext cx="3154680" cy="6479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7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13C8EC5-E5C8-4BD6-102A-134743D27F7B}"/>
              </a:ext>
            </a:extLst>
          </p:cNvPr>
          <p:cNvCxnSpPr>
            <a:cxnSpLocks/>
          </p:cNvCxnSpPr>
          <p:nvPr/>
        </p:nvCxnSpPr>
        <p:spPr>
          <a:xfrm rot="10800000">
            <a:off x="11741900" y="4970631"/>
            <a:ext cx="9671" cy="822960"/>
          </a:xfrm>
          <a:prstGeom prst="line">
            <a:avLst/>
          </a:prstGeom>
          <a:ln w="31750">
            <a:solidFill>
              <a:schemeClr val="accent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FD07BAF-9C38-2AA1-7D44-D4095C39B359}"/>
              </a:ext>
            </a:extLst>
          </p:cNvPr>
          <p:cNvSpPr txBox="1"/>
          <p:nvPr/>
        </p:nvSpPr>
        <p:spPr>
          <a:xfrm>
            <a:off x="13622913" y="2531633"/>
            <a:ext cx="4076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altLang="ko-KR" sz="3600" b="1" dirty="0">
                <a:cs typeface="Arial" pitchFamily="34" charset="0"/>
              </a:rPr>
              <a:t>بناء بيئة للعمل</a:t>
            </a:r>
            <a:endParaRPr lang="ko-KR" altLang="en-US" sz="3600" b="1" dirty="0"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D3EEC8-AACB-DD3E-9B64-5594D60EE75A}"/>
              </a:ext>
            </a:extLst>
          </p:cNvPr>
          <p:cNvSpPr txBox="1"/>
          <p:nvPr/>
        </p:nvSpPr>
        <p:spPr>
          <a:xfrm>
            <a:off x="7649099" y="2536986"/>
            <a:ext cx="4994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Y" altLang="ko-KR" sz="3600" b="1" dirty="0">
                <a:cs typeface="Arial" pitchFamily="34" charset="0"/>
              </a:rPr>
              <a:t> تجهيز النموذج النهائي</a:t>
            </a:r>
            <a:endParaRPr lang="ko-KR" altLang="en-US" sz="3600" b="1" dirty="0">
              <a:cs typeface="Arial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D0D4781-2F66-6D26-C8AF-DF6945628EAA}"/>
              </a:ext>
            </a:extLst>
          </p:cNvPr>
          <p:cNvSpPr>
            <a:spLocks noChangeAspect="1"/>
          </p:cNvSpPr>
          <p:nvPr/>
        </p:nvSpPr>
        <p:spPr>
          <a:xfrm flipH="1">
            <a:off x="17493507" y="4702692"/>
            <a:ext cx="205740" cy="20574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5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F5F95D2-1038-D510-C0EF-EC4FE4BF4E5D}"/>
              </a:ext>
            </a:extLst>
          </p:cNvPr>
          <p:cNvSpPr>
            <a:spLocks noChangeAspect="1"/>
          </p:cNvSpPr>
          <p:nvPr/>
        </p:nvSpPr>
        <p:spPr>
          <a:xfrm flipH="1">
            <a:off x="17139878" y="4706232"/>
            <a:ext cx="205740" cy="20574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5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EB3B7AC-2F1E-2AEE-53FB-D46B182A7144}"/>
              </a:ext>
            </a:extLst>
          </p:cNvPr>
          <p:cNvSpPr>
            <a:spLocks noChangeAspect="1"/>
          </p:cNvSpPr>
          <p:nvPr/>
        </p:nvSpPr>
        <p:spPr>
          <a:xfrm flipH="1">
            <a:off x="16782911" y="4702692"/>
            <a:ext cx="205740" cy="20574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5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A6B4FE-A08B-8E71-AAF1-1C9DE160392D}"/>
              </a:ext>
            </a:extLst>
          </p:cNvPr>
          <p:cNvSpPr/>
          <p:nvPr/>
        </p:nvSpPr>
        <p:spPr>
          <a:xfrm rot="10800000" flipH="1">
            <a:off x="6992553" y="4471792"/>
            <a:ext cx="3154680" cy="6479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70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603E8E5-DB82-A0C9-C76F-81DF277AD4BF}"/>
              </a:ext>
            </a:extLst>
          </p:cNvPr>
          <p:cNvCxnSpPr>
            <a:cxnSpLocks/>
          </p:cNvCxnSpPr>
          <p:nvPr/>
        </p:nvCxnSpPr>
        <p:spPr>
          <a:xfrm rot="10800000">
            <a:off x="8588101" y="4972851"/>
            <a:ext cx="9671" cy="822960"/>
          </a:xfrm>
          <a:prstGeom prst="line">
            <a:avLst/>
          </a:prstGeom>
          <a:ln w="31750">
            <a:solidFill>
              <a:schemeClr val="accent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21">
            <a:extLst>
              <a:ext uri="{FF2B5EF4-FFF2-40B4-BE49-F238E27FC236}">
                <a16:creationId xmlns:a16="http://schemas.microsoft.com/office/drawing/2014/main" id="{1C630BEA-A420-3418-19D9-41D038D60A88}"/>
              </a:ext>
            </a:extLst>
          </p:cNvPr>
          <p:cNvSpPr>
            <a:spLocks noChangeAspect="1"/>
          </p:cNvSpPr>
          <p:nvPr/>
        </p:nvSpPr>
        <p:spPr>
          <a:xfrm>
            <a:off x="8202644" y="3504272"/>
            <a:ext cx="715397" cy="7213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712438E-670F-8B3D-C1A4-7CE25C51C833}"/>
              </a:ext>
            </a:extLst>
          </p:cNvPr>
          <p:cNvSpPr/>
          <p:nvPr/>
        </p:nvSpPr>
        <p:spPr>
          <a:xfrm flipH="1">
            <a:off x="3833201" y="4462811"/>
            <a:ext cx="3154680" cy="65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24C06D1-77A9-E8BD-0667-A6793E66B336}"/>
              </a:ext>
            </a:extLst>
          </p:cNvPr>
          <p:cNvCxnSpPr>
            <a:cxnSpLocks/>
          </p:cNvCxnSpPr>
          <p:nvPr/>
        </p:nvCxnSpPr>
        <p:spPr>
          <a:xfrm flipV="1">
            <a:off x="5391388" y="4960749"/>
            <a:ext cx="2" cy="822960"/>
          </a:xfrm>
          <a:prstGeom prst="line">
            <a:avLst/>
          </a:prstGeom>
          <a:ln w="31750">
            <a:solidFill>
              <a:schemeClr val="accent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F64DEF03-C275-F144-B36A-0AABCA8D5EE9}"/>
              </a:ext>
            </a:extLst>
          </p:cNvPr>
          <p:cNvSpPr/>
          <p:nvPr/>
        </p:nvSpPr>
        <p:spPr>
          <a:xfrm flipH="1">
            <a:off x="679398" y="4465025"/>
            <a:ext cx="3154680" cy="654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6C9F615-0565-1835-BBC0-D88FE2A59F28}"/>
              </a:ext>
            </a:extLst>
          </p:cNvPr>
          <p:cNvCxnSpPr>
            <a:cxnSpLocks/>
          </p:cNvCxnSpPr>
          <p:nvPr/>
        </p:nvCxnSpPr>
        <p:spPr>
          <a:xfrm flipV="1">
            <a:off x="2237585" y="4962963"/>
            <a:ext cx="2" cy="822960"/>
          </a:xfrm>
          <a:prstGeom prst="line">
            <a:avLst/>
          </a:prstGeom>
          <a:ln w="31750">
            <a:solidFill>
              <a:schemeClr val="accent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0F5D4A7-1F81-DF09-C680-0F4F8DC2DAD3}"/>
              </a:ext>
            </a:extLst>
          </p:cNvPr>
          <p:cNvSpPr txBox="1"/>
          <p:nvPr/>
        </p:nvSpPr>
        <p:spPr>
          <a:xfrm>
            <a:off x="1736140" y="2738724"/>
            <a:ext cx="682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Y" altLang="ko-KR" sz="3600" b="1" dirty="0">
                <a:cs typeface="Arial" pitchFamily="34" charset="0"/>
              </a:rPr>
              <a:t>تجهيز النظام البرمجي</a:t>
            </a:r>
            <a:endParaRPr lang="ko-KR" altLang="en-US" sz="3600" b="1" dirty="0">
              <a:cs typeface="Arial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A9324C3-18CB-4DA9-9FD7-3A42CD063BC5}"/>
              </a:ext>
            </a:extLst>
          </p:cNvPr>
          <p:cNvSpPr/>
          <p:nvPr/>
        </p:nvSpPr>
        <p:spPr>
          <a:xfrm>
            <a:off x="695104" y="4784988"/>
            <a:ext cx="15749825" cy="41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7" name="Donut 24">
            <a:extLst>
              <a:ext uri="{FF2B5EF4-FFF2-40B4-BE49-F238E27FC236}">
                <a16:creationId xmlns:a16="http://schemas.microsoft.com/office/drawing/2014/main" id="{8564427B-577C-986C-F3E9-383906FF8E9A}"/>
              </a:ext>
            </a:extLst>
          </p:cNvPr>
          <p:cNvSpPr/>
          <p:nvPr/>
        </p:nvSpPr>
        <p:spPr>
          <a:xfrm>
            <a:off x="1793607" y="3371713"/>
            <a:ext cx="926262" cy="93380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 sz="27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7008DF-CFD9-A4F6-F198-911533D9247E}"/>
              </a:ext>
            </a:extLst>
          </p:cNvPr>
          <p:cNvSpPr>
            <a:spLocks noChangeAspect="1"/>
          </p:cNvSpPr>
          <p:nvPr/>
        </p:nvSpPr>
        <p:spPr>
          <a:xfrm flipH="1">
            <a:off x="14691639" y="4626549"/>
            <a:ext cx="342900" cy="3429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5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E1BB95-B37F-BD43-7FA6-C285ED224BD7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11568341" y="4624611"/>
            <a:ext cx="342900" cy="3429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4050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3196C21-74F9-587C-3A80-7FE8D611F4EF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8414541" y="4626831"/>
            <a:ext cx="342900" cy="3429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405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59B6F8A-A3D4-A14D-BFAE-B60A3B9A1D58}"/>
              </a:ext>
            </a:extLst>
          </p:cNvPr>
          <p:cNvSpPr>
            <a:spLocks noChangeAspect="1"/>
          </p:cNvSpPr>
          <p:nvPr/>
        </p:nvSpPr>
        <p:spPr>
          <a:xfrm flipH="1">
            <a:off x="5222993" y="4618926"/>
            <a:ext cx="342900" cy="342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5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18ECF8F-E447-9DDF-0830-0A9EC1B2992F}"/>
              </a:ext>
            </a:extLst>
          </p:cNvPr>
          <p:cNvSpPr>
            <a:spLocks noChangeAspect="1"/>
          </p:cNvSpPr>
          <p:nvPr/>
        </p:nvSpPr>
        <p:spPr>
          <a:xfrm flipH="1">
            <a:off x="2069190" y="4621140"/>
            <a:ext cx="342900" cy="342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391026-11E4-AA6B-B57F-0BD4CDE13D1B}"/>
              </a:ext>
            </a:extLst>
          </p:cNvPr>
          <p:cNvSpPr txBox="1"/>
          <p:nvPr/>
        </p:nvSpPr>
        <p:spPr>
          <a:xfrm>
            <a:off x="1075609" y="5993086"/>
            <a:ext cx="2344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Y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اختبارات النظام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416BF-C3BC-A785-2D25-7BCF4F0BBB88}"/>
              </a:ext>
            </a:extLst>
          </p:cNvPr>
          <p:cNvSpPr txBox="1"/>
          <p:nvPr/>
        </p:nvSpPr>
        <p:spPr>
          <a:xfrm>
            <a:off x="16570325" y="9635872"/>
            <a:ext cx="320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Page | 4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6DD4D5EB-8D53-51B7-0B37-33E9C45BDE9A}"/>
              </a:ext>
            </a:extLst>
          </p:cNvPr>
          <p:cNvSpPr/>
          <p:nvPr/>
        </p:nvSpPr>
        <p:spPr>
          <a:xfrm>
            <a:off x="14497936" y="3500141"/>
            <a:ext cx="821308" cy="69830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66">
            <a:extLst>
              <a:ext uri="{FF2B5EF4-FFF2-40B4-BE49-F238E27FC236}">
                <a16:creationId xmlns:a16="http://schemas.microsoft.com/office/drawing/2014/main" id="{87FFA932-5CEC-B390-3FAE-4707FC35AA0A}"/>
              </a:ext>
            </a:extLst>
          </p:cNvPr>
          <p:cNvSpPr/>
          <p:nvPr/>
        </p:nvSpPr>
        <p:spPr>
          <a:xfrm rot="20700000">
            <a:off x="11492377" y="3580426"/>
            <a:ext cx="589305" cy="564765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ounded Rectangle 32">
            <a:extLst>
              <a:ext uri="{FF2B5EF4-FFF2-40B4-BE49-F238E27FC236}">
                <a16:creationId xmlns:a16="http://schemas.microsoft.com/office/drawing/2014/main" id="{3C4BFB40-9D5D-99F2-F485-CB7198CFB3B8}"/>
              </a:ext>
            </a:extLst>
          </p:cNvPr>
          <p:cNvSpPr/>
          <p:nvPr/>
        </p:nvSpPr>
        <p:spPr>
          <a:xfrm>
            <a:off x="4995508" y="3469344"/>
            <a:ext cx="695846" cy="7542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44E6DD76-E7E1-9A16-5679-5BB6612ECFF2}"/>
              </a:ext>
            </a:extLst>
          </p:cNvPr>
          <p:cNvSpPr>
            <a:spLocks noChangeAspect="1"/>
          </p:cNvSpPr>
          <p:nvPr/>
        </p:nvSpPr>
        <p:spPr>
          <a:xfrm rot="2160000">
            <a:off x="14575652" y="7879343"/>
            <a:ext cx="665874" cy="718469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Block Arc 25">
            <a:extLst>
              <a:ext uri="{FF2B5EF4-FFF2-40B4-BE49-F238E27FC236}">
                <a16:creationId xmlns:a16="http://schemas.microsoft.com/office/drawing/2014/main" id="{94FE38FC-9724-003B-88C6-336B97D0DA78}"/>
              </a:ext>
            </a:extLst>
          </p:cNvPr>
          <p:cNvSpPr/>
          <p:nvPr/>
        </p:nvSpPr>
        <p:spPr>
          <a:xfrm>
            <a:off x="1921496" y="7839273"/>
            <a:ext cx="670483" cy="809427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Block Arc 25">
            <a:extLst>
              <a:ext uri="{FF2B5EF4-FFF2-40B4-BE49-F238E27FC236}">
                <a16:creationId xmlns:a16="http://schemas.microsoft.com/office/drawing/2014/main" id="{17BA1395-3ACC-69BA-A151-9EF9C7EEA997}"/>
              </a:ext>
            </a:extLst>
          </p:cNvPr>
          <p:cNvSpPr/>
          <p:nvPr/>
        </p:nvSpPr>
        <p:spPr>
          <a:xfrm>
            <a:off x="8569893" y="7841155"/>
            <a:ext cx="670483" cy="809427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Block Arc 25">
            <a:extLst>
              <a:ext uri="{FF2B5EF4-FFF2-40B4-BE49-F238E27FC236}">
                <a16:creationId xmlns:a16="http://schemas.microsoft.com/office/drawing/2014/main" id="{EE089B55-BF00-D342-CF5F-E905E7E842FF}"/>
              </a:ext>
            </a:extLst>
          </p:cNvPr>
          <p:cNvSpPr/>
          <p:nvPr/>
        </p:nvSpPr>
        <p:spPr>
          <a:xfrm>
            <a:off x="5410541" y="7839273"/>
            <a:ext cx="670483" cy="809427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Block Arc 25">
            <a:extLst>
              <a:ext uri="{FF2B5EF4-FFF2-40B4-BE49-F238E27FC236}">
                <a16:creationId xmlns:a16="http://schemas.microsoft.com/office/drawing/2014/main" id="{9FBFA3E1-BB08-105E-EB09-25D3B488E9FF}"/>
              </a:ext>
            </a:extLst>
          </p:cNvPr>
          <p:cNvSpPr/>
          <p:nvPr/>
        </p:nvSpPr>
        <p:spPr>
          <a:xfrm>
            <a:off x="11728399" y="7886700"/>
            <a:ext cx="670483" cy="809427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3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25" grpId="0"/>
      <p:bldP spid="28" grpId="0"/>
      <p:bldP spid="36" grpId="0" animBg="1"/>
      <p:bldP spid="42" grpId="0"/>
      <p:bldP spid="48" grpId="0" animBg="1"/>
      <p:bldP spid="52" grpId="0"/>
      <p:bldP spid="54" grpId="0"/>
      <p:bldP spid="55" grpId="0" animBg="1"/>
      <p:bldP spid="56" grpId="0" animBg="1"/>
      <p:bldP spid="57" grpId="0" animBg="1"/>
      <p:bldP spid="60" grpId="0" animBg="1"/>
      <p:bldP spid="63" grpId="0" animBg="1"/>
      <p:bldP spid="64" grpId="0" animBg="1"/>
      <p:bldP spid="69" grpId="0" animBg="1"/>
      <p:bldP spid="115" grpId="0"/>
      <p:bldP spid="117" grpId="0" animBg="1"/>
      <p:bldP spid="38" grpId="0" animBg="1"/>
      <p:bldP spid="50" grpId="0" animBg="1"/>
      <p:bldP spid="62" grpId="0" animBg="1"/>
      <p:bldP spid="66" grpId="0" animBg="1"/>
      <p:bldP spid="71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46654" y="4339659"/>
            <a:ext cx="5454396" cy="1509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353"/>
              </a:lnSpc>
              <a:spcBef>
                <a:spcPct val="0"/>
              </a:spcBef>
            </a:pPr>
            <a:r>
              <a:rPr lang="en-US" sz="882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652656" y="4339659"/>
            <a:ext cx="4688690" cy="150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353"/>
              </a:lnSpc>
              <a:spcBef>
                <a:spcPct val="0"/>
              </a:spcBef>
            </a:pPr>
            <a:r>
              <a:rPr lang="en-US" sz="8824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YOU</a:t>
            </a:r>
          </a:p>
        </p:txBody>
      </p:sp>
      <p:sp>
        <p:nvSpPr>
          <p:cNvPr id="4" name="AutoShape 4"/>
          <p:cNvSpPr/>
          <p:nvPr/>
        </p:nvSpPr>
        <p:spPr>
          <a:xfrm>
            <a:off x="5001675" y="5848712"/>
            <a:ext cx="7508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-495300" y="0"/>
            <a:ext cx="1028700" cy="4235516"/>
            <a:chOff x="0" y="0"/>
            <a:chExt cx="270933" cy="11155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1115527"/>
            </a:xfrm>
            <a:custGeom>
              <a:avLst/>
              <a:gdLst/>
              <a:ahLst/>
              <a:cxnLst/>
              <a:rect l="l" t="t" r="r" b="b"/>
              <a:pathLst>
                <a:path w="270933" h="1115527">
                  <a:moveTo>
                    <a:pt x="0" y="0"/>
                  </a:moveTo>
                  <a:lnTo>
                    <a:pt x="270933" y="0"/>
                  </a:lnTo>
                  <a:lnTo>
                    <a:pt x="270933" y="1115527"/>
                  </a:lnTo>
                  <a:lnTo>
                    <a:pt x="0" y="1115527"/>
                  </a:lnTo>
                  <a:close/>
                </a:path>
              </a:pathLst>
            </a:custGeom>
            <a:solidFill>
              <a:srgbClr val="EFEF8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70933" cy="1163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495300" y="4664983"/>
            <a:ext cx="1028700" cy="1048907"/>
            <a:chOff x="0" y="0"/>
            <a:chExt cx="270933" cy="27625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" cy="276255"/>
            </a:xfrm>
            <a:custGeom>
              <a:avLst/>
              <a:gdLst/>
              <a:ahLst/>
              <a:cxnLst/>
              <a:rect l="l" t="t" r="r" b="b"/>
              <a:pathLst>
                <a:path w="270933" h="276255">
                  <a:moveTo>
                    <a:pt x="0" y="0"/>
                  </a:moveTo>
                  <a:lnTo>
                    <a:pt x="270933" y="0"/>
                  </a:lnTo>
                  <a:lnTo>
                    <a:pt x="270933" y="276255"/>
                  </a:lnTo>
                  <a:lnTo>
                    <a:pt x="0" y="276255"/>
                  </a:lnTo>
                  <a:close/>
                </a:path>
              </a:pathLst>
            </a:custGeom>
            <a:solidFill>
              <a:srgbClr val="EFEF8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70933" cy="323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17754349" y="6051484"/>
            <a:ext cx="1028700" cy="4235516"/>
            <a:chOff x="0" y="0"/>
            <a:chExt cx="270933" cy="111552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0933" cy="1115527"/>
            </a:xfrm>
            <a:custGeom>
              <a:avLst/>
              <a:gdLst/>
              <a:ahLst/>
              <a:cxnLst/>
              <a:rect l="l" t="t" r="r" b="b"/>
              <a:pathLst>
                <a:path w="270933" h="1115527">
                  <a:moveTo>
                    <a:pt x="0" y="0"/>
                  </a:moveTo>
                  <a:lnTo>
                    <a:pt x="270933" y="0"/>
                  </a:lnTo>
                  <a:lnTo>
                    <a:pt x="270933" y="1115527"/>
                  </a:lnTo>
                  <a:lnTo>
                    <a:pt x="0" y="1115527"/>
                  </a:lnTo>
                  <a:close/>
                </a:path>
              </a:pathLst>
            </a:custGeom>
            <a:solidFill>
              <a:srgbClr val="EFEF89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70933" cy="1163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10800000">
            <a:off x="17754349" y="4573111"/>
            <a:ext cx="1028700" cy="1048907"/>
            <a:chOff x="0" y="0"/>
            <a:chExt cx="270933" cy="27625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70933" cy="276255"/>
            </a:xfrm>
            <a:custGeom>
              <a:avLst/>
              <a:gdLst/>
              <a:ahLst/>
              <a:cxnLst/>
              <a:rect l="l" t="t" r="r" b="b"/>
              <a:pathLst>
                <a:path w="270933" h="276255">
                  <a:moveTo>
                    <a:pt x="0" y="0"/>
                  </a:moveTo>
                  <a:lnTo>
                    <a:pt x="270933" y="0"/>
                  </a:lnTo>
                  <a:lnTo>
                    <a:pt x="270933" y="276255"/>
                  </a:lnTo>
                  <a:lnTo>
                    <a:pt x="0" y="276255"/>
                  </a:lnTo>
                  <a:close/>
                </a:path>
              </a:pathLst>
            </a:custGeom>
            <a:solidFill>
              <a:srgbClr val="EFEF89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270933" cy="323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5380614" y="1028700"/>
            <a:ext cx="1878686" cy="469671"/>
          </a:xfrm>
          <a:custGeom>
            <a:avLst/>
            <a:gdLst/>
            <a:ahLst/>
            <a:cxnLst/>
            <a:rect l="l" t="t" r="r" b="b"/>
            <a:pathLst>
              <a:path w="1878686" h="469671">
                <a:moveTo>
                  <a:pt x="0" y="0"/>
                </a:moveTo>
                <a:lnTo>
                  <a:pt x="1878686" y="0"/>
                </a:lnTo>
                <a:lnTo>
                  <a:pt x="1878686" y="469671"/>
                </a:lnTo>
                <a:lnTo>
                  <a:pt x="0" y="469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7638B6-B232-5ADC-F988-4815FB84C4DC}"/>
              </a:ext>
            </a:extLst>
          </p:cNvPr>
          <p:cNvSpPr txBox="1"/>
          <p:nvPr/>
        </p:nvSpPr>
        <p:spPr>
          <a:xfrm>
            <a:off x="16570325" y="9635872"/>
            <a:ext cx="320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Page |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135</Words>
  <Application>Microsoft Office PowerPoint</Application>
  <PresentationFormat>Custom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Calibri</vt:lpstr>
      <vt:lpstr>Droid Arabic Naskh Bold</vt:lpstr>
      <vt:lpstr>League Spartan</vt:lpstr>
      <vt:lpstr>Droid Arabic Kufi</vt:lpstr>
      <vt:lpstr>Montserrat</vt:lpstr>
      <vt:lpstr>Droid Arabic Kufi Bold</vt:lpstr>
      <vt:lpstr>Droid Arabic Naskh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&amp; white company business presentation</dc:title>
  <cp:lastModifiedBy>Maro kh</cp:lastModifiedBy>
  <cp:revision>9</cp:revision>
  <dcterms:created xsi:type="dcterms:W3CDTF">2006-08-16T00:00:00Z</dcterms:created>
  <dcterms:modified xsi:type="dcterms:W3CDTF">2025-06-03T06:15:31Z</dcterms:modified>
  <dc:identifier>DAGpPQTkSR4</dc:identifier>
</cp:coreProperties>
</file>