
<file path=[Content_Types].xml><?xml version="1.0" encoding="utf-8"?>
<Types xmlns="http://schemas.openxmlformats.org/package/2006/content-types">
  <Default Extension="bin" ContentType="application/vnd.ms-office.activeX"/>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1"/>
  </p:notesMasterIdLst>
  <p:handoutMasterIdLst>
    <p:handoutMasterId r:id="rId22"/>
  </p:handoutMasterIdLst>
  <p:sldIdLst>
    <p:sldId id="263" r:id="rId2"/>
    <p:sldId id="257" r:id="rId3"/>
    <p:sldId id="258" r:id="rId4"/>
    <p:sldId id="260" r:id="rId5"/>
    <p:sldId id="259" r:id="rId6"/>
    <p:sldId id="264" r:id="rId7"/>
    <p:sldId id="265" r:id="rId8"/>
    <p:sldId id="266" r:id="rId9"/>
    <p:sldId id="270" r:id="rId10"/>
    <p:sldId id="268" r:id="rId11"/>
    <p:sldId id="267" r:id="rId12"/>
    <p:sldId id="269" r:id="rId13"/>
    <p:sldId id="271" r:id="rId14"/>
    <p:sldId id="272" r:id="rId15"/>
    <p:sldId id="273" r:id="rId16"/>
    <p:sldId id="274" r:id="rId17"/>
    <p:sldId id="275" r:id="rId18"/>
    <p:sldId id="276" r:id="rId19"/>
    <p:sldId id="277" r:id="rId20"/>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1728">
          <p15:clr>
            <a:srgbClr val="A4A3A4"/>
          </p15:clr>
        </p15:guide>
        <p15:guide id="3" orient="horz" pos="336">
          <p15:clr>
            <a:srgbClr val="A4A3A4"/>
          </p15:clr>
        </p15:guide>
        <p15:guide id="4" orient="horz" pos="552">
          <p15:clr>
            <a:srgbClr val="A4A3A4"/>
          </p15:clr>
        </p15:guide>
        <p15:guide id="5" orient="horz" pos="3984">
          <p15:clr>
            <a:srgbClr val="A4A3A4"/>
          </p15:clr>
        </p15:guide>
        <p15:guide id="6" pos="2880">
          <p15:clr>
            <a:srgbClr val="A4A3A4"/>
          </p15:clr>
        </p15:guide>
        <p15:guide id="7" pos="1484">
          <p15:clr>
            <a:srgbClr val="A4A3A4"/>
          </p15:clr>
        </p15:guide>
        <p15:guide id="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22433"/>
    <a:srgbClr val="C0CED9"/>
    <a:srgbClr val="006778"/>
    <a:srgbClr val="AAC9B6"/>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3" autoAdjust="0"/>
    <p:restoredTop sz="78333" autoAdjust="0"/>
  </p:normalViewPr>
  <p:slideViewPr>
    <p:cSldViewPr>
      <p:cViewPr varScale="1">
        <p:scale>
          <a:sx n="86" d="100"/>
          <a:sy n="86" d="100"/>
        </p:scale>
        <p:origin x="1286" y="67"/>
      </p:cViewPr>
      <p:guideLst>
        <p:guide orient="horz" pos="2160"/>
        <p:guide orient="horz" pos="1728"/>
        <p:guide orient="horz" pos="336"/>
        <p:guide orient="horz" pos="552"/>
        <p:guide orient="horz" pos="3984"/>
        <p:guide pos="2880"/>
        <p:guide pos="1484"/>
        <p:guide/>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4ACAAAE-4AC9-4A06-8BBA-EE7DDD1AEBF3}"/>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en-US"/>
          </a:p>
        </p:txBody>
      </p:sp>
      <p:sp>
        <p:nvSpPr>
          <p:cNvPr id="3075" name="Rectangle 3">
            <a:extLst>
              <a:ext uri="{FF2B5EF4-FFF2-40B4-BE49-F238E27FC236}">
                <a16:creationId xmlns:a16="http://schemas.microsoft.com/office/drawing/2014/main" id="{83EF6AA9-8E5E-46E6-8609-222D25390197}"/>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en-US"/>
          </a:p>
        </p:txBody>
      </p:sp>
      <p:sp>
        <p:nvSpPr>
          <p:cNvPr id="3076" name="Rectangle 4">
            <a:extLst>
              <a:ext uri="{FF2B5EF4-FFF2-40B4-BE49-F238E27FC236}">
                <a16:creationId xmlns:a16="http://schemas.microsoft.com/office/drawing/2014/main" id="{5833320B-77EA-4E38-AAF4-4B5B5711E3AE}"/>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en-US"/>
          </a:p>
        </p:txBody>
      </p:sp>
      <p:sp>
        <p:nvSpPr>
          <p:cNvPr id="3077" name="Rectangle 5">
            <a:extLst>
              <a:ext uri="{FF2B5EF4-FFF2-40B4-BE49-F238E27FC236}">
                <a16:creationId xmlns:a16="http://schemas.microsoft.com/office/drawing/2014/main" id="{34D6400D-8724-4E0B-8278-5243DCD01E41}"/>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F5E155-B765-4BB6-AA4F-09D5AA8C7335}" type="slidenum">
              <a:rPr lang="it-IT" altLang="en-US"/>
              <a:pPr>
                <a:defRPr/>
              </a:pPr>
              <a:t>‹#›</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89C7192-F35A-4096-BDAF-40580707B3EF}"/>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en-US"/>
          </a:p>
        </p:txBody>
      </p:sp>
      <p:sp>
        <p:nvSpPr>
          <p:cNvPr id="5123" name="Rectangle 3">
            <a:extLst>
              <a:ext uri="{FF2B5EF4-FFF2-40B4-BE49-F238E27FC236}">
                <a16:creationId xmlns:a16="http://schemas.microsoft.com/office/drawing/2014/main" id="{942E63E1-E35B-4684-BB6B-FD849BAC7119}"/>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en-US"/>
          </a:p>
        </p:txBody>
      </p:sp>
      <p:sp>
        <p:nvSpPr>
          <p:cNvPr id="2052" name="Rectangle 4">
            <a:extLst>
              <a:ext uri="{FF2B5EF4-FFF2-40B4-BE49-F238E27FC236}">
                <a16:creationId xmlns:a16="http://schemas.microsoft.com/office/drawing/2014/main" id="{5A745BF0-A6C0-4C43-B61B-48E006DDE1E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1740A67C-AFB9-4587-A90F-05A440131C50}"/>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en-US" noProof="0"/>
              <a:t>Fare clic per modificare gli stili del testo dello schema</a:t>
            </a:r>
          </a:p>
          <a:p>
            <a:pPr lvl="1"/>
            <a:r>
              <a:rPr lang="it-IT" altLang="en-US" noProof="0"/>
              <a:t>Secondo livello</a:t>
            </a:r>
          </a:p>
          <a:p>
            <a:pPr lvl="2"/>
            <a:r>
              <a:rPr lang="it-IT" altLang="en-US" noProof="0"/>
              <a:t>Terzo livello</a:t>
            </a:r>
          </a:p>
          <a:p>
            <a:pPr lvl="3"/>
            <a:r>
              <a:rPr lang="it-IT" altLang="en-US" noProof="0"/>
              <a:t>Quarto livello</a:t>
            </a:r>
          </a:p>
          <a:p>
            <a:pPr lvl="4"/>
            <a:r>
              <a:rPr lang="it-IT" altLang="en-US" noProof="0"/>
              <a:t>Quinto livello</a:t>
            </a:r>
          </a:p>
        </p:txBody>
      </p:sp>
      <p:sp>
        <p:nvSpPr>
          <p:cNvPr id="5126" name="Rectangle 6">
            <a:extLst>
              <a:ext uri="{FF2B5EF4-FFF2-40B4-BE49-F238E27FC236}">
                <a16:creationId xmlns:a16="http://schemas.microsoft.com/office/drawing/2014/main" id="{F1D0D63C-0979-4C1A-B78B-7D13F052B7EA}"/>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en-US"/>
          </a:p>
        </p:txBody>
      </p:sp>
      <p:sp>
        <p:nvSpPr>
          <p:cNvPr id="5127" name="Rectangle 7">
            <a:extLst>
              <a:ext uri="{FF2B5EF4-FFF2-40B4-BE49-F238E27FC236}">
                <a16:creationId xmlns:a16="http://schemas.microsoft.com/office/drawing/2014/main" id="{4ACA23D0-7F8A-4A14-B8AF-A93AA42C8596}"/>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BAD5601F-3CB1-4129-B2FE-9CD7FA14331F}" type="slidenum">
              <a:rPr lang="it-IT" altLang="en-US"/>
              <a:pPr>
                <a:defRPr/>
              </a:pPr>
              <a:t>‹#›</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F9B4524-58B7-4AAF-9C8D-98801B39BE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62F899E5-109D-4876-9D7E-3E600F7370C6}" type="slidenum">
              <a:rPr lang="it-IT" altLang="en-US" sz="1200" smtClean="0">
                <a:solidFill>
                  <a:schemeClr val="tx1"/>
                </a:solidFill>
              </a:rPr>
              <a:pPr/>
              <a:t>1</a:t>
            </a:fld>
            <a:endParaRPr lang="it-IT" altLang="en-US" sz="1200">
              <a:solidFill>
                <a:schemeClr val="tx1"/>
              </a:solidFill>
            </a:endParaRPr>
          </a:p>
        </p:txBody>
      </p:sp>
      <p:sp>
        <p:nvSpPr>
          <p:cNvPr id="5123" name="Rectangle 2">
            <a:extLst>
              <a:ext uri="{FF2B5EF4-FFF2-40B4-BE49-F238E27FC236}">
                <a16:creationId xmlns:a16="http://schemas.microsoft.com/office/drawing/2014/main" id="{EE221BDF-0C92-445D-93B6-5596BD8F5D4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200192C-0EA6-4A74-8210-6C24ADD275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B2045113-C4D9-4685-A186-58660C22586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08B326D1-A822-4AB8-80FF-AA5960ABFA5C}" type="slidenum">
              <a:rPr lang="it-IT" altLang="en-US" sz="1200" smtClean="0">
                <a:solidFill>
                  <a:schemeClr val="tx1"/>
                </a:solidFill>
              </a:rPr>
              <a:pPr/>
              <a:t>2</a:t>
            </a:fld>
            <a:endParaRPr lang="it-IT" altLang="en-US" sz="1200">
              <a:solidFill>
                <a:schemeClr val="tx1"/>
              </a:solidFill>
            </a:endParaRPr>
          </a:p>
        </p:txBody>
      </p:sp>
      <p:sp>
        <p:nvSpPr>
          <p:cNvPr id="7171" name="Rectangle 2">
            <a:extLst>
              <a:ext uri="{FF2B5EF4-FFF2-40B4-BE49-F238E27FC236}">
                <a16:creationId xmlns:a16="http://schemas.microsoft.com/office/drawing/2014/main" id="{0173CAB4-C58A-47A8-BB02-F7DBE2115BCF}"/>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8F539429-750B-4545-96CE-E38A94EE03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EB5B6BD2-4EF3-488B-B6E8-83475A1AB9F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65F5912B-6C49-4EED-BF7E-F195B6059FAA}" type="slidenum">
              <a:rPr lang="it-IT" altLang="en-US" sz="1200" smtClean="0">
                <a:solidFill>
                  <a:schemeClr val="tx1"/>
                </a:solidFill>
              </a:rPr>
              <a:pPr/>
              <a:t>3</a:t>
            </a:fld>
            <a:endParaRPr lang="it-IT" altLang="en-US" sz="1200">
              <a:solidFill>
                <a:schemeClr val="tx1"/>
              </a:solidFill>
            </a:endParaRPr>
          </a:p>
        </p:txBody>
      </p:sp>
      <p:sp>
        <p:nvSpPr>
          <p:cNvPr id="9219" name="Rectangle 2">
            <a:extLst>
              <a:ext uri="{FF2B5EF4-FFF2-40B4-BE49-F238E27FC236}">
                <a16:creationId xmlns:a16="http://schemas.microsoft.com/office/drawing/2014/main" id="{4DAC042D-AE7E-41E5-9F6F-A3EEBCE9C1B1}"/>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1926454A-052A-4774-B87F-7A592694F5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5C61FBC-3550-49D5-AB54-3841698AE06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B83BDF89-6547-44D5-A093-714086ED133C}" type="slidenum">
              <a:rPr lang="it-IT" altLang="en-US" sz="1200" smtClean="0">
                <a:solidFill>
                  <a:schemeClr val="tx1"/>
                </a:solidFill>
              </a:rPr>
              <a:pPr/>
              <a:t>4</a:t>
            </a:fld>
            <a:endParaRPr lang="it-IT" altLang="en-US" sz="1200">
              <a:solidFill>
                <a:schemeClr val="tx1"/>
              </a:solidFill>
            </a:endParaRPr>
          </a:p>
        </p:txBody>
      </p:sp>
      <p:sp>
        <p:nvSpPr>
          <p:cNvPr id="11267" name="Rectangle 2">
            <a:extLst>
              <a:ext uri="{FF2B5EF4-FFF2-40B4-BE49-F238E27FC236}">
                <a16:creationId xmlns:a16="http://schemas.microsoft.com/office/drawing/2014/main" id="{65A97DB4-4BC0-4127-9283-080B3BA9ADD8}"/>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B7F39D7-69C5-4749-A78B-E116E08B205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E070976-6E4E-4CD8-9D1C-9A91970C7B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1D883BE4-8EC3-4B6B-8CD8-183520899137}" type="slidenum">
              <a:rPr lang="it-IT" altLang="en-US" sz="1200" smtClean="0">
                <a:solidFill>
                  <a:schemeClr val="tx1"/>
                </a:solidFill>
              </a:rPr>
              <a:pPr/>
              <a:t>5</a:t>
            </a:fld>
            <a:endParaRPr lang="it-IT" altLang="en-US" sz="1200">
              <a:solidFill>
                <a:schemeClr val="tx1"/>
              </a:solidFill>
            </a:endParaRPr>
          </a:p>
        </p:txBody>
      </p:sp>
      <p:sp>
        <p:nvSpPr>
          <p:cNvPr id="13315" name="Rectangle 2">
            <a:extLst>
              <a:ext uri="{FF2B5EF4-FFF2-40B4-BE49-F238E27FC236}">
                <a16:creationId xmlns:a16="http://schemas.microsoft.com/office/drawing/2014/main" id="{56D4F9D3-FA6C-4881-B5DE-69929E32B023}"/>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35D6888B-C512-40C5-8D69-0D82647B81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D795FE94-CF2E-470A-BE92-2BA77D9E732C}"/>
              </a:ext>
            </a:extLst>
          </p:cNvPr>
          <p:cNvSpPr>
            <a:spLocks noGrp="1" noChangeArrowheads="1"/>
          </p:cNvSpPr>
          <p:nvPr>
            <p:ph type="dt" sz="half" idx="10"/>
          </p:nvPr>
        </p:nvSpPr>
        <p:spPr>
          <a:ln/>
        </p:spPr>
        <p:txBody>
          <a:bodyPr/>
          <a:lstStyle>
            <a:lvl1pPr>
              <a:defRPr/>
            </a:lvl1pPr>
          </a:lstStyle>
          <a:p>
            <a:pPr>
              <a:defRPr/>
            </a:pPr>
            <a:fld id="{75FCBF82-50AC-4ABE-97C3-BBD361E42851}"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89B47F9F-38FA-4E9C-AC12-EC8FCF6DB5CF}"/>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4A248FD8-586C-4CF6-8FC8-5D12293533E9}"/>
              </a:ext>
            </a:extLst>
          </p:cNvPr>
          <p:cNvSpPr>
            <a:spLocks noGrp="1" noChangeArrowheads="1"/>
          </p:cNvSpPr>
          <p:nvPr>
            <p:ph type="sldNum" sz="quarter" idx="12"/>
          </p:nvPr>
        </p:nvSpPr>
        <p:spPr>
          <a:ln/>
        </p:spPr>
        <p:txBody>
          <a:bodyPr/>
          <a:lstStyle>
            <a:lvl1pPr>
              <a:defRPr/>
            </a:lvl1pPr>
          </a:lstStyle>
          <a:p>
            <a:pPr>
              <a:defRPr/>
            </a:pPr>
            <a:r>
              <a:rPr lang="it-IT" altLang="en-US"/>
              <a:t>Pagina </a:t>
            </a:r>
            <a:fld id="{D95492BC-B81E-451A-9FE3-30BDDFFACA64}" type="slidenum">
              <a:rPr lang="it-IT" altLang="en-US" smtClean="0"/>
              <a:pPr>
                <a:defRPr/>
              </a:pPr>
              <a:t>‹#›</a:t>
            </a:fld>
            <a:endParaRPr lang="it-IT" altLang="en-US"/>
          </a:p>
        </p:txBody>
      </p:sp>
    </p:spTree>
    <p:extLst>
      <p:ext uri="{BB962C8B-B14F-4D97-AF65-F5344CB8AC3E}">
        <p14:creationId xmlns:p14="http://schemas.microsoft.com/office/powerpoint/2010/main" val="184735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72925941-2916-4047-8121-A87C8EF307DE}"/>
              </a:ext>
            </a:extLst>
          </p:cNvPr>
          <p:cNvSpPr>
            <a:spLocks noGrp="1" noChangeArrowheads="1"/>
          </p:cNvSpPr>
          <p:nvPr>
            <p:ph type="dt" sz="half" idx="10"/>
          </p:nvPr>
        </p:nvSpPr>
        <p:spPr>
          <a:ln/>
        </p:spPr>
        <p:txBody>
          <a:bodyPr/>
          <a:lstStyle>
            <a:lvl1pPr>
              <a:defRPr/>
            </a:lvl1pPr>
          </a:lstStyle>
          <a:p>
            <a:pPr>
              <a:defRPr/>
            </a:pPr>
            <a:fld id="{0E7004C8-C944-4BE3-A334-8DB585E08617}"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FA36B0D3-16BE-49AF-96A6-5478DAC0BF80}"/>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5C09E523-C838-47EB-8125-A7439EF619EB}"/>
              </a:ext>
            </a:extLst>
          </p:cNvPr>
          <p:cNvSpPr>
            <a:spLocks noGrp="1" noChangeArrowheads="1"/>
          </p:cNvSpPr>
          <p:nvPr>
            <p:ph type="sldNum" sz="quarter" idx="12"/>
          </p:nvPr>
        </p:nvSpPr>
        <p:spPr>
          <a:ln/>
        </p:spPr>
        <p:txBody>
          <a:bodyPr/>
          <a:lstStyle>
            <a:lvl1pPr>
              <a:defRPr/>
            </a:lvl1pPr>
          </a:lstStyle>
          <a:p>
            <a:pPr>
              <a:defRPr/>
            </a:pPr>
            <a:r>
              <a:rPr lang="it-IT" altLang="en-US"/>
              <a:t>Pagina </a:t>
            </a:r>
            <a:fld id="{3EF4EEC0-E6CD-4FF8-8EBB-2BFFE18EB0CD}" type="slidenum">
              <a:rPr lang="it-IT" altLang="en-US" smtClean="0"/>
              <a:pPr>
                <a:defRPr/>
              </a:pPr>
              <a:t>‹#›</a:t>
            </a:fld>
            <a:endParaRPr lang="it-IT" altLang="en-US"/>
          </a:p>
        </p:txBody>
      </p:sp>
    </p:spTree>
    <p:extLst>
      <p:ext uri="{BB962C8B-B14F-4D97-AF65-F5344CB8AC3E}">
        <p14:creationId xmlns:p14="http://schemas.microsoft.com/office/powerpoint/2010/main" val="151797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6563" y="409575"/>
            <a:ext cx="1889125" cy="54578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116013" y="409575"/>
            <a:ext cx="5518150" cy="5457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76F063A4-370D-43A9-9534-FF6226E62E17}"/>
              </a:ext>
            </a:extLst>
          </p:cNvPr>
          <p:cNvSpPr>
            <a:spLocks noGrp="1" noChangeArrowheads="1"/>
          </p:cNvSpPr>
          <p:nvPr>
            <p:ph type="dt" sz="half" idx="10"/>
          </p:nvPr>
        </p:nvSpPr>
        <p:spPr>
          <a:ln/>
        </p:spPr>
        <p:txBody>
          <a:bodyPr/>
          <a:lstStyle>
            <a:lvl1pPr>
              <a:defRPr/>
            </a:lvl1pPr>
          </a:lstStyle>
          <a:p>
            <a:pPr>
              <a:defRPr/>
            </a:pPr>
            <a:fld id="{F076B3D3-BF4D-4BFF-B7C5-9B67E961CB10}"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8845FD8D-EB3C-4AFA-8D2E-722A79A67283}"/>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838071DD-0108-41BA-9FC8-F2EE6B74422D}"/>
              </a:ext>
            </a:extLst>
          </p:cNvPr>
          <p:cNvSpPr>
            <a:spLocks noGrp="1" noChangeArrowheads="1"/>
          </p:cNvSpPr>
          <p:nvPr>
            <p:ph type="sldNum" sz="quarter" idx="12"/>
          </p:nvPr>
        </p:nvSpPr>
        <p:spPr>
          <a:ln/>
        </p:spPr>
        <p:txBody>
          <a:bodyPr/>
          <a:lstStyle>
            <a:lvl1pPr>
              <a:defRPr/>
            </a:lvl1pPr>
          </a:lstStyle>
          <a:p>
            <a:pPr>
              <a:defRPr/>
            </a:pPr>
            <a:r>
              <a:rPr lang="it-IT" altLang="en-US"/>
              <a:t>Pagina </a:t>
            </a:r>
            <a:fld id="{E74D4B1B-95F4-4F35-8CA5-F68390E8C8B2}" type="slidenum">
              <a:rPr lang="it-IT" altLang="en-US" smtClean="0"/>
              <a:pPr>
                <a:defRPr/>
              </a:pPr>
              <a:t>‹#›</a:t>
            </a:fld>
            <a:endParaRPr lang="it-IT" altLang="en-US"/>
          </a:p>
        </p:txBody>
      </p:sp>
    </p:spTree>
    <p:extLst>
      <p:ext uri="{BB962C8B-B14F-4D97-AF65-F5344CB8AC3E}">
        <p14:creationId xmlns:p14="http://schemas.microsoft.com/office/powerpoint/2010/main" val="1464666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6013" y="409575"/>
            <a:ext cx="7559675" cy="5810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1116013" y="1752600"/>
            <a:ext cx="37036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72050" y="1752600"/>
            <a:ext cx="37036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2538626E-80E5-4A2E-9714-9DEAFF960946}"/>
              </a:ext>
            </a:extLst>
          </p:cNvPr>
          <p:cNvSpPr>
            <a:spLocks noGrp="1" noChangeArrowheads="1"/>
          </p:cNvSpPr>
          <p:nvPr>
            <p:ph type="dt" sz="half" idx="10"/>
          </p:nvPr>
        </p:nvSpPr>
        <p:spPr>
          <a:ln/>
        </p:spPr>
        <p:txBody>
          <a:bodyPr/>
          <a:lstStyle>
            <a:lvl1pPr>
              <a:defRPr/>
            </a:lvl1pPr>
          </a:lstStyle>
          <a:p>
            <a:pPr>
              <a:defRPr/>
            </a:pPr>
            <a:fld id="{A3882AE4-BC76-4074-997A-96939A7708FC}" type="datetime1">
              <a:rPr lang="en-US" altLang="en-US"/>
              <a:pPr>
                <a:defRPr/>
              </a:pPr>
              <a:t>2/17/2020</a:t>
            </a:fld>
            <a:endParaRPr lang="it-IT" altLang="en-US"/>
          </a:p>
        </p:txBody>
      </p:sp>
      <p:sp>
        <p:nvSpPr>
          <p:cNvPr id="6" name="Rectangle 5">
            <a:extLst>
              <a:ext uri="{FF2B5EF4-FFF2-40B4-BE49-F238E27FC236}">
                <a16:creationId xmlns:a16="http://schemas.microsoft.com/office/drawing/2014/main" id="{FD91378F-9125-4C46-A05C-2606A2DEE071}"/>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967B87DE-B58F-49AE-8D5D-E6ED2B702F58}"/>
              </a:ext>
            </a:extLst>
          </p:cNvPr>
          <p:cNvSpPr>
            <a:spLocks noGrp="1" noChangeArrowheads="1"/>
          </p:cNvSpPr>
          <p:nvPr>
            <p:ph type="sldNum" sz="quarter" idx="12"/>
          </p:nvPr>
        </p:nvSpPr>
        <p:spPr>
          <a:ln/>
        </p:spPr>
        <p:txBody>
          <a:bodyPr/>
          <a:lstStyle>
            <a:lvl1pPr>
              <a:defRPr/>
            </a:lvl1pPr>
          </a:lstStyle>
          <a:p>
            <a:pPr>
              <a:defRPr/>
            </a:pPr>
            <a:r>
              <a:rPr lang="it-IT" altLang="en-US"/>
              <a:t>Pagina </a:t>
            </a:r>
            <a:fld id="{DC0BEE91-176D-4BA0-9C11-19A78A43EE43}" type="slidenum">
              <a:rPr lang="it-IT" altLang="en-US" smtClean="0"/>
              <a:pPr>
                <a:defRPr/>
              </a:pPr>
              <a:t>‹#›</a:t>
            </a:fld>
            <a:endParaRPr lang="it-IT" altLang="en-US"/>
          </a:p>
        </p:txBody>
      </p:sp>
    </p:spTree>
    <p:extLst>
      <p:ext uri="{BB962C8B-B14F-4D97-AF65-F5344CB8AC3E}">
        <p14:creationId xmlns:p14="http://schemas.microsoft.com/office/powerpoint/2010/main" val="3622721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16013" y="409575"/>
            <a:ext cx="7559675" cy="581025"/>
          </a:xfrm>
        </p:spPr>
        <p:txBody>
          <a:bodyPr/>
          <a:lstStyle/>
          <a:p>
            <a:r>
              <a:rPr lang="en-US"/>
              <a:t>Click to edit Master title style</a:t>
            </a:r>
            <a:endParaRPr lang="en-IN"/>
          </a:p>
        </p:txBody>
      </p:sp>
      <p:sp>
        <p:nvSpPr>
          <p:cNvPr id="3" name="Table Placeholder 2"/>
          <p:cNvSpPr>
            <a:spLocks noGrp="1"/>
          </p:cNvSpPr>
          <p:nvPr>
            <p:ph type="tbl" idx="1"/>
          </p:nvPr>
        </p:nvSpPr>
        <p:spPr>
          <a:xfrm>
            <a:off x="1116013" y="1752600"/>
            <a:ext cx="7559675" cy="4114800"/>
          </a:xfrm>
        </p:spPr>
        <p:txBody>
          <a:bodyPr/>
          <a:lstStyle/>
          <a:p>
            <a:pPr lvl="0"/>
            <a:endParaRPr lang="en-IN" noProof="0"/>
          </a:p>
        </p:txBody>
      </p:sp>
      <p:sp>
        <p:nvSpPr>
          <p:cNvPr id="4" name="Rectangle 4">
            <a:extLst>
              <a:ext uri="{FF2B5EF4-FFF2-40B4-BE49-F238E27FC236}">
                <a16:creationId xmlns:a16="http://schemas.microsoft.com/office/drawing/2014/main" id="{707B95E2-E5EB-4732-A180-95A72B6AE38D}"/>
              </a:ext>
            </a:extLst>
          </p:cNvPr>
          <p:cNvSpPr>
            <a:spLocks noGrp="1" noChangeArrowheads="1"/>
          </p:cNvSpPr>
          <p:nvPr>
            <p:ph type="dt" sz="half" idx="10"/>
          </p:nvPr>
        </p:nvSpPr>
        <p:spPr>
          <a:ln/>
        </p:spPr>
        <p:txBody>
          <a:bodyPr/>
          <a:lstStyle>
            <a:lvl1pPr>
              <a:defRPr/>
            </a:lvl1pPr>
          </a:lstStyle>
          <a:p>
            <a:pPr>
              <a:defRPr/>
            </a:pPr>
            <a:fld id="{C1ADA89E-5D3F-4001-BB41-D0B1B67C02F8}"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BEBDA3E0-8CBC-4EA2-A30C-119C5EEBCEB1}"/>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4E3E478C-F9B3-4A16-953B-41D2FD9F0F0B}"/>
              </a:ext>
            </a:extLst>
          </p:cNvPr>
          <p:cNvSpPr>
            <a:spLocks noGrp="1" noChangeArrowheads="1"/>
          </p:cNvSpPr>
          <p:nvPr>
            <p:ph type="sldNum" sz="quarter" idx="12"/>
          </p:nvPr>
        </p:nvSpPr>
        <p:spPr>
          <a:ln/>
        </p:spPr>
        <p:txBody>
          <a:bodyPr/>
          <a:lstStyle>
            <a:lvl1pPr>
              <a:defRPr/>
            </a:lvl1pPr>
          </a:lstStyle>
          <a:p>
            <a:pPr>
              <a:defRPr/>
            </a:pPr>
            <a:r>
              <a:rPr lang="it-IT" altLang="en-US"/>
              <a:t>Pagina </a:t>
            </a:r>
            <a:fld id="{E7971450-D140-4DB3-BAD5-A6BA8F4D96AE}" type="slidenum">
              <a:rPr lang="it-IT" altLang="en-US" smtClean="0"/>
              <a:pPr>
                <a:defRPr/>
              </a:pPr>
              <a:t>‹#›</a:t>
            </a:fld>
            <a:endParaRPr lang="it-IT" altLang="en-US"/>
          </a:p>
        </p:txBody>
      </p:sp>
    </p:spTree>
    <p:extLst>
      <p:ext uri="{BB962C8B-B14F-4D97-AF65-F5344CB8AC3E}">
        <p14:creationId xmlns:p14="http://schemas.microsoft.com/office/powerpoint/2010/main" val="3280473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16013" y="409575"/>
            <a:ext cx="7559675" cy="581025"/>
          </a:xfrm>
        </p:spPr>
        <p:txBody>
          <a:bodyPr/>
          <a:lstStyle/>
          <a:p>
            <a:r>
              <a:rPr lang="en-US"/>
              <a:t>Click to edit Master title style</a:t>
            </a:r>
            <a:endParaRPr lang="en-IN"/>
          </a:p>
        </p:txBody>
      </p:sp>
      <p:sp>
        <p:nvSpPr>
          <p:cNvPr id="3" name="Chart Placeholder 2"/>
          <p:cNvSpPr>
            <a:spLocks noGrp="1"/>
          </p:cNvSpPr>
          <p:nvPr>
            <p:ph type="chart" idx="1"/>
          </p:nvPr>
        </p:nvSpPr>
        <p:spPr>
          <a:xfrm>
            <a:off x="1116013" y="1752600"/>
            <a:ext cx="7559675" cy="4114800"/>
          </a:xfrm>
        </p:spPr>
        <p:txBody>
          <a:bodyPr/>
          <a:lstStyle/>
          <a:p>
            <a:pPr lvl="0"/>
            <a:endParaRPr lang="en-IN" noProof="0"/>
          </a:p>
        </p:txBody>
      </p:sp>
      <p:sp>
        <p:nvSpPr>
          <p:cNvPr id="4" name="Rectangle 4">
            <a:extLst>
              <a:ext uri="{FF2B5EF4-FFF2-40B4-BE49-F238E27FC236}">
                <a16:creationId xmlns:a16="http://schemas.microsoft.com/office/drawing/2014/main" id="{7285F550-9042-426D-9FDA-BC775C41ABCB}"/>
              </a:ext>
            </a:extLst>
          </p:cNvPr>
          <p:cNvSpPr>
            <a:spLocks noGrp="1" noChangeArrowheads="1"/>
          </p:cNvSpPr>
          <p:nvPr>
            <p:ph type="dt" sz="half" idx="10"/>
          </p:nvPr>
        </p:nvSpPr>
        <p:spPr>
          <a:ln/>
        </p:spPr>
        <p:txBody>
          <a:bodyPr/>
          <a:lstStyle>
            <a:lvl1pPr>
              <a:defRPr/>
            </a:lvl1pPr>
          </a:lstStyle>
          <a:p>
            <a:pPr>
              <a:defRPr/>
            </a:pPr>
            <a:fld id="{449AD12D-AA89-4D41-B964-55C0B98351D4}"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A904137D-6011-4805-8D8E-1A47BDD659B8}"/>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7757BD21-B6E8-4FD7-B046-310BF12E4446}"/>
              </a:ext>
            </a:extLst>
          </p:cNvPr>
          <p:cNvSpPr>
            <a:spLocks noGrp="1" noChangeArrowheads="1"/>
          </p:cNvSpPr>
          <p:nvPr>
            <p:ph type="sldNum" sz="quarter" idx="12"/>
          </p:nvPr>
        </p:nvSpPr>
        <p:spPr>
          <a:ln/>
        </p:spPr>
        <p:txBody>
          <a:bodyPr/>
          <a:lstStyle>
            <a:lvl1pPr>
              <a:defRPr/>
            </a:lvl1pPr>
          </a:lstStyle>
          <a:p>
            <a:pPr>
              <a:defRPr/>
            </a:pPr>
            <a:r>
              <a:rPr lang="it-IT" altLang="en-US"/>
              <a:t>Pagina </a:t>
            </a:r>
            <a:fld id="{E69D402C-7E54-4BAA-8504-5F852ABC0EAE}" type="slidenum">
              <a:rPr lang="it-IT" altLang="en-US" smtClean="0"/>
              <a:pPr>
                <a:defRPr/>
              </a:pPr>
              <a:t>‹#›</a:t>
            </a:fld>
            <a:endParaRPr lang="it-IT" altLang="en-US"/>
          </a:p>
        </p:txBody>
      </p:sp>
    </p:spTree>
    <p:extLst>
      <p:ext uri="{BB962C8B-B14F-4D97-AF65-F5344CB8AC3E}">
        <p14:creationId xmlns:p14="http://schemas.microsoft.com/office/powerpoint/2010/main" val="175253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94DDBD0A-7F51-4517-BE82-A332F36837CF}"/>
              </a:ext>
            </a:extLst>
          </p:cNvPr>
          <p:cNvSpPr>
            <a:spLocks noGrp="1" noChangeArrowheads="1"/>
          </p:cNvSpPr>
          <p:nvPr>
            <p:ph type="dt" sz="half" idx="10"/>
          </p:nvPr>
        </p:nvSpPr>
        <p:spPr>
          <a:ln/>
        </p:spPr>
        <p:txBody>
          <a:bodyPr/>
          <a:lstStyle>
            <a:lvl1pPr>
              <a:defRPr/>
            </a:lvl1pPr>
          </a:lstStyle>
          <a:p>
            <a:pPr>
              <a:defRPr/>
            </a:pPr>
            <a:fld id="{8788D6E5-DD1B-4A91-84A1-CD33954E8356}"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948A50D5-A37A-4362-8CBF-9F0B5FF22511}"/>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59A578A5-7535-4870-A658-E646DAA76090}"/>
              </a:ext>
            </a:extLst>
          </p:cNvPr>
          <p:cNvSpPr>
            <a:spLocks noGrp="1" noChangeArrowheads="1"/>
          </p:cNvSpPr>
          <p:nvPr>
            <p:ph type="sldNum" sz="quarter" idx="12"/>
          </p:nvPr>
        </p:nvSpPr>
        <p:spPr>
          <a:ln/>
        </p:spPr>
        <p:txBody>
          <a:bodyPr/>
          <a:lstStyle>
            <a:lvl1pPr>
              <a:defRPr/>
            </a:lvl1pPr>
          </a:lstStyle>
          <a:p>
            <a:pPr>
              <a:defRPr/>
            </a:pPr>
            <a:r>
              <a:rPr lang="it-IT" altLang="en-US"/>
              <a:t>Pagina </a:t>
            </a:r>
            <a:fld id="{518FB3ED-A44A-45B9-BA92-347FF2C76328}" type="slidenum">
              <a:rPr lang="it-IT" altLang="en-US" smtClean="0"/>
              <a:pPr>
                <a:defRPr/>
              </a:pPr>
              <a:t>‹#›</a:t>
            </a:fld>
            <a:endParaRPr lang="it-IT" altLang="en-US"/>
          </a:p>
        </p:txBody>
      </p:sp>
    </p:spTree>
    <p:extLst>
      <p:ext uri="{BB962C8B-B14F-4D97-AF65-F5344CB8AC3E}">
        <p14:creationId xmlns:p14="http://schemas.microsoft.com/office/powerpoint/2010/main" val="233946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A3D8B3BC-9F2A-4D7E-92A1-F01CDDE33D1C}"/>
              </a:ext>
            </a:extLst>
          </p:cNvPr>
          <p:cNvSpPr>
            <a:spLocks noGrp="1" noChangeArrowheads="1"/>
          </p:cNvSpPr>
          <p:nvPr>
            <p:ph type="dt" sz="half" idx="10"/>
          </p:nvPr>
        </p:nvSpPr>
        <p:spPr>
          <a:ln/>
        </p:spPr>
        <p:txBody>
          <a:bodyPr/>
          <a:lstStyle>
            <a:lvl1pPr>
              <a:defRPr/>
            </a:lvl1pPr>
          </a:lstStyle>
          <a:p>
            <a:pPr>
              <a:defRPr/>
            </a:pPr>
            <a:fld id="{D2AE58C1-2E27-430D-A372-06424F286DA6}" type="datetime1">
              <a:rPr lang="en-US" altLang="en-US"/>
              <a:pPr>
                <a:defRPr/>
              </a:pPr>
              <a:t>2/17/2020</a:t>
            </a:fld>
            <a:endParaRPr lang="it-IT" altLang="en-US"/>
          </a:p>
        </p:txBody>
      </p:sp>
      <p:sp>
        <p:nvSpPr>
          <p:cNvPr id="5" name="Rectangle 5">
            <a:extLst>
              <a:ext uri="{FF2B5EF4-FFF2-40B4-BE49-F238E27FC236}">
                <a16:creationId xmlns:a16="http://schemas.microsoft.com/office/drawing/2014/main" id="{1D1CA8AD-C8A3-4807-9EF0-CBD6B102793A}"/>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6" name="Rectangle 6">
            <a:extLst>
              <a:ext uri="{FF2B5EF4-FFF2-40B4-BE49-F238E27FC236}">
                <a16:creationId xmlns:a16="http://schemas.microsoft.com/office/drawing/2014/main" id="{C41E93A3-1C23-4030-967C-FE1C8FA7CAE8}"/>
              </a:ext>
            </a:extLst>
          </p:cNvPr>
          <p:cNvSpPr>
            <a:spLocks noGrp="1" noChangeArrowheads="1"/>
          </p:cNvSpPr>
          <p:nvPr>
            <p:ph type="sldNum" sz="quarter" idx="12"/>
          </p:nvPr>
        </p:nvSpPr>
        <p:spPr>
          <a:ln/>
        </p:spPr>
        <p:txBody>
          <a:bodyPr/>
          <a:lstStyle>
            <a:lvl1pPr>
              <a:defRPr/>
            </a:lvl1pPr>
          </a:lstStyle>
          <a:p>
            <a:pPr>
              <a:defRPr/>
            </a:pPr>
            <a:r>
              <a:rPr lang="it-IT" altLang="en-US"/>
              <a:t>Pagina </a:t>
            </a:r>
            <a:fld id="{B0D592A8-1597-4F0A-B9A1-FABA9943A9AD}" type="slidenum">
              <a:rPr lang="it-IT" altLang="en-US" smtClean="0"/>
              <a:pPr>
                <a:defRPr/>
              </a:pPr>
              <a:t>‹#›</a:t>
            </a:fld>
            <a:endParaRPr lang="it-IT" altLang="en-US"/>
          </a:p>
        </p:txBody>
      </p:sp>
    </p:spTree>
    <p:extLst>
      <p:ext uri="{BB962C8B-B14F-4D97-AF65-F5344CB8AC3E}">
        <p14:creationId xmlns:p14="http://schemas.microsoft.com/office/powerpoint/2010/main" val="375883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116013" y="1752600"/>
            <a:ext cx="37036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972050" y="1752600"/>
            <a:ext cx="37036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0DD18876-1EAB-4140-B788-06CB5C916351}"/>
              </a:ext>
            </a:extLst>
          </p:cNvPr>
          <p:cNvSpPr>
            <a:spLocks noGrp="1" noChangeArrowheads="1"/>
          </p:cNvSpPr>
          <p:nvPr>
            <p:ph type="dt" sz="half" idx="10"/>
          </p:nvPr>
        </p:nvSpPr>
        <p:spPr>
          <a:ln/>
        </p:spPr>
        <p:txBody>
          <a:bodyPr/>
          <a:lstStyle>
            <a:lvl1pPr>
              <a:defRPr/>
            </a:lvl1pPr>
          </a:lstStyle>
          <a:p>
            <a:pPr>
              <a:defRPr/>
            </a:pPr>
            <a:fld id="{195B46E2-C015-4165-891D-FDAAEB3E07AA}" type="datetime1">
              <a:rPr lang="en-US" altLang="en-US"/>
              <a:pPr>
                <a:defRPr/>
              </a:pPr>
              <a:t>2/17/2020</a:t>
            </a:fld>
            <a:endParaRPr lang="it-IT" altLang="en-US"/>
          </a:p>
        </p:txBody>
      </p:sp>
      <p:sp>
        <p:nvSpPr>
          <p:cNvPr id="6" name="Rectangle 5">
            <a:extLst>
              <a:ext uri="{FF2B5EF4-FFF2-40B4-BE49-F238E27FC236}">
                <a16:creationId xmlns:a16="http://schemas.microsoft.com/office/drawing/2014/main" id="{4C8A5353-3E06-4A76-AC35-9663F9C953C5}"/>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0AED26A5-E831-48E0-A555-82F85AB76427}"/>
              </a:ext>
            </a:extLst>
          </p:cNvPr>
          <p:cNvSpPr>
            <a:spLocks noGrp="1" noChangeArrowheads="1"/>
          </p:cNvSpPr>
          <p:nvPr>
            <p:ph type="sldNum" sz="quarter" idx="12"/>
          </p:nvPr>
        </p:nvSpPr>
        <p:spPr>
          <a:ln/>
        </p:spPr>
        <p:txBody>
          <a:bodyPr/>
          <a:lstStyle>
            <a:lvl1pPr>
              <a:defRPr/>
            </a:lvl1pPr>
          </a:lstStyle>
          <a:p>
            <a:pPr>
              <a:defRPr/>
            </a:pPr>
            <a:r>
              <a:rPr lang="it-IT" altLang="en-US"/>
              <a:t>Pagina </a:t>
            </a:r>
            <a:fld id="{E6AA13F5-14EE-4ECD-BEA2-94F4C9BBB308}" type="slidenum">
              <a:rPr lang="it-IT" altLang="en-US" smtClean="0"/>
              <a:pPr>
                <a:defRPr/>
              </a:pPr>
              <a:t>‹#›</a:t>
            </a:fld>
            <a:endParaRPr lang="it-IT" altLang="en-US"/>
          </a:p>
        </p:txBody>
      </p:sp>
    </p:spTree>
    <p:extLst>
      <p:ext uri="{BB962C8B-B14F-4D97-AF65-F5344CB8AC3E}">
        <p14:creationId xmlns:p14="http://schemas.microsoft.com/office/powerpoint/2010/main" val="242799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8B4BB6E2-9BA2-41B9-A017-89DCC2270032}"/>
              </a:ext>
            </a:extLst>
          </p:cNvPr>
          <p:cNvSpPr>
            <a:spLocks noGrp="1" noChangeArrowheads="1"/>
          </p:cNvSpPr>
          <p:nvPr>
            <p:ph type="dt" sz="half" idx="10"/>
          </p:nvPr>
        </p:nvSpPr>
        <p:spPr>
          <a:ln/>
        </p:spPr>
        <p:txBody>
          <a:bodyPr/>
          <a:lstStyle>
            <a:lvl1pPr>
              <a:defRPr/>
            </a:lvl1pPr>
          </a:lstStyle>
          <a:p>
            <a:pPr>
              <a:defRPr/>
            </a:pPr>
            <a:fld id="{3950AC65-B62A-4908-BD78-48A7DCB3F03B}" type="datetime1">
              <a:rPr lang="en-US" altLang="en-US"/>
              <a:pPr>
                <a:defRPr/>
              </a:pPr>
              <a:t>2/17/2020</a:t>
            </a:fld>
            <a:endParaRPr lang="it-IT" altLang="en-US"/>
          </a:p>
        </p:txBody>
      </p:sp>
      <p:sp>
        <p:nvSpPr>
          <p:cNvPr id="8" name="Rectangle 5">
            <a:extLst>
              <a:ext uri="{FF2B5EF4-FFF2-40B4-BE49-F238E27FC236}">
                <a16:creationId xmlns:a16="http://schemas.microsoft.com/office/drawing/2014/main" id="{162D08DF-C8BE-46DB-9526-5605D21C55AF}"/>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9" name="Rectangle 6">
            <a:extLst>
              <a:ext uri="{FF2B5EF4-FFF2-40B4-BE49-F238E27FC236}">
                <a16:creationId xmlns:a16="http://schemas.microsoft.com/office/drawing/2014/main" id="{14EAA184-42DD-4AA7-9C21-021977D0BE95}"/>
              </a:ext>
            </a:extLst>
          </p:cNvPr>
          <p:cNvSpPr>
            <a:spLocks noGrp="1" noChangeArrowheads="1"/>
          </p:cNvSpPr>
          <p:nvPr>
            <p:ph type="sldNum" sz="quarter" idx="12"/>
          </p:nvPr>
        </p:nvSpPr>
        <p:spPr>
          <a:ln/>
        </p:spPr>
        <p:txBody>
          <a:bodyPr/>
          <a:lstStyle>
            <a:lvl1pPr>
              <a:defRPr/>
            </a:lvl1pPr>
          </a:lstStyle>
          <a:p>
            <a:pPr>
              <a:defRPr/>
            </a:pPr>
            <a:r>
              <a:rPr lang="it-IT" altLang="en-US"/>
              <a:t>Pagina </a:t>
            </a:r>
            <a:fld id="{1ECE2736-BCBE-40F1-90D9-3D512C084350}" type="slidenum">
              <a:rPr lang="it-IT" altLang="en-US" smtClean="0"/>
              <a:pPr>
                <a:defRPr/>
              </a:pPr>
              <a:t>‹#›</a:t>
            </a:fld>
            <a:endParaRPr lang="it-IT" altLang="en-US"/>
          </a:p>
        </p:txBody>
      </p:sp>
    </p:spTree>
    <p:extLst>
      <p:ext uri="{BB962C8B-B14F-4D97-AF65-F5344CB8AC3E}">
        <p14:creationId xmlns:p14="http://schemas.microsoft.com/office/powerpoint/2010/main" val="301720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72B8E660-069E-4045-8912-DBFB0376270E}"/>
              </a:ext>
            </a:extLst>
          </p:cNvPr>
          <p:cNvSpPr>
            <a:spLocks noGrp="1" noChangeArrowheads="1"/>
          </p:cNvSpPr>
          <p:nvPr>
            <p:ph type="dt" sz="half" idx="10"/>
          </p:nvPr>
        </p:nvSpPr>
        <p:spPr>
          <a:ln/>
        </p:spPr>
        <p:txBody>
          <a:bodyPr/>
          <a:lstStyle>
            <a:lvl1pPr>
              <a:defRPr/>
            </a:lvl1pPr>
          </a:lstStyle>
          <a:p>
            <a:pPr>
              <a:defRPr/>
            </a:pPr>
            <a:fld id="{56FCABBC-2D04-4D6E-8700-0D1AE4E950FE}" type="datetime1">
              <a:rPr lang="en-US" altLang="en-US"/>
              <a:pPr>
                <a:defRPr/>
              </a:pPr>
              <a:t>2/17/2020</a:t>
            </a:fld>
            <a:endParaRPr lang="it-IT" altLang="en-US"/>
          </a:p>
        </p:txBody>
      </p:sp>
      <p:sp>
        <p:nvSpPr>
          <p:cNvPr id="4" name="Rectangle 5">
            <a:extLst>
              <a:ext uri="{FF2B5EF4-FFF2-40B4-BE49-F238E27FC236}">
                <a16:creationId xmlns:a16="http://schemas.microsoft.com/office/drawing/2014/main" id="{D1C499B4-2B0F-42EC-9EAA-A2897F6A4EA4}"/>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5" name="Rectangle 6">
            <a:extLst>
              <a:ext uri="{FF2B5EF4-FFF2-40B4-BE49-F238E27FC236}">
                <a16:creationId xmlns:a16="http://schemas.microsoft.com/office/drawing/2014/main" id="{E1184182-5811-42BC-94D2-52B76BAF95D8}"/>
              </a:ext>
            </a:extLst>
          </p:cNvPr>
          <p:cNvSpPr>
            <a:spLocks noGrp="1" noChangeArrowheads="1"/>
          </p:cNvSpPr>
          <p:nvPr>
            <p:ph type="sldNum" sz="quarter" idx="12"/>
          </p:nvPr>
        </p:nvSpPr>
        <p:spPr>
          <a:ln/>
        </p:spPr>
        <p:txBody>
          <a:bodyPr/>
          <a:lstStyle>
            <a:lvl1pPr>
              <a:defRPr/>
            </a:lvl1pPr>
          </a:lstStyle>
          <a:p>
            <a:pPr>
              <a:defRPr/>
            </a:pPr>
            <a:r>
              <a:rPr lang="it-IT" altLang="en-US"/>
              <a:t>Pagina </a:t>
            </a:r>
            <a:fld id="{C6FDF20E-9D7B-482B-B28C-D4AB4FDB8093}" type="slidenum">
              <a:rPr lang="it-IT" altLang="en-US" smtClean="0"/>
              <a:pPr>
                <a:defRPr/>
              </a:pPr>
              <a:t>‹#›</a:t>
            </a:fld>
            <a:endParaRPr lang="it-IT" altLang="en-US"/>
          </a:p>
        </p:txBody>
      </p:sp>
    </p:spTree>
    <p:extLst>
      <p:ext uri="{BB962C8B-B14F-4D97-AF65-F5344CB8AC3E}">
        <p14:creationId xmlns:p14="http://schemas.microsoft.com/office/powerpoint/2010/main" val="126451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147F610-6893-47A8-9390-58568B84B048}"/>
              </a:ext>
            </a:extLst>
          </p:cNvPr>
          <p:cNvSpPr>
            <a:spLocks noGrp="1" noChangeArrowheads="1"/>
          </p:cNvSpPr>
          <p:nvPr>
            <p:ph type="dt" sz="half" idx="10"/>
          </p:nvPr>
        </p:nvSpPr>
        <p:spPr>
          <a:ln/>
        </p:spPr>
        <p:txBody>
          <a:bodyPr/>
          <a:lstStyle>
            <a:lvl1pPr>
              <a:defRPr/>
            </a:lvl1pPr>
          </a:lstStyle>
          <a:p>
            <a:pPr>
              <a:defRPr/>
            </a:pPr>
            <a:fld id="{F7DC4E8B-BAFA-4EB4-B620-E02EC1EF235A}" type="datetime1">
              <a:rPr lang="en-US" altLang="en-US"/>
              <a:pPr>
                <a:defRPr/>
              </a:pPr>
              <a:t>2/17/2020</a:t>
            </a:fld>
            <a:endParaRPr lang="it-IT" altLang="en-US"/>
          </a:p>
        </p:txBody>
      </p:sp>
      <p:sp>
        <p:nvSpPr>
          <p:cNvPr id="3" name="Rectangle 5">
            <a:extLst>
              <a:ext uri="{FF2B5EF4-FFF2-40B4-BE49-F238E27FC236}">
                <a16:creationId xmlns:a16="http://schemas.microsoft.com/office/drawing/2014/main" id="{F6A5104A-68C4-4EEF-AC5C-A14D36C139FD}"/>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4" name="Rectangle 6">
            <a:extLst>
              <a:ext uri="{FF2B5EF4-FFF2-40B4-BE49-F238E27FC236}">
                <a16:creationId xmlns:a16="http://schemas.microsoft.com/office/drawing/2014/main" id="{F076E294-66B2-4846-B9CB-FE064776F0F9}"/>
              </a:ext>
            </a:extLst>
          </p:cNvPr>
          <p:cNvSpPr>
            <a:spLocks noGrp="1" noChangeArrowheads="1"/>
          </p:cNvSpPr>
          <p:nvPr>
            <p:ph type="sldNum" sz="quarter" idx="12"/>
          </p:nvPr>
        </p:nvSpPr>
        <p:spPr>
          <a:ln/>
        </p:spPr>
        <p:txBody>
          <a:bodyPr/>
          <a:lstStyle>
            <a:lvl1pPr>
              <a:defRPr/>
            </a:lvl1pPr>
          </a:lstStyle>
          <a:p>
            <a:pPr>
              <a:defRPr/>
            </a:pPr>
            <a:r>
              <a:rPr lang="it-IT" altLang="en-US"/>
              <a:t>Pagina </a:t>
            </a:r>
            <a:fld id="{7632BC07-3081-42A3-89A3-A73A9BA5619E}" type="slidenum">
              <a:rPr lang="it-IT" altLang="en-US" smtClean="0"/>
              <a:pPr>
                <a:defRPr/>
              </a:pPr>
              <a:t>‹#›</a:t>
            </a:fld>
            <a:endParaRPr lang="it-IT" altLang="en-US"/>
          </a:p>
        </p:txBody>
      </p:sp>
    </p:spTree>
    <p:extLst>
      <p:ext uri="{BB962C8B-B14F-4D97-AF65-F5344CB8AC3E}">
        <p14:creationId xmlns:p14="http://schemas.microsoft.com/office/powerpoint/2010/main" val="312935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2CDFC4BE-34B6-4EAD-9ACF-02FE0A1ED8B7}"/>
              </a:ext>
            </a:extLst>
          </p:cNvPr>
          <p:cNvSpPr>
            <a:spLocks noGrp="1" noChangeArrowheads="1"/>
          </p:cNvSpPr>
          <p:nvPr>
            <p:ph type="dt" sz="half" idx="10"/>
          </p:nvPr>
        </p:nvSpPr>
        <p:spPr>
          <a:ln/>
        </p:spPr>
        <p:txBody>
          <a:bodyPr/>
          <a:lstStyle>
            <a:lvl1pPr>
              <a:defRPr/>
            </a:lvl1pPr>
          </a:lstStyle>
          <a:p>
            <a:pPr>
              <a:defRPr/>
            </a:pPr>
            <a:fld id="{1B1CBF08-9CC0-4B92-8261-1A3F73AF32E0}" type="datetime1">
              <a:rPr lang="en-US" altLang="en-US"/>
              <a:pPr>
                <a:defRPr/>
              </a:pPr>
              <a:t>2/17/2020</a:t>
            </a:fld>
            <a:endParaRPr lang="it-IT" altLang="en-US"/>
          </a:p>
        </p:txBody>
      </p:sp>
      <p:sp>
        <p:nvSpPr>
          <p:cNvPr id="6" name="Rectangle 5">
            <a:extLst>
              <a:ext uri="{FF2B5EF4-FFF2-40B4-BE49-F238E27FC236}">
                <a16:creationId xmlns:a16="http://schemas.microsoft.com/office/drawing/2014/main" id="{62ABFE23-EB60-4FC2-BD5A-AACCDF1A33E7}"/>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16B34E1A-7110-404D-A815-4971C69F4043}"/>
              </a:ext>
            </a:extLst>
          </p:cNvPr>
          <p:cNvSpPr>
            <a:spLocks noGrp="1" noChangeArrowheads="1"/>
          </p:cNvSpPr>
          <p:nvPr>
            <p:ph type="sldNum" sz="quarter" idx="12"/>
          </p:nvPr>
        </p:nvSpPr>
        <p:spPr>
          <a:ln/>
        </p:spPr>
        <p:txBody>
          <a:bodyPr/>
          <a:lstStyle>
            <a:lvl1pPr>
              <a:defRPr/>
            </a:lvl1pPr>
          </a:lstStyle>
          <a:p>
            <a:pPr>
              <a:defRPr/>
            </a:pPr>
            <a:r>
              <a:rPr lang="it-IT" altLang="en-US"/>
              <a:t>Pagina </a:t>
            </a:r>
            <a:fld id="{87B574B6-1D68-4E28-972E-1B212C177768}" type="slidenum">
              <a:rPr lang="it-IT" altLang="en-US" smtClean="0"/>
              <a:pPr>
                <a:defRPr/>
              </a:pPr>
              <a:t>‹#›</a:t>
            </a:fld>
            <a:endParaRPr lang="it-IT" altLang="en-US"/>
          </a:p>
        </p:txBody>
      </p:sp>
    </p:spTree>
    <p:extLst>
      <p:ext uri="{BB962C8B-B14F-4D97-AF65-F5344CB8AC3E}">
        <p14:creationId xmlns:p14="http://schemas.microsoft.com/office/powerpoint/2010/main" val="165693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B24973CA-F02B-4732-A967-248E048AB4AD}"/>
              </a:ext>
            </a:extLst>
          </p:cNvPr>
          <p:cNvSpPr>
            <a:spLocks noGrp="1" noChangeArrowheads="1"/>
          </p:cNvSpPr>
          <p:nvPr>
            <p:ph type="dt" sz="half" idx="10"/>
          </p:nvPr>
        </p:nvSpPr>
        <p:spPr>
          <a:ln/>
        </p:spPr>
        <p:txBody>
          <a:bodyPr/>
          <a:lstStyle>
            <a:lvl1pPr>
              <a:defRPr/>
            </a:lvl1pPr>
          </a:lstStyle>
          <a:p>
            <a:pPr>
              <a:defRPr/>
            </a:pPr>
            <a:fld id="{D181E5C1-B17E-4B49-86E1-D0E6E638032E}" type="datetime1">
              <a:rPr lang="en-US" altLang="en-US"/>
              <a:pPr>
                <a:defRPr/>
              </a:pPr>
              <a:t>2/17/2020</a:t>
            </a:fld>
            <a:endParaRPr lang="it-IT" altLang="en-US"/>
          </a:p>
        </p:txBody>
      </p:sp>
      <p:sp>
        <p:nvSpPr>
          <p:cNvPr id="6" name="Rectangle 5">
            <a:extLst>
              <a:ext uri="{FF2B5EF4-FFF2-40B4-BE49-F238E27FC236}">
                <a16:creationId xmlns:a16="http://schemas.microsoft.com/office/drawing/2014/main" id="{A74DB676-9988-4786-A02A-FC2141178C0E}"/>
              </a:ext>
            </a:extLst>
          </p:cNvPr>
          <p:cNvSpPr>
            <a:spLocks noGrp="1" noChangeArrowheads="1"/>
          </p:cNvSpPr>
          <p:nvPr>
            <p:ph type="ftr" sz="quarter" idx="11"/>
          </p:nvPr>
        </p:nvSpPr>
        <p:spPr>
          <a:ln/>
        </p:spPr>
        <p:txBody>
          <a:bodyPr/>
          <a:lstStyle>
            <a:lvl1pPr>
              <a:defRPr/>
            </a:lvl1pPr>
          </a:lstStyle>
          <a:p>
            <a:pPr>
              <a:defRPr/>
            </a:pPr>
            <a:r>
              <a:rPr lang="en-US" altLang="en-US"/>
              <a:t>Estimation of DC Motor Load</a:t>
            </a:r>
            <a:endParaRPr lang="it-IT" altLang="en-US"/>
          </a:p>
        </p:txBody>
      </p:sp>
      <p:sp>
        <p:nvSpPr>
          <p:cNvPr id="7" name="Rectangle 6">
            <a:extLst>
              <a:ext uri="{FF2B5EF4-FFF2-40B4-BE49-F238E27FC236}">
                <a16:creationId xmlns:a16="http://schemas.microsoft.com/office/drawing/2014/main" id="{8C328828-EE6D-4958-97C0-9EED6907B113}"/>
              </a:ext>
            </a:extLst>
          </p:cNvPr>
          <p:cNvSpPr>
            <a:spLocks noGrp="1" noChangeArrowheads="1"/>
          </p:cNvSpPr>
          <p:nvPr>
            <p:ph type="sldNum" sz="quarter" idx="12"/>
          </p:nvPr>
        </p:nvSpPr>
        <p:spPr>
          <a:ln/>
        </p:spPr>
        <p:txBody>
          <a:bodyPr/>
          <a:lstStyle>
            <a:lvl1pPr>
              <a:defRPr/>
            </a:lvl1pPr>
          </a:lstStyle>
          <a:p>
            <a:pPr>
              <a:defRPr/>
            </a:pPr>
            <a:r>
              <a:rPr lang="it-IT" altLang="en-US"/>
              <a:t>Pagina </a:t>
            </a:r>
            <a:fld id="{E7E29FBC-4855-4E3F-BDEE-5B7F8BEFF423}" type="slidenum">
              <a:rPr lang="it-IT" altLang="en-US" smtClean="0"/>
              <a:pPr>
                <a:defRPr/>
              </a:pPr>
              <a:t>‹#›</a:t>
            </a:fld>
            <a:endParaRPr lang="it-IT" altLang="en-US"/>
          </a:p>
        </p:txBody>
      </p:sp>
    </p:spTree>
    <p:extLst>
      <p:ext uri="{BB962C8B-B14F-4D97-AF65-F5344CB8AC3E}">
        <p14:creationId xmlns:p14="http://schemas.microsoft.com/office/powerpoint/2010/main" val="195750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3B70187E-6DDF-4435-8CE6-9C81C8BDAEB8}"/>
              </a:ext>
            </a:extLst>
          </p:cNvPr>
          <p:cNvGrpSpPr>
            <a:grpSpLocks/>
          </p:cNvGrpSpPr>
          <p:nvPr/>
        </p:nvGrpSpPr>
        <p:grpSpPr bwMode="auto">
          <a:xfrm>
            <a:off x="0" y="6096000"/>
            <a:ext cx="9144000" cy="762000"/>
            <a:chOff x="0" y="3840"/>
            <a:chExt cx="5760" cy="480"/>
          </a:xfrm>
        </p:grpSpPr>
        <p:sp>
          <p:nvSpPr>
            <p:cNvPr id="1032" name="Rectangle 13">
              <a:extLst>
                <a:ext uri="{FF2B5EF4-FFF2-40B4-BE49-F238E27FC236}">
                  <a16:creationId xmlns:a16="http://schemas.microsoft.com/office/drawing/2014/main" id="{AA4BA3FE-8923-4D6D-8804-4B57A2EF0E51}"/>
                </a:ext>
              </a:extLst>
            </p:cNvPr>
            <p:cNvSpPr>
              <a:spLocks noChangeArrowheads="1"/>
            </p:cNvSpPr>
            <p:nvPr userDrawn="1"/>
          </p:nvSpPr>
          <p:spPr bwMode="auto">
            <a:xfrm>
              <a:off x="0" y="3984"/>
              <a:ext cx="5760" cy="336"/>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en-IN" altLang="en-US"/>
            </a:p>
          </p:txBody>
        </p:sp>
        <p:sp>
          <p:nvSpPr>
            <p:cNvPr id="1033" name="Rectangle 14">
              <a:extLst>
                <a:ext uri="{FF2B5EF4-FFF2-40B4-BE49-F238E27FC236}">
                  <a16:creationId xmlns:a16="http://schemas.microsoft.com/office/drawing/2014/main" id="{FC0E8228-EDD9-41DA-ADB8-715601FAF6FD}"/>
                </a:ext>
              </a:extLst>
            </p:cNvPr>
            <p:cNvSpPr>
              <a:spLocks noChangeArrowheads="1"/>
            </p:cNvSpPr>
            <p:nvPr userDrawn="1"/>
          </p:nvSpPr>
          <p:spPr bwMode="auto">
            <a:xfrm>
              <a:off x="768" y="3840"/>
              <a:ext cx="4992" cy="480"/>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en-IN" altLang="en-US"/>
            </a:p>
          </p:txBody>
        </p:sp>
      </p:grpSp>
      <p:sp>
        <p:nvSpPr>
          <p:cNvPr id="1027" name="Rectangle 2">
            <a:extLst>
              <a:ext uri="{FF2B5EF4-FFF2-40B4-BE49-F238E27FC236}">
                <a16:creationId xmlns:a16="http://schemas.microsoft.com/office/drawing/2014/main" id="{47B8E023-AC98-4F12-8B5E-82D7F99774B3}"/>
              </a:ext>
            </a:extLst>
          </p:cNvPr>
          <p:cNvSpPr>
            <a:spLocks noGrp="1" noChangeArrowheads="1"/>
          </p:cNvSpPr>
          <p:nvPr>
            <p:ph type="title"/>
          </p:nvPr>
        </p:nvSpPr>
        <p:spPr bwMode="auto">
          <a:xfrm>
            <a:off x="1116013" y="409575"/>
            <a:ext cx="75596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stile</a:t>
            </a:r>
          </a:p>
        </p:txBody>
      </p:sp>
      <p:sp>
        <p:nvSpPr>
          <p:cNvPr id="1028" name="Rectangle 3">
            <a:extLst>
              <a:ext uri="{FF2B5EF4-FFF2-40B4-BE49-F238E27FC236}">
                <a16:creationId xmlns:a16="http://schemas.microsoft.com/office/drawing/2014/main" id="{B6411BA9-6E93-4C5C-9E27-CC7CF819E683}"/>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sp>
        <p:nvSpPr>
          <p:cNvPr id="2" name="Rectangle 4">
            <a:extLst>
              <a:ext uri="{FF2B5EF4-FFF2-40B4-BE49-F238E27FC236}">
                <a16:creationId xmlns:a16="http://schemas.microsoft.com/office/drawing/2014/main" id="{F2D625EB-8E39-4A7D-82C7-97D81C70197D}"/>
              </a:ext>
            </a:extLst>
          </p:cNvPr>
          <p:cNvSpPr>
            <a:spLocks noGrp="1" noChangeArrowheads="1"/>
          </p:cNvSpPr>
          <p:nvPr>
            <p:ph type="dt" sz="half" idx="2"/>
          </p:nvPr>
        </p:nvSpPr>
        <p:spPr bwMode="auto">
          <a:xfrm>
            <a:off x="4343400" y="6148388"/>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defRPr sz="1100"/>
            </a:lvl1pPr>
          </a:lstStyle>
          <a:p>
            <a:pPr>
              <a:defRPr/>
            </a:pPr>
            <a:fld id="{B9A3957F-C1C5-4589-9F08-5980936DC6C7}" type="datetime1">
              <a:rPr lang="en-US" altLang="en-US"/>
              <a:pPr>
                <a:defRPr/>
              </a:pPr>
              <a:t>2/17/2020</a:t>
            </a:fld>
            <a:endParaRPr lang="it-IT" altLang="en-US"/>
          </a:p>
        </p:txBody>
      </p:sp>
      <p:sp>
        <p:nvSpPr>
          <p:cNvPr id="1029" name="Rectangle 5">
            <a:extLst>
              <a:ext uri="{FF2B5EF4-FFF2-40B4-BE49-F238E27FC236}">
                <a16:creationId xmlns:a16="http://schemas.microsoft.com/office/drawing/2014/main" id="{1EB5C53E-FFF4-47BA-89A0-1F3F9F4BB1B4}"/>
              </a:ext>
            </a:extLst>
          </p:cNvPr>
          <p:cNvSpPr>
            <a:spLocks noGrp="1" noChangeArrowheads="1"/>
          </p:cNvSpPr>
          <p:nvPr>
            <p:ph type="ftr" sz="quarter" idx="3"/>
          </p:nvPr>
        </p:nvSpPr>
        <p:spPr bwMode="auto">
          <a:xfrm>
            <a:off x="1219200" y="61483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100"/>
            </a:lvl1pPr>
          </a:lstStyle>
          <a:p>
            <a:pPr>
              <a:defRPr/>
            </a:pPr>
            <a:r>
              <a:rPr lang="en-US" altLang="en-US"/>
              <a:t>Estimation of DC Motor Load</a:t>
            </a:r>
            <a:endParaRPr lang="it-IT" altLang="en-US"/>
          </a:p>
        </p:txBody>
      </p:sp>
      <p:sp>
        <p:nvSpPr>
          <p:cNvPr id="1030" name="Rectangle 6">
            <a:extLst>
              <a:ext uri="{FF2B5EF4-FFF2-40B4-BE49-F238E27FC236}">
                <a16:creationId xmlns:a16="http://schemas.microsoft.com/office/drawing/2014/main" id="{7DD6FF18-FCEA-4AB7-AD0B-2BBB69640D8A}"/>
              </a:ext>
            </a:extLst>
          </p:cNvPr>
          <p:cNvSpPr>
            <a:spLocks noGrp="1" noChangeArrowheads="1"/>
          </p:cNvSpPr>
          <p:nvPr>
            <p:ph type="sldNum" sz="quarter" idx="4"/>
          </p:nvPr>
        </p:nvSpPr>
        <p:spPr bwMode="auto">
          <a:xfrm>
            <a:off x="6553200" y="6148388"/>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100"/>
            </a:lvl1pPr>
          </a:lstStyle>
          <a:p>
            <a:pPr>
              <a:defRPr/>
            </a:pPr>
            <a:r>
              <a:rPr lang="it-IT" altLang="en-US"/>
              <a:t>Pagina </a:t>
            </a:r>
            <a:fld id="{7A16594C-F970-4D57-9B1A-BE1EE323D8D9}" type="slidenum">
              <a:rPr lang="it-IT" altLang="en-US" smtClean="0"/>
              <a:pPr>
                <a:defRPr/>
              </a:pPr>
              <a:t>‹#›</a:t>
            </a:fld>
            <a:endParaRPr lang="it-IT"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control" Target="../activeX/activeX2.xml"/><Relationship Id="rId7" Type="http://schemas.openxmlformats.org/officeDocument/2006/relationships/image" Target="../media/image5.jpeg"/><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4.xml"/><Relationship Id="rId5" Type="http://schemas.openxmlformats.org/officeDocument/2006/relationships/control" Target="../activeX/activeX4.xml"/><Relationship Id="rId4" Type="http://schemas.openxmlformats.org/officeDocument/2006/relationships/control" Target="../activeX/activeX3.xml"/><Relationship Id="rId9"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8608BDF0-50BB-4282-A71C-21064D36D2D1}"/>
              </a:ext>
            </a:extLst>
          </p:cNvPr>
          <p:cNvSpPr>
            <a:spLocks noGrp="1" noChangeArrowheads="1"/>
          </p:cNvSpPr>
          <p:nvPr>
            <p:ph type="subTitle" idx="1"/>
          </p:nvPr>
        </p:nvSpPr>
        <p:spPr>
          <a:xfrm>
            <a:off x="2243138" y="795338"/>
            <a:ext cx="6138862" cy="685800"/>
          </a:xfrm>
        </p:spPr>
        <p:txBody>
          <a:bodyPr/>
          <a:lstStyle/>
          <a:p>
            <a:pPr algn="l" eaLnBrk="1" hangingPunct="1"/>
            <a:endParaRPr lang="en-US" altLang="en-US" sz="1800"/>
          </a:p>
        </p:txBody>
      </p:sp>
      <p:grpSp>
        <p:nvGrpSpPr>
          <p:cNvPr id="4099" name="Group 31">
            <a:extLst>
              <a:ext uri="{FF2B5EF4-FFF2-40B4-BE49-F238E27FC236}">
                <a16:creationId xmlns:a16="http://schemas.microsoft.com/office/drawing/2014/main" id="{C755EDCE-19F5-4274-8F7C-7109E2B02A45}"/>
              </a:ext>
            </a:extLst>
          </p:cNvPr>
          <p:cNvGrpSpPr>
            <a:grpSpLocks/>
          </p:cNvGrpSpPr>
          <p:nvPr/>
        </p:nvGrpSpPr>
        <p:grpSpPr bwMode="auto">
          <a:xfrm>
            <a:off x="0" y="0"/>
            <a:ext cx="9153525" cy="6858000"/>
            <a:chOff x="-6" y="0"/>
            <a:chExt cx="5766" cy="4320"/>
          </a:xfrm>
        </p:grpSpPr>
        <p:sp>
          <p:nvSpPr>
            <p:cNvPr id="4103" name="Rectangle 11">
              <a:extLst>
                <a:ext uri="{FF2B5EF4-FFF2-40B4-BE49-F238E27FC236}">
                  <a16:creationId xmlns:a16="http://schemas.microsoft.com/office/drawing/2014/main" id="{AA98C02C-F297-4466-B97E-3230C2774042}"/>
                </a:ext>
              </a:extLst>
            </p:cNvPr>
            <p:cNvSpPr>
              <a:spLocks noChangeArrowheads="1"/>
            </p:cNvSpPr>
            <p:nvPr/>
          </p:nvSpPr>
          <p:spPr bwMode="auto">
            <a:xfrm>
              <a:off x="-6" y="0"/>
              <a:ext cx="5760" cy="2160"/>
            </a:xfrm>
            <a:prstGeom prst="rect">
              <a:avLst/>
            </a:prstGeom>
            <a:solidFill>
              <a:srgbClr val="C0CE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IN" altLang="en-US" sz="900">
                <a:solidFill>
                  <a:schemeClr val="bg1"/>
                </a:solidFill>
              </a:endParaRPr>
            </a:p>
          </p:txBody>
        </p:sp>
        <p:pic>
          <p:nvPicPr>
            <p:cNvPr id="4104" name="Picture 30">
              <a:extLst>
                <a:ext uri="{FF2B5EF4-FFF2-40B4-BE49-F238E27FC236}">
                  <a16:creationId xmlns:a16="http://schemas.microsoft.com/office/drawing/2014/main" id="{309FB323-AE67-4412-B6AA-94AABE744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8"/>
              <a:ext cx="5760"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0" name="Rectangle 3">
            <a:extLst>
              <a:ext uri="{FF2B5EF4-FFF2-40B4-BE49-F238E27FC236}">
                <a16:creationId xmlns:a16="http://schemas.microsoft.com/office/drawing/2014/main" id="{C3D348B0-FAF2-477E-9997-0F51B4EECA39}"/>
              </a:ext>
            </a:extLst>
          </p:cNvPr>
          <p:cNvSpPr>
            <a:spLocks noGrp="1" noChangeArrowheads="1"/>
          </p:cNvSpPr>
          <p:nvPr>
            <p:ph type="ctrTitle"/>
          </p:nvPr>
        </p:nvSpPr>
        <p:spPr>
          <a:xfrm>
            <a:off x="1331913" y="409575"/>
            <a:ext cx="6786562" cy="581025"/>
          </a:xfrm>
        </p:spPr>
        <p:txBody>
          <a:bodyPr anchor="t"/>
          <a:lstStyle/>
          <a:p>
            <a:pPr algn="l" eaLnBrk="1" hangingPunct="1"/>
            <a:r>
              <a:rPr lang="en-US" altLang="en-US" sz="3600" u="sng"/>
              <a:t>Estimation of DC Motor Load</a:t>
            </a:r>
          </a:p>
        </p:txBody>
      </p:sp>
      <p:sp>
        <p:nvSpPr>
          <p:cNvPr id="4101" name="TextBox 1">
            <a:extLst>
              <a:ext uri="{FF2B5EF4-FFF2-40B4-BE49-F238E27FC236}">
                <a16:creationId xmlns:a16="http://schemas.microsoft.com/office/drawing/2014/main" id="{8E8970E8-96EF-4C05-93B7-FEEA22EC1535}"/>
              </a:ext>
            </a:extLst>
          </p:cNvPr>
          <p:cNvSpPr txBox="1">
            <a:spLocks noChangeArrowheads="1"/>
          </p:cNvSpPr>
          <p:nvPr/>
        </p:nvSpPr>
        <p:spPr bwMode="auto">
          <a:xfrm>
            <a:off x="1979613" y="2405063"/>
            <a:ext cx="6138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IN" altLang="en-US" sz="1600">
                <a:solidFill>
                  <a:schemeClr val="bg1"/>
                </a:solidFill>
                <a:latin typeface="Times New Roman" panose="02020603050405020304" pitchFamily="18" charset="0"/>
                <a:cs typeface="Times New Roman" panose="02020603050405020304" pitchFamily="18" charset="0"/>
              </a:rPr>
              <a:t>Project Members: Marco Menchetti, Adrija Sen, Andrea Malaguti </a:t>
            </a:r>
          </a:p>
        </p:txBody>
      </p:sp>
      <p:sp>
        <p:nvSpPr>
          <p:cNvPr id="4102" name="TextBox 2">
            <a:extLst>
              <a:ext uri="{FF2B5EF4-FFF2-40B4-BE49-F238E27FC236}">
                <a16:creationId xmlns:a16="http://schemas.microsoft.com/office/drawing/2014/main" id="{0EA76505-5B0B-4439-B60F-59DDA1259E30}"/>
              </a:ext>
            </a:extLst>
          </p:cNvPr>
          <p:cNvSpPr txBox="1">
            <a:spLocks noChangeArrowheads="1"/>
          </p:cNvSpPr>
          <p:nvPr/>
        </p:nvSpPr>
        <p:spPr bwMode="auto">
          <a:xfrm>
            <a:off x="5292725" y="5738813"/>
            <a:ext cx="34559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IN" altLang="en-US" sz="1800">
                <a:solidFill>
                  <a:schemeClr val="bg1"/>
                </a:solidFill>
                <a:latin typeface="Times New Roman" panose="02020603050405020304" pitchFamily="18" charset="0"/>
                <a:cs typeface="Times New Roman" panose="02020603050405020304" pitchFamily="18" charset="0"/>
              </a:rPr>
              <a:t>Guided By: Prof. Claudia Califano</a:t>
            </a:r>
          </a:p>
          <a:p>
            <a:pPr>
              <a:spcBef>
                <a:spcPct val="0"/>
              </a:spcBef>
              <a:buClrTx/>
              <a:buFontTx/>
              <a:buNone/>
            </a:pPr>
            <a:r>
              <a:rPr lang="en-IN" altLang="en-US" sz="1800">
                <a:solidFill>
                  <a:schemeClr val="bg1"/>
                </a:solidFill>
                <a:latin typeface="Times New Roman" panose="02020603050405020304" pitchFamily="18" charset="0"/>
                <a:cs typeface="Times New Roman" panose="02020603050405020304" pitchFamily="18" charset="0"/>
              </a:rPr>
              <a:t>Course: Digital Systems Control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71DB315-6CE2-49F6-B018-9983568A95FD}"/>
              </a:ext>
            </a:extLst>
          </p:cNvPr>
          <p:cNvSpPr>
            <a:spLocks noGrp="1" noChangeArrowheads="1"/>
          </p:cNvSpPr>
          <p:nvPr>
            <p:ph type="title"/>
          </p:nvPr>
        </p:nvSpPr>
        <p:spPr>
          <a:xfrm>
            <a:off x="792163" y="265113"/>
            <a:ext cx="7559675" cy="581025"/>
          </a:xfrm>
        </p:spPr>
        <p:txBody>
          <a:bodyPr/>
          <a:lstStyle/>
          <a:p>
            <a:pPr algn="ctr"/>
            <a:r>
              <a:rPr lang="en-IN" altLang="en-US" u="sng" dirty="0">
                <a:latin typeface="Times New Roman" panose="02020603050405020304" pitchFamily="18" charset="0"/>
                <a:cs typeface="Times New Roman" panose="02020603050405020304" pitchFamily="18" charset="0"/>
              </a:rPr>
              <a:t>L298N (H-BRIDGE DRIVER)</a:t>
            </a:r>
          </a:p>
        </p:txBody>
      </p:sp>
      <p:sp>
        <p:nvSpPr>
          <p:cNvPr id="18435" name="Date Placeholder 3">
            <a:extLst>
              <a:ext uri="{FF2B5EF4-FFF2-40B4-BE49-F238E27FC236}">
                <a16:creationId xmlns:a16="http://schemas.microsoft.com/office/drawing/2014/main" id="{447FAC70-3CE2-4F76-BD55-04F7AD86B8C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0F5E2FB-5B13-4461-8C07-47635602BBF2}" type="datetime1">
              <a:rPr lang="en-US" altLang="en-US" sz="1100" smtClean="0"/>
              <a:pPr/>
              <a:t>2/17/2020</a:t>
            </a:fld>
            <a:endParaRPr lang="it-IT" altLang="en-US" sz="1100"/>
          </a:p>
        </p:txBody>
      </p:sp>
      <p:sp>
        <p:nvSpPr>
          <p:cNvPr id="18436" name="Footer Placeholder 4">
            <a:extLst>
              <a:ext uri="{FF2B5EF4-FFF2-40B4-BE49-F238E27FC236}">
                <a16:creationId xmlns:a16="http://schemas.microsoft.com/office/drawing/2014/main" id="{9A499453-9333-4153-AB33-34A593C38AE0}"/>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8437" name="Slide Number Placeholder 5">
            <a:extLst>
              <a:ext uri="{FF2B5EF4-FFF2-40B4-BE49-F238E27FC236}">
                <a16:creationId xmlns:a16="http://schemas.microsoft.com/office/drawing/2014/main" id="{1F0936F0-C694-43AB-B827-2923AAB85D0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40A6703F-BCEC-44C3-BEB6-10BF33B1C374}" type="slidenum">
              <a:rPr lang="it-IT" altLang="en-US" sz="1100" smtClean="0"/>
              <a:pPr/>
              <a:t>10</a:t>
            </a:fld>
            <a:endParaRPr lang="it-IT" altLang="en-US" sz="1100"/>
          </a:p>
        </p:txBody>
      </p:sp>
      <p:pic>
        <p:nvPicPr>
          <p:cNvPr id="18438" name="Picture 9">
            <a:extLst>
              <a:ext uri="{FF2B5EF4-FFF2-40B4-BE49-F238E27FC236}">
                <a16:creationId xmlns:a16="http://schemas.microsoft.com/office/drawing/2014/main" id="{EA61D8D5-045F-4800-89EA-12B2739F8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 y="1158875"/>
            <a:ext cx="3392488"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3">
            <a:extLst>
              <a:ext uri="{FF2B5EF4-FFF2-40B4-BE49-F238E27FC236}">
                <a16:creationId xmlns:a16="http://schemas.microsoft.com/office/drawing/2014/main" id="{3005531B-7110-4A88-941C-F5CEB5B25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463" y="1582738"/>
            <a:ext cx="5391150"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4749579-BCAC-4969-8C36-021850F148E3}"/>
              </a:ext>
            </a:extLst>
          </p:cNvPr>
          <p:cNvSpPr>
            <a:spLocks noGrp="1" noChangeArrowheads="1"/>
          </p:cNvSpPr>
          <p:nvPr>
            <p:ph type="title"/>
          </p:nvPr>
        </p:nvSpPr>
        <p:spPr/>
        <p:txBody>
          <a:bodyPr/>
          <a:lstStyle/>
          <a:p>
            <a:r>
              <a:rPr lang="en-IN" altLang="en-US" u="sng" dirty="0">
                <a:latin typeface="Times New Roman" panose="02020603050405020304" pitchFamily="18" charset="0"/>
                <a:cs typeface="Times New Roman" panose="02020603050405020304" pitchFamily="18" charset="0"/>
              </a:rPr>
              <a:t>L298N (TECHNICAL SPECIFICATIONS )</a:t>
            </a:r>
          </a:p>
        </p:txBody>
      </p:sp>
      <p:sp>
        <p:nvSpPr>
          <p:cNvPr id="19459" name="Date Placeholder 3">
            <a:extLst>
              <a:ext uri="{FF2B5EF4-FFF2-40B4-BE49-F238E27FC236}">
                <a16:creationId xmlns:a16="http://schemas.microsoft.com/office/drawing/2014/main" id="{7EDA6004-367C-4D50-973F-B4726D677AF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46E3EAF6-98C4-4ED2-937D-F33E51985869}" type="datetime1">
              <a:rPr lang="en-US" altLang="en-US" sz="1100" smtClean="0"/>
              <a:pPr/>
              <a:t>2/17/2020</a:t>
            </a:fld>
            <a:endParaRPr lang="it-IT" altLang="en-US" sz="1100"/>
          </a:p>
        </p:txBody>
      </p:sp>
      <p:sp>
        <p:nvSpPr>
          <p:cNvPr id="19460" name="Footer Placeholder 4">
            <a:extLst>
              <a:ext uri="{FF2B5EF4-FFF2-40B4-BE49-F238E27FC236}">
                <a16:creationId xmlns:a16="http://schemas.microsoft.com/office/drawing/2014/main" id="{20CF596B-2566-47C5-8B7C-DEA7E0C6EBA1}"/>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9461" name="Slide Number Placeholder 5">
            <a:extLst>
              <a:ext uri="{FF2B5EF4-FFF2-40B4-BE49-F238E27FC236}">
                <a16:creationId xmlns:a16="http://schemas.microsoft.com/office/drawing/2014/main" id="{5AC418EB-4242-4DA3-8286-0D5AE6BE25E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8302F4C2-80E2-43F9-B1FD-6DA56F3B5A41}" type="slidenum">
              <a:rPr lang="it-IT" altLang="en-US" sz="1100" smtClean="0"/>
              <a:pPr/>
              <a:t>11</a:t>
            </a:fld>
            <a:endParaRPr lang="it-IT" altLang="en-US" sz="1100"/>
          </a:p>
        </p:txBody>
      </p:sp>
      <p:graphicFrame>
        <p:nvGraphicFramePr>
          <p:cNvPr id="8" name="Table 7">
            <a:extLst>
              <a:ext uri="{FF2B5EF4-FFF2-40B4-BE49-F238E27FC236}">
                <a16:creationId xmlns:a16="http://schemas.microsoft.com/office/drawing/2014/main" id="{7450C87F-F5A9-407A-B19E-2E6B686649F5}"/>
              </a:ext>
            </a:extLst>
          </p:cNvPr>
          <p:cNvGraphicFramePr>
            <a:graphicFrameLocks noGrp="1"/>
          </p:cNvGraphicFramePr>
          <p:nvPr/>
        </p:nvGraphicFramePr>
        <p:xfrm>
          <a:off x="611188" y="990600"/>
          <a:ext cx="6481762" cy="4876806"/>
        </p:xfrm>
        <a:graphic>
          <a:graphicData uri="http://schemas.openxmlformats.org/drawingml/2006/table">
            <a:tbl>
              <a:tblPr/>
              <a:tblGrid>
                <a:gridCol w="3240881">
                  <a:extLst>
                    <a:ext uri="{9D8B030D-6E8A-4147-A177-3AD203B41FA5}">
                      <a16:colId xmlns:a16="http://schemas.microsoft.com/office/drawing/2014/main" val="20000"/>
                    </a:ext>
                  </a:extLst>
                </a:gridCol>
                <a:gridCol w="3240881">
                  <a:extLst>
                    <a:ext uri="{9D8B030D-6E8A-4147-A177-3AD203B41FA5}">
                      <a16:colId xmlns:a16="http://schemas.microsoft.com/office/drawing/2014/main" val="20001"/>
                    </a:ext>
                  </a:extLst>
                </a:gridCol>
              </a:tblGrid>
              <a:tr h="189151">
                <a:tc gridSpan="2">
                  <a:txBody>
                    <a:bodyPr/>
                    <a:lstStyle/>
                    <a:p>
                      <a:pPr fontAlgn="t"/>
                      <a:r>
                        <a:rPr lang="en-IN" sz="800">
                          <a:effectLst/>
                        </a:rPr>
                        <a:t>Technical</a:t>
                      </a:r>
                    </a:p>
                  </a:txBody>
                  <a:tcPr marL="17350" marR="17350" marT="17347" marB="17347">
                    <a:lnL>
                      <a:noFill/>
                    </a:lnL>
                    <a:lnR>
                      <a:noFill/>
                    </a:lnR>
                    <a:lnT>
                      <a:noFill/>
                    </a:lnT>
                    <a:lnB w="7620" cap="flat" cmpd="sng" algn="ctr">
                      <a:solidFill>
                        <a:srgbClr val="DDDDDD"/>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0000"/>
                  </a:ext>
                </a:extLst>
              </a:tr>
              <a:tr h="189151">
                <a:tc>
                  <a:txBody>
                    <a:bodyPr/>
                    <a:lstStyle/>
                    <a:p>
                      <a:pPr fontAlgn="t"/>
                      <a:r>
                        <a:rPr lang="en-IN" sz="800">
                          <a:effectLst/>
                        </a:rPr>
                        <a:t>Bandwidth</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 MHz</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7182">
                <a:tc>
                  <a:txBody>
                    <a:bodyPr/>
                    <a:lstStyle/>
                    <a:p>
                      <a:pPr fontAlgn="t"/>
                      <a:r>
                        <a:rPr lang="en-IN" sz="800">
                          <a:effectLst/>
                        </a:rPr>
                        <a:t>Common Mode Rejection Ratio</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dB</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89151">
                <a:tc>
                  <a:txBody>
                    <a:bodyPr/>
                    <a:lstStyle/>
                    <a:p>
                      <a:pPr fontAlgn="t"/>
                      <a:r>
                        <a:rPr lang="en-IN" sz="800">
                          <a:effectLst/>
                        </a:rPr>
                        <a:t>Dual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9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89151">
                <a:tc>
                  <a:txBody>
                    <a:bodyPr/>
                    <a:lstStyle/>
                    <a:p>
                      <a:pPr fontAlgn="t"/>
                      <a:r>
                        <a:rPr lang="en-IN" sz="800">
                          <a:effectLst/>
                        </a:rPr>
                        <a:t>Gain</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100 dB</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89151">
                <a:tc>
                  <a:txBody>
                    <a:bodyPr/>
                    <a:lstStyle/>
                    <a:p>
                      <a:pPr fontAlgn="t"/>
                      <a:r>
                        <a:rPr lang="en-IN" sz="800">
                          <a:effectLst/>
                        </a:rPr>
                        <a:t>Gain Bandwidth Product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1.3 MHz</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89151">
                <a:tc>
                  <a:txBody>
                    <a:bodyPr/>
                    <a:lstStyle/>
                    <a:p>
                      <a:pPr fontAlgn="t"/>
                      <a:r>
                        <a:rPr lang="en-IN" sz="800">
                          <a:effectLst/>
                        </a:rPr>
                        <a:t>Input Bias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150 nA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89151">
                <a:tc>
                  <a:txBody>
                    <a:bodyPr/>
                    <a:lstStyle/>
                    <a:p>
                      <a:pPr fontAlgn="t"/>
                      <a:r>
                        <a:rPr lang="en-IN" sz="800" dirty="0">
                          <a:effectLst/>
                        </a:rPr>
                        <a:t>Input Offset Voltage (Vos)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 mV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89151">
                <a:tc>
                  <a:txBody>
                    <a:bodyPr/>
                    <a:lstStyle/>
                    <a:p>
                      <a:pPr fontAlgn="t"/>
                      <a:r>
                        <a:rPr lang="en-IN" sz="800">
                          <a:effectLst/>
                        </a:rPr>
                        <a:t>Max Dual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89151">
                <a:tc>
                  <a:txBody>
                    <a:bodyPr/>
                    <a:lstStyle/>
                    <a:p>
                      <a:pPr fontAlgn="t"/>
                      <a:r>
                        <a:rPr lang="en-IN" sz="800">
                          <a:effectLst/>
                        </a:rPr>
                        <a:t>Max Operating Temperature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°C</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89151">
                <a:tc>
                  <a:txBody>
                    <a:bodyPr/>
                    <a:lstStyle/>
                    <a:p>
                      <a:pPr fontAlgn="t"/>
                      <a:r>
                        <a:rPr lang="en-IN" sz="800">
                          <a:effectLst/>
                        </a:rPr>
                        <a:t>Max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30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89151">
                <a:tc>
                  <a:txBody>
                    <a:bodyPr/>
                    <a:lstStyle/>
                    <a:p>
                      <a:pPr fontAlgn="t"/>
                      <a:r>
                        <a:rPr lang="en-IN" sz="800">
                          <a:effectLst/>
                        </a:rPr>
                        <a:t>Min Dual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89151">
                <a:tc>
                  <a:txBody>
                    <a:bodyPr/>
                    <a:lstStyle/>
                    <a:p>
                      <a:pPr fontAlgn="t"/>
                      <a:r>
                        <a:rPr lang="en-IN" sz="800">
                          <a:effectLst/>
                        </a:rPr>
                        <a:t>Min Operating Temperature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0 °C</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189151">
                <a:tc>
                  <a:txBody>
                    <a:bodyPr/>
                    <a:lstStyle/>
                    <a:p>
                      <a:pPr fontAlgn="t"/>
                      <a:r>
                        <a:rPr lang="en-IN" sz="800">
                          <a:effectLst/>
                        </a:rPr>
                        <a:t>Min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3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89151">
                <a:tc>
                  <a:txBody>
                    <a:bodyPr/>
                    <a:lstStyle/>
                    <a:p>
                      <a:pPr fontAlgn="t"/>
                      <a:r>
                        <a:rPr lang="en-IN" sz="800">
                          <a:effectLst/>
                        </a:rPr>
                        <a:t>Nominal Supply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1.2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189151">
                <a:tc>
                  <a:txBody>
                    <a:bodyPr/>
                    <a:lstStyle/>
                    <a:p>
                      <a:pPr fontAlgn="t"/>
                      <a:r>
                        <a:rPr lang="en-IN" sz="800">
                          <a:effectLst/>
                        </a:rPr>
                        <a:t>Number of Amplifiers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89151">
                <a:tc>
                  <a:txBody>
                    <a:bodyPr/>
                    <a:lstStyle/>
                    <a:p>
                      <a:pPr fontAlgn="t"/>
                      <a:r>
                        <a:rPr lang="en-IN" sz="800">
                          <a:effectLst/>
                        </a:rPr>
                        <a:t>Number of Channels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189151">
                <a:tc>
                  <a:txBody>
                    <a:bodyPr/>
                    <a:lstStyle/>
                    <a:p>
                      <a:pPr fontAlgn="t"/>
                      <a:r>
                        <a:rPr lang="en-IN" sz="800">
                          <a:effectLst/>
                        </a:rPr>
                        <a:t>Number of Circuits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89151">
                <a:tc>
                  <a:txBody>
                    <a:bodyPr/>
                    <a:lstStyle/>
                    <a:p>
                      <a:pPr fontAlgn="t"/>
                      <a:r>
                        <a:rPr lang="en-IN" sz="800">
                          <a:effectLst/>
                        </a:rPr>
                        <a:t>Number of Elements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4</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89151">
                <a:tc>
                  <a:txBody>
                    <a:bodyPr/>
                    <a:lstStyle/>
                    <a:p>
                      <a:pPr fontAlgn="t"/>
                      <a:r>
                        <a:rPr lang="en-IN" sz="800">
                          <a:effectLst/>
                        </a:rPr>
                        <a:t>Operating Supply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89151">
                <a:tc>
                  <a:txBody>
                    <a:bodyPr/>
                    <a:lstStyle/>
                    <a:p>
                      <a:pPr fontAlgn="t"/>
                      <a:r>
                        <a:rPr lang="en-IN" sz="800">
                          <a:effectLst/>
                        </a:rPr>
                        <a:t>Operating Supply Voltage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15 V</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0"/>
                  </a:ext>
                </a:extLst>
              </a:tr>
              <a:tr h="189151">
                <a:tc>
                  <a:txBody>
                    <a:bodyPr/>
                    <a:lstStyle/>
                    <a:p>
                      <a:pPr fontAlgn="t"/>
                      <a:r>
                        <a:rPr lang="en-IN" sz="800">
                          <a:effectLst/>
                        </a:rPr>
                        <a:t>Output Current</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89151">
                <a:tc>
                  <a:txBody>
                    <a:bodyPr/>
                    <a:lstStyle/>
                    <a:p>
                      <a:pPr fontAlgn="t"/>
                      <a:r>
                        <a:rPr lang="en-IN" sz="800">
                          <a:effectLst/>
                        </a:rPr>
                        <a:t>Output Current per Channel</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70 mA</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2"/>
                  </a:ext>
                </a:extLst>
              </a:tr>
              <a:tr h="189151">
                <a:tc>
                  <a:txBody>
                    <a:bodyPr/>
                    <a:lstStyle/>
                    <a:p>
                      <a:pPr fontAlgn="t"/>
                      <a:r>
                        <a:rPr lang="en-IN" sz="800">
                          <a:effectLst/>
                        </a:rPr>
                        <a:t>Slew Rate</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800">
                          <a:effectLst/>
                        </a:rPr>
                        <a:t>0.4 V/µs</a:t>
                      </a:r>
                    </a:p>
                  </a:txBody>
                  <a:tcPr marL="17350" marR="17350" marT="17347" marB="1734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189151">
                <a:tc>
                  <a:txBody>
                    <a:bodyPr/>
                    <a:lstStyle/>
                    <a:p>
                      <a:pPr fontAlgn="t"/>
                      <a:r>
                        <a:rPr lang="en-IN" sz="800">
                          <a:effectLst/>
                        </a:rPr>
                        <a:t>Voltage Gain</a:t>
                      </a:r>
                    </a:p>
                  </a:txBody>
                  <a:tcPr marL="17350" marR="17350" marT="17347" marB="17347">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IN" sz="800" dirty="0">
                          <a:effectLst/>
                        </a:rPr>
                        <a:t>100 dB</a:t>
                      </a:r>
                    </a:p>
                  </a:txBody>
                  <a:tcPr marL="17350" marR="17350" marT="17347" marB="17347">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2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1829CC11-E880-4B3E-BF7D-B961186DE2A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25911CA-1C2B-4F54-A1C8-CC7027457060}" type="datetime1">
              <a:rPr lang="en-US" altLang="en-US" sz="1100" smtClean="0"/>
              <a:pPr/>
              <a:t>2/17/2020</a:t>
            </a:fld>
            <a:endParaRPr lang="it-IT" altLang="en-US" sz="1100"/>
          </a:p>
        </p:txBody>
      </p:sp>
      <p:sp>
        <p:nvSpPr>
          <p:cNvPr id="20483" name="Footer Placeholder 4">
            <a:extLst>
              <a:ext uri="{FF2B5EF4-FFF2-40B4-BE49-F238E27FC236}">
                <a16:creationId xmlns:a16="http://schemas.microsoft.com/office/drawing/2014/main" id="{B3780A9A-4A19-496B-AC06-B0A5B9124FF3}"/>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20484" name="Slide Number Placeholder 5">
            <a:extLst>
              <a:ext uri="{FF2B5EF4-FFF2-40B4-BE49-F238E27FC236}">
                <a16:creationId xmlns:a16="http://schemas.microsoft.com/office/drawing/2014/main" id="{6A1658E8-676B-4F71-BE3C-45350D8DB05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26C6EFBE-9400-4A22-82D7-4E7EBC19A8C0}" type="slidenum">
              <a:rPr lang="it-IT" altLang="en-US" sz="1100" smtClean="0"/>
              <a:pPr/>
              <a:t>12</a:t>
            </a:fld>
            <a:endParaRPr lang="it-IT" altLang="en-US" sz="1100"/>
          </a:p>
        </p:txBody>
      </p:sp>
      <p:sp>
        <p:nvSpPr>
          <p:cNvPr id="20485" name="Title 6">
            <a:extLst>
              <a:ext uri="{FF2B5EF4-FFF2-40B4-BE49-F238E27FC236}">
                <a16:creationId xmlns:a16="http://schemas.microsoft.com/office/drawing/2014/main" id="{519F198B-94CC-4C9E-A9B1-76A7E82D7FAD}"/>
              </a:ext>
            </a:extLst>
          </p:cNvPr>
          <p:cNvSpPr>
            <a:spLocks noGrp="1" noChangeArrowheads="1"/>
          </p:cNvSpPr>
          <p:nvPr>
            <p:ph type="title"/>
          </p:nvPr>
        </p:nvSpPr>
        <p:spPr/>
        <p:txBody>
          <a:bodyPr/>
          <a:lstStyle/>
          <a:p>
            <a:pPr algn="ctr"/>
            <a:r>
              <a:rPr lang="en-IN" altLang="en-US" u="sng" dirty="0"/>
              <a:t>PULSE WIDTH MODULATION</a:t>
            </a:r>
          </a:p>
        </p:txBody>
      </p:sp>
      <p:sp>
        <p:nvSpPr>
          <p:cNvPr id="2" name="TextBox 1">
            <a:extLst>
              <a:ext uri="{FF2B5EF4-FFF2-40B4-BE49-F238E27FC236}">
                <a16:creationId xmlns:a16="http://schemas.microsoft.com/office/drawing/2014/main" id="{C5004813-59CC-4F22-A69B-B8B5AA142D16}"/>
              </a:ext>
            </a:extLst>
          </p:cNvPr>
          <p:cNvSpPr txBox="1"/>
          <p:nvPr/>
        </p:nvSpPr>
        <p:spPr>
          <a:xfrm>
            <a:off x="837477" y="836712"/>
            <a:ext cx="7694963" cy="1077218"/>
          </a:xfrm>
          <a:prstGeom prst="rect">
            <a:avLst/>
          </a:prstGeom>
          <a:noFill/>
        </p:spPr>
        <p:txBody>
          <a:bodyPr wrap="square" rtlCol="0">
            <a:spAutoFit/>
          </a:bodyPr>
          <a:lstStyle/>
          <a:p>
            <a:r>
              <a:rPr lang="en-US" sz="1600" dirty="0">
                <a:solidFill>
                  <a:srgbClr val="000000"/>
                </a:solidFill>
                <a:latin typeface="Times New Roman" panose="02020603050405020304" pitchFamily="18" charset="0"/>
                <a:cs typeface="Times New Roman" panose="02020603050405020304" pitchFamily="18" charset="0"/>
              </a:rPr>
              <a:t>Pulse Width Modulation(PWM) allows us to vary how much time the signal is high in an analog fashion. While the signal can only be high (usually 5V) or low (ground) at any time, we can change the proportion of time the signal is high compared to when it is low over a consistent time interval.</a:t>
            </a:r>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20489" name="Picture 9">
            <a:extLst>
              <a:ext uri="{FF2B5EF4-FFF2-40B4-BE49-F238E27FC236}">
                <a16:creationId xmlns:a16="http://schemas.microsoft.com/office/drawing/2014/main" id="{31568E35-5C74-455A-B328-3AFBB3DF4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913930"/>
            <a:ext cx="4896544" cy="36010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4E1B4-40C9-4F94-806B-1B06255FCEA3}"/>
              </a:ext>
            </a:extLst>
          </p:cNvPr>
          <p:cNvSpPr>
            <a:spLocks noGrp="1"/>
          </p:cNvSpPr>
          <p:nvPr>
            <p:ph type="dt" sz="half" idx="10"/>
          </p:nvPr>
        </p:nvSpPr>
        <p:spPr/>
        <p:txBody>
          <a:bodyPr/>
          <a:lstStyle/>
          <a:p>
            <a:pPr>
              <a:defRPr/>
            </a:pPr>
            <a:fld id="{F7DC4E8B-BAFA-4EB4-B620-E02EC1EF235A}" type="datetime1">
              <a:rPr lang="en-US" altLang="en-US" smtClean="0"/>
              <a:pPr>
                <a:defRPr/>
              </a:pPr>
              <a:t>2/17/2020</a:t>
            </a:fld>
            <a:endParaRPr lang="it-IT" altLang="en-US"/>
          </a:p>
        </p:txBody>
      </p:sp>
      <p:sp>
        <p:nvSpPr>
          <p:cNvPr id="3" name="Footer Placeholder 2">
            <a:extLst>
              <a:ext uri="{FF2B5EF4-FFF2-40B4-BE49-F238E27FC236}">
                <a16:creationId xmlns:a16="http://schemas.microsoft.com/office/drawing/2014/main" id="{5D729AA6-F294-4179-96D8-C0B3B8AF127F}"/>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4" name="Slide Number Placeholder 3">
            <a:extLst>
              <a:ext uri="{FF2B5EF4-FFF2-40B4-BE49-F238E27FC236}">
                <a16:creationId xmlns:a16="http://schemas.microsoft.com/office/drawing/2014/main" id="{107E1882-4884-4494-A6E1-0CB3C3CE48F3}"/>
              </a:ext>
            </a:extLst>
          </p:cNvPr>
          <p:cNvSpPr>
            <a:spLocks noGrp="1"/>
          </p:cNvSpPr>
          <p:nvPr>
            <p:ph type="sldNum" sz="quarter" idx="12"/>
          </p:nvPr>
        </p:nvSpPr>
        <p:spPr/>
        <p:txBody>
          <a:bodyPr/>
          <a:lstStyle/>
          <a:p>
            <a:pPr>
              <a:defRPr/>
            </a:pPr>
            <a:r>
              <a:rPr lang="it-IT" altLang="en-US"/>
              <a:t>Pagina </a:t>
            </a:r>
            <a:fld id="{7632BC07-3081-42A3-89A3-A73A9BA5619E}" type="slidenum">
              <a:rPr lang="it-IT" altLang="en-US" smtClean="0"/>
              <a:pPr>
                <a:defRPr/>
              </a:pPr>
              <a:t>13</a:t>
            </a:fld>
            <a:endParaRPr lang="it-IT" altLang="en-US"/>
          </a:p>
        </p:txBody>
      </p:sp>
      <p:pic>
        <p:nvPicPr>
          <p:cNvPr id="50178" name="Picture 2">
            <a:extLst>
              <a:ext uri="{FF2B5EF4-FFF2-40B4-BE49-F238E27FC236}">
                <a16:creationId xmlns:a16="http://schemas.microsoft.com/office/drawing/2014/main" id="{27AE7F34-CAA7-4C81-AE79-AD339EFAF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 y="722664"/>
            <a:ext cx="6052495" cy="35710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7C8685-BEB9-44ED-8DD4-CB5916A4EC52}"/>
              </a:ext>
            </a:extLst>
          </p:cNvPr>
          <p:cNvSpPr txBox="1"/>
          <p:nvPr/>
        </p:nvSpPr>
        <p:spPr>
          <a:xfrm>
            <a:off x="1547664" y="4349824"/>
            <a:ext cx="3646119" cy="307777"/>
          </a:xfrm>
          <a:prstGeom prst="rect">
            <a:avLst/>
          </a:prstGeom>
          <a:noFill/>
        </p:spPr>
        <p:txBody>
          <a:bodyPr wrap="square" rtlCol="0">
            <a:spAutoFit/>
          </a:bodyPr>
          <a:lstStyle/>
          <a:p>
            <a:r>
              <a:rPr lang="en-IN" sz="1400" dirty="0">
                <a:solidFill>
                  <a:srgbClr val="000000"/>
                </a:solidFill>
                <a:latin typeface="Times New Roman" panose="02020603050405020304" pitchFamily="18" charset="0"/>
                <a:cs typeface="Times New Roman" panose="02020603050405020304" pitchFamily="18" charset="0"/>
              </a:rPr>
              <a:t>Sample output of PWM modulated signal</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EDD04D-2E3B-49E4-99C9-8DC2120221DE}"/>
                  </a:ext>
                </a:extLst>
              </p:cNvPr>
              <p:cNvSpPr txBox="1"/>
              <p:nvPr/>
            </p:nvSpPr>
            <p:spPr>
              <a:xfrm>
                <a:off x="6553200" y="1864288"/>
                <a:ext cx="2421983" cy="1100109"/>
              </a:xfrm>
              <a:prstGeom prst="rect">
                <a:avLst/>
              </a:prstGeom>
              <a:noFill/>
            </p:spPr>
            <p:txBody>
              <a:bodyPr wrap="square" rtlCol="0">
                <a:spAutoFit/>
              </a:bodyPr>
              <a:lstStyle/>
              <a:p>
                <a:r>
                  <a:rPr lang="en-IN" sz="4000" dirty="0">
                    <a:solidFill>
                      <a:srgbClr val="000000"/>
                    </a:solidFill>
                  </a:rPr>
                  <a:t>d=</a:t>
                </a:r>
                <a14:m>
                  <m:oMath xmlns:m="http://schemas.openxmlformats.org/officeDocument/2006/math">
                    <m:f>
                      <m:fPr>
                        <m:ctrlPr>
                          <a:rPr lang="en-IN" sz="4000" b="0" i="1" smtClean="0">
                            <a:solidFill>
                              <a:srgbClr val="000000"/>
                            </a:solidFill>
                            <a:latin typeface="Cambria Math" panose="02040503050406030204" pitchFamily="18" charset="0"/>
                          </a:rPr>
                        </m:ctrlPr>
                      </m:fPr>
                      <m:num>
                        <m:sSub>
                          <m:sSubPr>
                            <m:ctrlPr>
                              <a:rPr lang="en-IN" sz="4000" b="0" i="1" smtClean="0">
                                <a:solidFill>
                                  <a:srgbClr val="000000"/>
                                </a:solidFill>
                                <a:latin typeface="Cambria Math" panose="02040503050406030204" pitchFamily="18" charset="0"/>
                              </a:rPr>
                            </m:ctrlPr>
                          </m:sSubPr>
                          <m:e>
                            <m:r>
                              <a:rPr lang="en-IN" sz="4000" b="0" i="1" smtClean="0">
                                <a:solidFill>
                                  <a:srgbClr val="000000"/>
                                </a:solidFill>
                                <a:latin typeface="Cambria Math" panose="02040503050406030204" pitchFamily="18" charset="0"/>
                              </a:rPr>
                              <m:t>𝑡</m:t>
                            </m:r>
                          </m:e>
                          <m:sub>
                            <m:r>
                              <a:rPr lang="en-IN" sz="4000" b="0" i="1" smtClean="0">
                                <a:solidFill>
                                  <a:srgbClr val="000000"/>
                                </a:solidFill>
                                <a:latin typeface="Cambria Math" panose="02040503050406030204" pitchFamily="18" charset="0"/>
                              </a:rPr>
                              <m:t>𝑜𝑛</m:t>
                            </m:r>
                          </m:sub>
                        </m:sSub>
                      </m:num>
                      <m:den>
                        <m:sSub>
                          <m:sSubPr>
                            <m:ctrlPr>
                              <a:rPr lang="en-IN" sz="4000" b="0" i="1" smtClean="0">
                                <a:solidFill>
                                  <a:srgbClr val="000000"/>
                                </a:solidFill>
                                <a:latin typeface="Cambria Math" panose="02040503050406030204" pitchFamily="18" charset="0"/>
                              </a:rPr>
                            </m:ctrlPr>
                          </m:sSubPr>
                          <m:e>
                            <m:r>
                              <a:rPr lang="en-IN" sz="4000" b="0" i="1" smtClean="0">
                                <a:solidFill>
                                  <a:srgbClr val="000000"/>
                                </a:solidFill>
                                <a:latin typeface="Cambria Math" panose="02040503050406030204" pitchFamily="18" charset="0"/>
                              </a:rPr>
                              <m:t>𝑡</m:t>
                            </m:r>
                          </m:e>
                          <m:sub>
                            <m:r>
                              <a:rPr lang="en-IN" sz="4000" b="0" i="1" smtClean="0">
                                <a:solidFill>
                                  <a:srgbClr val="000000"/>
                                </a:solidFill>
                                <a:latin typeface="Cambria Math" panose="02040503050406030204" pitchFamily="18" charset="0"/>
                              </a:rPr>
                              <m:t>𝑜𝑛</m:t>
                            </m:r>
                          </m:sub>
                        </m:sSub>
                        <m:r>
                          <a:rPr lang="en-IN" sz="4000" b="0" i="1" smtClean="0">
                            <a:solidFill>
                              <a:srgbClr val="000000"/>
                            </a:solidFill>
                            <a:latin typeface="Cambria Math" panose="02040503050406030204" pitchFamily="18" charset="0"/>
                          </a:rPr>
                          <m:t>+</m:t>
                        </m:r>
                        <m:sSub>
                          <m:sSubPr>
                            <m:ctrlPr>
                              <a:rPr lang="en-IN" sz="4000" b="0" i="1" smtClean="0">
                                <a:solidFill>
                                  <a:srgbClr val="000000"/>
                                </a:solidFill>
                                <a:latin typeface="Cambria Math" panose="02040503050406030204" pitchFamily="18" charset="0"/>
                              </a:rPr>
                            </m:ctrlPr>
                          </m:sSubPr>
                          <m:e>
                            <m:r>
                              <a:rPr lang="en-IN" sz="4000" b="0" i="1" smtClean="0">
                                <a:solidFill>
                                  <a:srgbClr val="000000"/>
                                </a:solidFill>
                                <a:latin typeface="Cambria Math" panose="02040503050406030204" pitchFamily="18" charset="0"/>
                              </a:rPr>
                              <m:t>𝑡</m:t>
                            </m:r>
                          </m:e>
                          <m:sub>
                            <m:r>
                              <a:rPr lang="en-IN" sz="4000" b="0" i="1" smtClean="0">
                                <a:solidFill>
                                  <a:srgbClr val="000000"/>
                                </a:solidFill>
                                <a:latin typeface="Cambria Math" panose="02040503050406030204" pitchFamily="18" charset="0"/>
                              </a:rPr>
                              <m:t>𝑜𝑓𝑓</m:t>
                            </m:r>
                          </m:sub>
                        </m:sSub>
                      </m:den>
                    </m:f>
                  </m:oMath>
                </a14:m>
                <a:endParaRPr lang="en-IN" sz="4000" dirty="0">
                  <a:solidFill>
                    <a:srgbClr val="000000"/>
                  </a:solidFill>
                </a:endParaRPr>
              </a:p>
            </p:txBody>
          </p:sp>
        </mc:Choice>
        <mc:Fallback xmlns="">
          <p:sp>
            <p:nvSpPr>
              <p:cNvPr id="8" name="TextBox 7">
                <a:extLst>
                  <a:ext uri="{FF2B5EF4-FFF2-40B4-BE49-F238E27FC236}">
                    <a16:creationId xmlns:a16="http://schemas.microsoft.com/office/drawing/2014/main" id="{80EDD04D-2E3B-49E4-99C9-8DC2120221DE}"/>
                  </a:ext>
                </a:extLst>
              </p:cNvPr>
              <p:cNvSpPr txBox="1">
                <a:spLocks noRot="1" noChangeAspect="1" noMove="1" noResize="1" noEditPoints="1" noAdjustHandles="1" noChangeArrowheads="1" noChangeShapeType="1" noTextEdit="1"/>
              </p:cNvSpPr>
              <p:nvPr/>
            </p:nvSpPr>
            <p:spPr>
              <a:xfrm>
                <a:off x="6553200" y="1864288"/>
                <a:ext cx="2421983" cy="1100109"/>
              </a:xfrm>
              <a:prstGeom prst="rect">
                <a:avLst/>
              </a:prstGeom>
              <a:blipFill>
                <a:blip r:embed="rId3"/>
                <a:stretch>
                  <a:fillRect l="-8816" t="-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C10D7C2-CD30-45D4-83AA-D9E1DC885551}"/>
                  </a:ext>
                </a:extLst>
              </p:cNvPr>
              <p:cNvSpPr txBox="1"/>
              <p:nvPr/>
            </p:nvSpPr>
            <p:spPr>
              <a:xfrm>
                <a:off x="4114800" y="2974019"/>
                <a:ext cx="102592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IN" i="1" smtClean="0">
                          <a:latin typeface="Cambria Math" panose="02040503050406030204" pitchFamily="18" charset="0"/>
                        </a:rPr>
                        <a:t>Type equation here.</a:t>
                      </a:fld>
                    </m:oMath>
                  </m:oMathPara>
                </a14:m>
                <a:endParaRPr lang="en-IN" dirty="0"/>
              </a:p>
            </p:txBody>
          </p:sp>
        </mc:Choice>
        <mc:Fallback xmlns="">
          <p:sp>
            <p:nvSpPr>
              <p:cNvPr id="9" name="TextBox 8">
                <a:extLst>
                  <a:ext uri="{FF2B5EF4-FFF2-40B4-BE49-F238E27FC236}">
                    <a16:creationId xmlns:a16="http://schemas.microsoft.com/office/drawing/2014/main" id="{3C10D7C2-CD30-45D4-83AA-D9E1DC885551}"/>
                  </a:ext>
                </a:extLst>
              </p:cNvPr>
              <p:cNvSpPr txBox="1">
                <a:spLocks noRot="1" noChangeAspect="1" noMove="1" noResize="1" noEditPoints="1" noAdjustHandles="1" noChangeArrowheads="1" noChangeShapeType="1" noTextEdit="1"/>
              </p:cNvSpPr>
              <p:nvPr/>
            </p:nvSpPr>
            <p:spPr>
              <a:xfrm>
                <a:off x="4114800" y="2974019"/>
                <a:ext cx="1025922" cy="138499"/>
              </a:xfrm>
              <a:prstGeom prst="rect">
                <a:avLst/>
              </a:prstGeom>
              <a:blipFill>
                <a:blip r:embed="rId4"/>
                <a:stretch>
                  <a:fillRect l="-2976" r="-1786" b="-34783"/>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5D26F955-DA59-4EC3-92FE-7CBAB8FB8FA6}"/>
              </a:ext>
            </a:extLst>
          </p:cNvPr>
          <p:cNvSpPr txBox="1"/>
          <p:nvPr/>
        </p:nvSpPr>
        <p:spPr>
          <a:xfrm>
            <a:off x="6136335" y="1129871"/>
            <a:ext cx="3105337" cy="461665"/>
          </a:xfrm>
          <a:prstGeom prst="rect">
            <a:avLst/>
          </a:prstGeom>
          <a:noFill/>
        </p:spPr>
        <p:txBody>
          <a:bodyPr wrap="non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Duty Cycle is given by:</a:t>
            </a:r>
          </a:p>
        </p:txBody>
      </p:sp>
    </p:spTree>
    <p:extLst>
      <p:ext uri="{BB962C8B-B14F-4D97-AF65-F5344CB8AC3E}">
        <p14:creationId xmlns:p14="http://schemas.microsoft.com/office/powerpoint/2010/main" val="146380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9BCA-8A43-4B7D-BCE0-939E2042DE3E}"/>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INCREMENTAL ENCODERS</a:t>
            </a:r>
          </a:p>
        </p:txBody>
      </p:sp>
      <p:sp>
        <p:nvSpPr>
          <p:cNvPr id="4" name="Date Placeholder 3">
            <a:extLst>
              <a:ext uri="{FF2B5EF4-FFF2-40B4-BE49-F238E27FC236}">
                <a16:creationId xmlns:a16="http://schemas.microsoft.com/office/drawing/2014/main" id="{BCCCAA09-D6CD-4DC1-B613-54F5DC103D46}"/>
              </a:ext>
            </a:extLst>
          </p:cNvPr>
          <p:cNvSpPr>
            <a:spLocks noGrp="1"/>
          </p:cNvSpPr>
          <p:nvPr>
            <p:ph type="dt" sz="half" idx="10"/>
          </p:nvPr>
        </p:nvSpPr>
        <p:spPr/>
        <p:txBody>
          <a:bodyPr/>
          <a:lstStyle/>
          <a:p>
            <a:pPr>
              <a:defRPr/>
            </a:pPr>
            <a:fld id="{449AD12D-AA89-4D41-B964-55C0B98351D4}"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FCBD4D5B-8E40-4CAB-93BF-CBCCBBA3D6DA}"/>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76D40CF1-F34B-4416-9E76-9D4AB7E22812}"/>
              </a:ext>
            </a:extLst>
          </p:cNvPr>
          <p:cNvSpPr>
            <a:spLocks noGrp="1"/>
          </p:cNvSpPr>
          <p:nvPr>
            <p:ph type="sldNum" sz="quarter" idx="12"/>
          </p:nvPr>
        </p:nvSpPr>
        <p:spPr/>
        <p:txBody>
          <a:bodyPr/>
          <a:lstStyle/>
          <a:p>
            <a:pPr>
              <a:defRPr/>
            </a:pPr>
            <a:r>
              <a:rPr lang="it-IT" altLang="en-US"/>
              <a:t>Pagina </a:t>
            </a:r>
            <a:fld id="{E69D402C-7E54-4BAA-8504-5F852ABC0EAE}" type="slidenum">
              <a:rPr lang="it-IT" altLang="en-US" smtClean="0"/>
              <a:pPr>
                <a:defRPr/>
              </a:pPr>
              <a:t>14</a:t>
            </a:fld>
            <a:endParaRPr lang="it-IT" altLang="en-US"/>
          </a:p>
        </p:txBody>
      </p:sp>
      <p:sp>
        <p:nvSpPr>
          <p:cNvPr id="8" name="TextBox 7">
            <a:extLst>
              <a:ext uri="{FF2B5EF4-FFF2-40B4-BE49-F238E27FC236}">
                <a16:creationId xmlns:a16="http://schemas.microsoft.com/office/drawing/2014/main" id="{4D307012-B6B1-4AB6-8849-5A735D738EF6}"/>
              </a:ext>
            </a:extLst>
          </p:cNvPr>
          <p:cNvSpPr txBox="1"/>
          <p:nvPr/>
        </p:nvSpPr>
        <p:spPr>
          <a:xfrm>
            <a:off x="634988" y="908720"/>
            <a:ext cx="7416824" cy="2246769"/>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 An incremental encoder generates a pulse for each incremental step in it's rotation.</a:t>
            </a:r>
            <a:r>
              <a:rPr lang="en-US" sz="2000" dirty="0">
                <a:solidFill>
                  <a:srgbClr val="000000"/>
                </a:solidFill>
                <a:latin typeface="Times New Roman" panose="02020603050405020304" pitchFamily="18" charset="0"/>
              </a:rPr>
              <a:t>  The most common type of incremental encoder uses two output channels (A and B) to sense position. Using two code tracks with sectors positioned 90° out of phase, the two output channels of the quadrature encoder indicate both position and direction of rotation. If A leads B, for example, the disk is rotating in a clockwise direction else vice versa. </a:t>
            </a:r>
            <a:r>
              <a:rPr lang="en-US" sz="2000" dirty="0">
                <a:solidFill>
                  <a:srgbClr val="000000"/>
                </a:solidFill>
                <a:latin typeface="Times New Roman" panose="02020603050405020304" pitchFamily="18" charset="0"/>
                <a:cs typeface="Times New Roman" panose="02020603050405020304" pitchFamily="18" charset="0"/>
              </a:rPr>
              <a:t> </a:t>
            </a:r>
            <a:endParaRPr lang="en-IN" sz="2000" dirty="0">
              <a:solidFill>
                <a:srgbClr val="000000"/>
              </a:solidFill>
              <a:latin typeface="Times New Roman" panose="02020603050405020304" pitchFamily="18" charset="0"/>
              <a:cs typeface="Times New Roman" panose="02020603050405020304" pitchFamily="18" charset="0"/>
            </a:endParaRPr>
          </a:p>
        </p:txBody>
      </p:sp>
      <p:pic>
        <p:nvPicPr>
          <p:cNvPr id="51202" name="Picture 2" descr="optical incremental encoder using quadrature pulses for direction measurement">
            <a:extLst>
              <a:ext uri="{FF2B5EF4-FFF2-40B4-BE49-F238E27FC236}">
                <a16:creationId xmlns:a16="http://schemas.microsoft.com/office/drawing/2014/main" id="{94C96EF0-EC17-4AB0-B025-DC5D2D9F9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155488"/>
            <a:ext cx="4879636" cy="2505759"/>
          </a:xfrm>
          <a:prstGeom prst="rect">
            <a:avLst/>
          </a:prstGeom>
          <a:noFill/>
          <a:extLst>
            <a:ext uri="{909E8E84-426E-40DD-AFC4-6F175D3DCCD1}">
              <a14:hiddenFill xmlns:a14="http://schemas.microsoft.com/office/drawing/2010/main">
                <a:solidFill>
                  <a:srgbClr val="FFFFFF"/>
                </a:solidFill>
              </a14:hiddenFill>
            </a:ext>
          </a:extLst>
        </p:spPr>
      </p:pic>
      <p:pic>
        <p:nvPicPr>
          <p:cNvPr id="51204" name="Picture 4" descr="principles of an optical incremental encoder for position measurement">
            <a:extLst>
              <a:ext uri="{FF2B5EF4-FFF2-40B4-BE49-F238E27FC236}">
                <a16:creationId xmlns:a16="http://schemas.microsoft.com/office/drawing/2014/main" id="{C63F1269-A6A1-4BFD-9570-81460B1A5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01008"/>
            <a:ext cx="242887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06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DAE3-70B6-48F6-9E28-9B3C1D24A8AE}"/>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Motor Parameters Estimation</a:t>
            </a:r>
          </a:p>
        </p:txBody>
      </p:sp>
      <p:sp>
        <p:nvSpPr>
          <p:cNvPr id="4" name="Date Placeholder 3">
            <a:extLst>
              <a:ext uri="{FF2B5EF4-FFF2-40B4-BE49-F238E27FC236}">
                <a16:creationId xmlns:a16="http://schemas.microsoft.com/office/drawing/2014/main" id="{0D33A7D7-E584-4355-B9EE-AF66B41A6647}"/>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D39C0067-C35E-405F-A6A3-5BF7E8A63383}"/>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D2AD9669-18D0-42BB-A475-EF0B41D2ECB4}"/>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15</a:t>
            </a:fld>
            <a:endParaRPr lang="it-IT" alt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152EBCC-C106-4216-8796-746B6300F287}"/>
                  </a:ext>
                </a:extLst>
              </p:cNvPr>
              <p:cNvSpPr txBox="1"/>
              <p:nvPr/>
            </p:nvSpPr>
            <p:spPr>
              <a:xfrm>
                <a:off x="755576" y="1349395"/>
                <a:ext cx="2895600" cy="11925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400" b="0" i="1" smtClean="0">
                          <a:solidFill>
                            <a:srgbClr val="000000"/>
                          </a:solidFill>
                          <a:latin typeface="Cambria Math" panose="02040503050406030204" pitchFamily="18" charset="0"/>
                        </a:rPr>
                        <m:t>𝐽</m:t>
                      </m:r>
                      <m:f>
                        <m:fPr>
                          <m:ctrlPr>
                            <a:rPr lang="en-IN" sz="2400" b="0" i="1" smtClean="0">
                              <a:solidFill>
                                <a:srgbClr val="000000"/>
                              </a:solidFill>
                              <a:latin typeface="Cambria Math" panose="02040503050406030204" pitchFamily="18" charset="0"/>
                            </a:rPr>
                          </m:ctrlPr>
                        </m:fPr>
                        <m:num>
                          <m:r>
                            <a:rPr lang="en-IN" sz="2400" b="0" i="1" smtClean="0">
                              <a:solidFill>
                                <a:srgbClr val="000000"/>
                              </a:solidFill>
                              <a:latin typeface="Cambria Math" panose="02040503050406030204" pitchFamily="18" charset="0"/>
                            </a:rPr>
                            <m:t>𝑑</m:t>
                          </m:r>
                          <m:r>
                            <m:rPr>
                              <m:sty m:val="p"/>
                            </m:rPr>
                            <a:rPr lang="el-GR" sz="2400" b="0" i="1" smtClean="0">
                              <a:solidFill>
                                <a:srgbClr val="000000"/>
                              </a:solidFill>
                              <a:latin typeface="Cambria Math" panose="02040503050406030204" pitchFamily="18" charset="0"/>
                            </a:rPr>
                            <m:t>ω</m:t>
                          </m:r>
                        </m:num>
                        <m:den>
                          <m:r>
                            <a:rPr lang="en-IN" sz="2400" b="0" i="1" smtClean="0">
                              <a:solidFill>
                                <a:srgbClr val="000000"/>
                              </a:solidFill>
                              <a:latin typeface="Cambria Math" panose="02040503050406030204" pitchFamily="18" charset="0"/>
                            </a:rPr>
                            <m:t>𝑑𝑡</m:t>
                          </m:r>
                        </m:den>
                      </m:f>
                      <m:r>
                        <a:rPr lang="en-IN" sz="2400" b="0" i="1" smtClean="0">
                          <a:solidFill>
                            <a:srgbClr val="000000"/>
                          </a:solidFill>
                          <a:latin typeface="Cambria Math" panose="02040503050406030204" pitchFamily="18" charset="0"/>
                        </a:rPr>
                        <m:t>+</m:t>
                      </m:r>
                      <m:r>
                        <a:rPr lang="en-IN" sz="2400" b="0" i="1" smtClean="0">
                          <a:solidFill>
                            <a:srgbClr val="000000"/>
                          </a:solidFill>
                          <a:latin typeface="Cambria Math" panose="02040503050406030204" pitchFamily="18" charset="0"/>
                        </a:rPr>
                        <m:t>𝐵</m:t>
                      </m:r>
                      <m:r>
                        <m:rPr>
                          <m:sty m:val="p"/>
                        </m:rPr>
                        <a:rPr lang="el-GR" sz="2400" b="0" i="1" smtClean="0">
                          <a:solidFill>
                            <a:srgbClr val="000000"/>
                          </a:solidFill>
                          <a:latin typeface="Cambria Math" panose="02040503050406030204" pitchFamily="18" charset="0"/>
                        </a:rPr>
                        <m:t>ω</m:t>
                      </m:r>
                      <m:r>
                        <a:rPr lang="en-IN" sz="2400" b="0" i="1" smtClean="0">
                          <a:solidFill>
                            <a:srgbClr val="000000"/>
                          </a:solidFill>
                          <a:latin typeface="Cambria Math" panose="02040503050406030204" pitchFamily="18" charset="0"/>
                        </a:rPr>
                        <m:t>=</m:t>
                      </m:r>
                      <m:r>
                        <a:rPr lang="en-IN" sz="2400" b="0" i="1" smtClean="0">
                          <a:solidFill>
                            <a:srgbClr val="000000"/>
                          </a:solidFill>
                          <a:latin typeface="Cambria Math" panose="02040503050406030204" pitchFamily="18" charset="0"/>
                        </a:rPr>
                        <m:t>𝑇</m:t>
                      </m:r>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𝑇</m:t>
                          </m:r>
                        </m:e>
                        <m:sub>
                          <m:r>
                            <a:rPr lang="en-IN" sz="2400" b="0" i="1" smtClean="0">
                              <a:solidFill>
                                <a:srgbClr val="000000"/>
                              </a:solidFill>
                              <a:latin typeface="Cambria Math" panose="02040503050406030204" pitchFamily="18" charset="0"/>
                            </a:rPr>
                            <m:t>𝐿</m:t>
                          </m:r>
                        </m:sub>
                      </m:sSub>
                    </m:oMath>
                  </m:oMathPara>
                </a14:m>
                <a:endParaRPr lang="en-IN" sz="2400" b="0" dirty="0">
                  <a:solidFill>
                    <a:srgbClr val="000000"/>
                  </a:solidFill>
                </a:endParaRPr>
              </a:p>
              <a:p>
                <a:pPr/>
                <a14:m>
                  <m:oMathPara xmlns:m="http://schemas.openxmlformats.org/officeDocument/2006/math">
                    <m:oMathParaPr>
                      <m:jc m:val="centerGroup"/>
                    </m:oMathParaPr>
                    <m:oMath xmlns:m="http://schemas.openxmlformats.org/officeDocument/2006/math">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𝑉</m:t>
                          </m:r>
                        </m:e>
                        <m:sub>
                          <m:r>
                            <a:rPr lang="en-IN" sz="2400" b="0" i="1" smtClean="0">
                              <a:solidFill>
                                <a:srgbClr val="000000"/>
                              </a:solidFill>
                              <a:latin typeface="Cambria Math" panose="02040503050406030204" pitchFamily="18" charset="0"/>
                            </a:rPr>
                            <m:t>𝑠</m:t>
                          </m:r>
                        </m:sub>
                      </m:sSub>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𝐸</m:t>
                          </m:r>
                        </m:e>
                        <m:sub>
                          <m:r>
                            <a:rPr lang="en-IN" sz="2400" b="0" i="1" smtClean="0">
                              <a:solidFill>
                                <a:srgbClr val="000000"/>
                              </a:solidFill>
                              <a:latin typeface="Cambria Math" panose="02040503050406030204" pitchFamily="18" charset="0"/>
                            </a:rPr>
                            <m:t>𝑒𝑚𝑓</m:t>
                          </m:r>
                        </m:sub>
                      </m:sSub>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𝑅</m:t>
                          </m:r>
                        </m:e>
                        <m:sub>
                          <m:r>
                            <a:rPr lang="en-IN" sz="2400" b="0" i="1" smtClean="0">
                              <a:solidFill>
                                <a:srgbClr val="000000"/>
                              </a:solidFill>
                              <a:latin typeface="Cambria Math" panose="02040503050406030204" pitchFamily="18" charset="0"/>
                            </a:rPr>
                            <m:t>𝑎</m:t>
                          </m:r>
                        </m:sub>
                      </m:sSub>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𝑖</m:t>
                          </m:r>
                        </m:e>
                        <m:sub>
                          <m:r>
                            <a:rPr lang="en-IN" sz="2400" b="0" i="1" smtClean="0">
                              <a:solidFill>
                                <a:srgbClr val="000000"/>
                              </a:solidFill>
                              <a:latin typeface="Cambria Math" panose="02040503050406030204" pitchFamily="18" charset="0"/>
                            </a:rPr>
                            <m:t>𝑎</m:t>
                          </m:r>
                        </m:sub>
                      </m:sSub>
                    </m:oMath>
                  </m:oMathPara>
                </a14:m>
                <a:endParaRPr lang="en-IN" sz="2400" dirty="0">
                  <a:solidFill>
                    <a:srgbClr val="000000"/>
                  </a:solidFill>
                </a:endParaRPr>
              </a:p>
            </p:txBody>
          </p:sp>
        </mc:Choice>
        <mc:Fallback xmlns="">
          <p:sp>
            <p:nvSpPr>
              <p:cNvPr id="9" name="TextBox 8">
                <a:extLst>
                  <a:ext uri="{FF2B5EF4-FFF2-40B4-BE49-F238E27FC236}">
                    <a16:creationId xmlns:a16="http://schemas.microsoft.com/office/drawing/2014/main" id="{D152EBCC-C106-4216-8796-746B6300F287}"/>
                  </a:ext>
                </a:extLst>
              </p:cNvPr>
              <p:cNvSpPr txBox="1">
                <a:spLocks noRot="1" noChangeAspect="1" noMove="1" noResize="1" noEditPoints="1" noAdjustHandles="1" noChangeArrowheads="1" noChangeShapeType="1" noTextEdit="1"/>
              </p:cNvSpPr>
              <p:nvPr/>
            </p:nvSpPr>
            <p:spPr>
              <a:xfrm>
                <a:off x="755576" y="1349395"/>
                <a:ext cx="2895600" cy="1192506"/>
              </a:xfrm>
              <a:prstGeom prst="rect">
                <a:avLst/>
              </a:prstGeom>
              <a:blipFill>
                <a:blip r:embed="rId2"/>
                <a:stretch>
                  <a:fillRect b="-4592"/>
                </a:stretch>
              </a:blipFill>
            </p:spPr>
            <p:txBody>
              <a:bodyPr/>
              <a:lstStyle/>
              <a:p>
                <a:r>
                  <a:rPr lang="en-IN">
                    <a:noFill/>
                  </a:rPr>
                  <a:t> </a:t>
                </a:r>
              </a:p>
            </p:txBody>
          </p:sp>
        </mc:Fallback>
      </mc:AlternateContent>
      <p:sp>
        <p:nvSpPr>
          <p:cNvPr id="11" name="Left Brace 10">
            <a:extLst>
              <a:ext uri="{FF2B5EF4-FFF2-40B4-BE49-F238E27FC236}">
                <a16:creationId xmlns:a16="http://schemas.microsoft.com/office/drawing/2014/main" id="{50229585-61CC-475D-ABE9-E2BF271D40BE}"/>
              </a:ext>
            </a:extLst>
          </p:cNvPr>
          <p:cNvSpPr/>
          <p:nvPr/>
        </p:nvSpPr>
        <p:spPr bwMode="auto">
          <a:xfrm>
            <a:off x="323528" y="1412776"/>
            <a:ext cx="2664296" cy="1728192"/>
          </a:xfrm>
          <a:prstGeom prst="leftBrac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4" name="TextBox 13">
            <a:extLst>
              <a:ext uri="{FF2B5EF4-FFF2-40B4-BE49-F238E27FC236}">
                <a16:creationId xmlns:a16="http://schemas.microsoft.com/office/drawing/2014/main" id="{AADD808E-1A47-4056-B1E4-7948B2557D4A}"/>
              </a:ext>
            </a:extLst>
          </p:cNvPr>
          <p:cNvSpPr txBox="1"/>
          <p:nvPr/>
        </p:nvSpPr>
        <p:spPr>
          <a:xfrm>
            <a:off x="323528" y="2676104"/>
            <a:ext cx="1368152" cy="369332"/>
          </a:xfrm>
          <a:prstGeom prst="rect">
            <a:avLst/>
          </a:prstGeom>
          <a:noFill/>
        </p:spPr>
        <p:txBody>
          <a:bodyPr wrap="square" rtlCol="0">
            <a:spAutoFit/>
          </a:bodyPr>
          <a:lstStyle/>
          <a:p>
            <a:r>
              <a:rPr lang="en-IN" sz="1800" dirty="0">
                <a:solidFill>
                  <a:srgbClr val="000000"/>
                </a:solidFill>
                <a:latin typeface="Times New Roman" panose="02020603050405020304" pitchFamily="18" charset="0"/>
                <a:cs typeface="Times New Roman" panose="02020603050405020304" pitchFamily="18" charset="0"/>
              </a:rPr>
              <a:t>Since,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C6BC815-D789-412A-A48A-55AEFAAAE76B}"/>
                  </a:ext>
                </a:extLst>
              </p:cNvPr>
              <p:cNvSpPr txBox="1"/>
              <p:nvPr/>
            </p:nvSpPr>
            <p:spPr>
              <a:xfrm>
                <a:off x="899592" y="3284984"/>
                <a:ext cx="2160240"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𝐸</m:t>
                          </m:r>
                        </m:e>
                        <m:sub>
                          <m:r>
                            <a:rPr lang="en-IN" sz="2800" b="0" i="1" smtClean="0">
                              <a:solidFill>
                                <a:srgbClr val="000000"/>
                              </a:solidFill>
                              <a:latin typeface="Cambria Math" panose="02040503050406030204" pitchFamily="18" charset="0"/>
                            </a:rPr>
                            <m:t>𝑒𝑚𝑓</m:t>
                          </m:r>
                        </m:sub>
                      </m:sSub>
                      <m:r>
                        <a:rPr lang="en-IN" sz="2800" b="0" i="1" smtClean="0">
                          <a:solidFill>
                            <a:srgbClr val="000000"/>
                          </a:solidFill>
                          <a:latin typeface="Cambria Math" panose="02040503050406030204" pitchFamily="18" charset="0"/>
                        </a:rPr>
                        <m:t>=</m:t>
                      </m:r>
                      <m:sSub>
                        <m:sSubPr>
                          <m:ctrlPr>
                            <a:rPr lang="en-IN" sz="2800" b="0" i="1" smtClean="0">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𝑒</m:t>
                          </m:r>
                        </m:sub>
                      </m:sSub>
                      <m:r>
                        <m:rPr>
                          <m:sty m:val="p"/>
                        </m:rPr>
                        <a:rPr lang="el-GR" sz="2800" b="0" i="1" smtClean="0">
                          <a:solidFill>
                            <a:srgbClr val="000000"/>
                          </a:solidFill>
                          <a:latin typeface="Cambria Math" panose="02040503050406030204" pitchFamily="18" charset="0"/>
                        </a:rPr>
                        <m:t>ω</m:t>
                      </m:r>
                    </m:oMath>
                  </m:oMathPara>
                </a14:m>
                <a:endParaRPr lang="en-IN" sz="2800" dirty="0"/>
              </a:p>
            </p:txBody>
          </p:sp>
        </mc:Choice>
        <mc:Fallback xmlns="">
          <p:sp>
            <p:nvSpPr>
              <p:cNvPr id="15" name="TextBox 14">
                <a:extLst>
                  <a:ext uri="{FF2B5EF4-FFF2-40B4-BE49-F238E27FC236}">
                    <a16:creationId xmlns:a16="http://schemas.microsoft.com/office/drawing/2014/main" id="{AC6BC815-D789-412A-A48A-55AEFAAAE76B}"/>
                  </a:ext>
                </a:extLst>
              </p:cNvPr>
              <p:cNvSpPr txBox="1">
                <a:spLocks noRot="1" noChangeAspect="1" noMove="1" noResize="1" noEditPoints="1" noAdjustHandles="1" noChangeArrowheads="1" noChangeShapeType="1" noTextEdit="1"/>
              </p:cNvSpPr>
              <p:nvPr/>
            </p:nvSpPr>
            <p:spPr>
              <a:xfrm>
                <a:off x="899592" y="3284984"/>
                <a:ext cx="2160240" cy="55771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1D0429-DD6F-4C96-8F7E-02265368C168}"/>
                  </a:ext>
                </a:extLst>
              </p:cNvPr>
              <p:cNvSpPr txBox="1"/>
              <p:nvPr/>
            </p:nvSpPr>
            <p:spPr>
              <a:xfrm>
                <a:off x="755576" y="3862259"/>
                <a:ext cx="273630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𝑉</m:t>
                          </m:r>
                        </m:e>
                        <m:sub>
                          <m:r>
                            <a:rPr lang="en-IN" sz="2400" i="1">
                              <a:solidFill>
                                <a:srgbClr val="000000"/>
                              </a:solidFill>
                              <a:latin typeface="Cambria Math" panose="02040503050406030204" pitchFamily="18" charset="0"/>
                            </a:rPr>
                            <m:t>𝑠</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𝐾</m:t>
                          </m:r>
                        </m:e>
                        <m:sub>
                          <m:r>
                            <a:rPr lang="en-IN" sz="2400" b="0" i="1" smtClean="0">
                              <a:solidFill>
                                <a:srgbClr val="000000"/>
                              </a:solidFill>
                              <a:latin typeface="Cambria Math" panose="02040503050406030204" pitchFamily="18" charset="0"/>
                            </a:rPr>
                            <m:t>𝑒</m:t>
                          </m:r>
                        </m:sub>
                      </m:sSub>
                      <m:r>
                        <m:rPr>
                          <m:sty m:val="p"/>
                        </m:rPr>
                        <a:rPr lang="el-GR" sz="2400" b="0" i="1" smtClean="0">
                          <a:solidFill>
                            <a:srgbClr val="000000"/>
                          </a:solidFill>
                          <a:latin typeface="Cambria Math" panose="02040503050406030204" pitchFamily="18" charset="0"/>
                        </a:rPr>
                        <m:t>ω</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𝑎</m:t>
                          </m:r>
                        </m:sub>
                      </m:sSub>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𝑖</m:t>
                          </m:r>
                        </m:e>
                        <m:sub>
                          <m:r>
                            <a:rPr lang="en-IN" sz="2400" i="1">
                              <a:solidFill>
                                <a:srgbClr val="000000"/>
                              </a:solidFill>
                              <a:latin typeface="Cambria Math" panose="02040503050406030204" pitchFamily="18" charset="0"/>
                            </a:rPr>
                            <m:t>𝑎</m:t>
                          </m:r>
                        </m:sub>
                      </m:sSub>
                    </m:oMath>
                  </m:oMathPara>
                </a14:m>
                <a:endParaRPr lang="en-IN" sz="2400" dirty="0"/>
              </a:p>
            </p:txBody>
          </p:sp>
        </mc:Choice>
        <mc:Fallback xmlns="">
          <p:sp>
            <p:nvSpPr>
              <p:cNvPr id="17" name="TextBox 16">
                <a:extLst>
                  <a:ext uri="{FF2B5EF4-FFF2-40B4-BE49-F238E27FC236}">
                    <a16:creationId xmlns:a16="http://schemas.microsoft.com/office/drawing/2014/main" id="{741D0429-DD6F-4C96-8F7E-02265368C168}"/>
                  </a:ext>
                </a:extLst>
              </p:cNvPr>
              <p:cNvSpPr txBox="1">
                <a:spLocks noRot="1" noChangeAspect="1" noMove="1" noResize="1" noEditPoints="1" noAdjustHandles="1" noChangeArrowheads="1" noChangeShapeType="1" noTextEdit="1"/>
              </p:cNvSpPr>
              <p:nvPr/>
            </p:nvSpPr>
            <p:spPr>
              <a:xfrm>
                <a:off x="755576" y="3862259"/>
                <a:ext cx="2736304" cy="461665"/>
              </a:xfrm>
              <a:prstGeom prst="rect">
                <a:avLst/>
              </a:prstGeom>
              <a:blipFill>
                <a:blip r:embed="rId4"/>
                <a:stretch>
                  <a:fillRect b="-1333"/>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4224F728-1377-40C4-B63E-770BB69EB765}"/>
              </a:ext>
            </a:extLst>
          </p:cNvPr>
          <p:cNvSpPr txBox="1"/>
          <p:nvPr/>
        </p:nvSpPr>
        <p:spPr>
          <a:xfrm>
            <a:off x="467544" y="4494311"/>
            <a:ext cx="1584176" cy="338554"/>
          </a:xfrm>
          <a:prstGeom prst="rect">
            <a:avLst/>
          </a:prstGeom>
          <a:noFill/>
        </p:spPr>
        <p:txBody>
          <a:bodyPr wrap="square" rtlCol="0">
            <a:spAutoFit/>
          </a:bodyPr>
          <a:lstStyle/>
          <a:p>
            <a:r>
              <a:rPr lang="en-IN" sz="1600" dirty="0">
                <a:solidFill>
                  <a:srgbClr val="000000"/>
                </a:solidFill>
                <a:latin typeface="Times New Roman" panose="02020603050405020304" pitchFamily="18" charset="0"/>
                <a:cs typeface="Times New Roman" panose="02020603050405020304" pitchFamily="18" charset="0"/>
              </a:rPr>
              <a:t>Therefore,</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604C9-E295-41F7-93CA-A75B4F8ED318}"/>
                  </a:ext>
                </a:extLst>
              </p:cNvPr>
              <p:cNvSpPr txBox="1"/>
              <p:nvPr/>
            </p:nvSpPr>
            <p:spPr>
              <a:xfrm>
                <a:off x="1116013" y="5013176"/>
                <a:ext cx="2736304" cy="781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𝐾</m:t>
                          </m:r>
                        </m:e>
                        <m:sub>
                          <m:r>
                            <a:rPr lang="en-IN" sz="2400" b="0" i="1" smtClean="0">
                              <a:solidFill>
                                <a:srgbClr val="000000"/>
                              </a:solidFill>
                              <a:latin typeface="Cambria Math" panose="02040503050406030204" pitchFamily="18" charset="0"/>
                            </a:rPr>
                            <m:t>𝑒</m:t>
                          </m:r>
                        </m:sub>
                      </m:sSub>
                      <m:r>
                        <a:rPr lang="en-IN" sz="2400" b="0" i="1" smtClean="0">
                          <a:solidFill>
                            <a:srgbClr val="000000"/>
                          </a:solidFill>
                          <a:latin typeface="Cambria Math" panose="02040503050406030204" pitchFamily="18" charset="0"/>
                        </a:rPr>
                        <m:t>=</m:t>
                      </m:r>
                      <m:f>
                        <m:fPr>
                          <m:ctrlPr>
                            <a:rPr lang="en-IN" sz="2400" b="0" i="1" smtClean="0">
                              <a:solidFill>
                                <a:srgbClr val="000000"/>
                              </a:solidFill>
                              <a:latin typeface="Cambria Math" panose="02040503050406030204" pitchFamily="18" charset="0"/>
                            </a:rPr>
                          </m:ctrlPr>
                        </m:fPr>
                        <m:num>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𝑉</m:t>
                              </m:r>
                            </m:e>
                            <m:sub>
                              <m:r>
                                <a:rPr lang="en-IN" sz="2400" b="0" i="1" smtClean="0">
                                  <a:solidFill>
                                    <a:srgbClr val="000000"/>
                                  </a:solidFill>
                                  <a:latin typeface="Cambria Math" panose="02040503050406030204" pitchFamily="18" charset="0"/>
                                </a:rPr>
                                <m:t>𝑠</m:t>
                              </m:r>
                            </m:sub>
                          </m:sSub>
                          <m:r>
                            <a:rPr lang="en-IN" sz="2400" b="0" i="1" smtClean="0">
                              <a:solidFill>
                                <a:srgbClr val="000000"/>
                              </a:solidFill>
                              <a:latin typeface="Cambria Math" panose="02040503050406030204" pitchFamily="18" charset="0"/>
                            </a:rPr>
                            <m:t>−</m:t>
                          </m:r>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𝑅</m:t>
                              </m:r>
                            </m:e>
                            <m:sub>
                              <m:r>
                                <a:rPr lang="en-IN" sz="2400" b="0" i="1" smtClean="0">
                                  <a:solidFill>
                                    <a:srgbClr val="000000"/>
                                  </a:solidFill>
                                  <a:latin typeface="Cambria Math" panose="02040503050406030204" pitchFamily="18" charset="0"/>
                                </a:rPr>
                                <m:t>𝑎</m:t>
                              </m:r>
                            </m:sub>
                          </m:sSub>
                          <m:sSub>
                            <m:sSubPr>
                              <m:ctrlPr>
                                <a:rPr lang="en-IN" sz="2400" b="0" i="1" smtClean="0">
                                  <a:solidFill>
                                    <a:srgbClr val="000000"/>
                                  </a:solidFill>
                                  <a:latin typeface="Cambria Math" panose="02040503050406030204" pitchFamily="18" charset="0"/>
                                </a:rPr>
                              </m:ctrlPr>
                            </m:sSubPr>
                            <m:e>
                              <m:r>
                                <a:rPr lang="en-IN" sz="2400" b="0" i="1" smtClean="0">
                                  <a:solidFill>
                                    <a:srgbClr val="000000"/>
                                  </a:solidFill>
                                  <a:latin typeface="Cambria Math" panose="02040503050406030204" pitchFamily="18" charset="0"/>
                                </a:rPr>
                                <m:t>𝑖</m:t>
                              </m:r>
                            </m:e>
                            <m:sub>
                              <m:r>
                                <a:rPr lang="en-IN" sz="2400" b="0" i="1" smtClean="0">
                                  <a:solidFill>
                                    <a:srgbClr val="000000"/>
                                  </a:solidFill>
                                  <a:latin typeface="Cambria Math" panose="02040503050406030204" pitchFamily="18" charset="0"/>
                                </a:rPr>
                                <m:t>𝑎</m:t>
                              </m:r>
                            </m:sub>
                          </m:sSub>
                        </m:num>
                        <m:den>
                          <m:r>
                            <m:rPr>
                              <m:sty m:val="p"/>
                            </m:rPr>
                            <a:rPr lang="el-GR" sz="2400" b="0" i="1" smtClean="0">
                              <a:solidFill>
                                <a:srgbClr val="000000"/>
                              </a:solidFill>
                              <a:latin typeface="Cambria Math" panose="02040503050406030204" pitchFamily="18" charset="0"/>
                            </a:rPr>
                            <m:t>ω</m:t>
                          </m:r>
                        </m:den>
                      </m:f>
                    </m:oMath>
                  </m:oMathPara>
                </a14:m>
                <a:endParaRPr lang="en-IN" sz="2400" dirty="0"/>
              </a:p>
            </p:txBody>
          </p:sp>
        </mc:Choice>
        <mc:Fallback xmlns="">
          <p:sp>
            <p:nvSpPr>
              <p:cNvPr id="19" name="TextBox 18">
                <a:extLst>
                  <a:ext uri="{FF2B5EF4-FFF2-40B4-BE49-F238E27FC236}">
                    <a16:creationId xmlns:a16="http://schemas.microsoft.com/office/drawing/2014/main" id="{468604C9-E295-41F7-93CA-A75B4F8ED318}"/>
                  </a:ext>
                </a:extLst>
              </p:cNvPr>
              <p:cNvSpPr txBox="1">
                <a:spLocks noRot="1" noChangeAspect="1" noMove="1" noResize="1" noEditPoints="1" noAdjustHandles="1" noChangeArrowheads="1" noChangeShapeType="1" noTextEdit="1"/>
              </p:cNvSpPr>
              <p:nvPr/>
            </p:nvSpPr>
            <p:spPr>
              <a:xfrm>
                <a:off x="1116013" y="5013176"/>
                <a:ext cx="2736304" cy="781368"/>
              </a:xfrm>
              <a:prstGeom prst="rect">
                <a:avLst/>
              </a:prstGeom>
              <a:blipFill>
                <a:blip r:embed="rId5"/>
                <a:stretch>
                  <a:fillRect/>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A581EDEA-9F4A-41A2-991D-F51A35472217}"/>
              </a:ext>
            </a:extLst>
          </p:cNvPr>
          <p:cNvSpPr txBox="1"/>
          <p:nvPr/>
        </p:nvSpPr>
        <p:spPr>
          <a:xfrm>
            <a:off x="4141439" y="2355264"/>
            <a:ext cx="5163108" cy="2308324"/>
          </a:xfrm>
          <a:prstGeom prst="rect">
            <a:avLst/>
          </a:prstGeom>
          <a:noFill/>
        </p:spPr>
        <p:txBody>
          <a:bodyPr wrap="square" rtlCol="0">
            <a:spAutoFit/>
          </a:bodyPr>
          <a:lstStyle/>
          <a:p>
            <a:r>
              <a:rPr lang="el-GR" sz="2400" b="1" dirty="0">
                <a:solidFill>
                  <a:srgbClr val="000000"/>
                </a:solidFill>
              </a:rPr>
              <a:t>ω</a:t>
            </a:r>
            <a:r>
              <a:rPr lang="en-IN" sz="2400" b="1" dirty="0">
                <a:solidFill>
                  <a:srgbClr val="000000"/>
                </a:solidFill>
              </a:rPr>
              <a:t>:</a:t>
            </a:r>
            <a:r>
              <a:rPr lang="el-GR" sz="2400" b="1" dirty="0">
                <a:solidFill>
                  <a:srgbClr val="000000"/>
                </a:solidFill>
              </a:rPr>
              <a:t> </a:t>
            </a:r>
            <a:r>
              <a:rPr lang="en-IN" sz="2400" b="1" dirty="0">
                <a:solidFill>
                  <a:srgbClr val="000000"/>
                </a:solidFill>
              </a:rPr>
              <a:t>	rated speed</a:t>
            </a:r>
          </a:p>
          <a:p>
            <a:r>
              <a:rPr lang="en-IN" sz="2400" b="1" dirty="0">
                <a:solidFill>
                  <a:srgbClr val="000000"/>
                </a:solidFill>
              </a:rPr>
              <a:t>J: 	motor inertia</a:t>
            </a:r>
          </a:p>
          <a:p>
            <a:r>
              <a:rPr lang="en-IN" sz="2400" b="1" dirty="0">
                <a:solidFill>
                  <a:srgbClr val="000000"/>
                </a:solidFill>
              </a:rPr>
              <a:t>B:	friction</a:t>
            </a:r>
          </a:p>
          <a:p>
            <a:r>
              <a:rPr lang="en-IN" sz="2400" b="1" dirty="0">
                <a:solidFill>
                  <a:srgbClr val="000000"/>
                </a:solidFill>
              </a:rPr>
              <a:t>R</a:t>
            </a:r>
            <a:r>
              <a:rPr lang="en-IN" sz="1800" b="1" dirty="0">
                <a:solidFill>
                  <a:srgbClr val="000000"/>
                </a:solidFill>
              </a:rPr>
              <a:t>a</a:t>
            </a:r>
            <a:r>
              <a:rPr lang="en-IN" sz="2400" b="1" dirty="0">
                <a:solidFill>
                  <a:srgbClr val="000000"/>
                </a:solidFill>
              </a:rPr>
              <a:t>: 	armature resistance</a:t>
            </a:r>
          </a:p>
          <a:p>
            <a:r>
              <a:rPr lang="en-IN" sz="2400" b="1" dirty="0" err="1">
                <a:solidFill>
                  <a:srgbClr val="000000"/>
                </a:solidFill>
              </a:rPr>
              <a:t>i</a:t>
            </a:r>
            <a:r>
              <a:rPr lang="en-IN" sz="1800" b="1" dirty="0" err="1">
                <a:solidFill>
                  <a:srgbClr val="000000"/>
                </a:solidFill>
              </a:rPr>
              <a:t>a</a:t>
            </a:r>
            <a:r>
              <a:rPr lang="en-IN" sz="2400" b="1" dirty="0">
                <a:solidFill>
                  <a:srgbClr val="000000"/>
                </a:solidFill>
              </a:rPr>
              <a:t>: 	armature current</a:t>
            </a:r>
          </a:p>
          <a:p>
            <a:r>
              <a:rPr lang="en-IN" sz="2400" b="1" dirty="0" err="1">
                <a:solidFill>
                  <a:srgbClr val="000000"/>
                </a:solidFill>
              </a:rPr>
              <a:t>E</a:t>
            </a:r>
            <a:r>
              <a:rPr lang="en-IN" sz="1800" b="1" dirty="0" err="1">
                <a:solidFill>
                  <a:srgbClr val="000000"/>
                </a:solidFill>
              </a:rPr>
              <a:t>emf</a:t>
            </a:r>
            <a:r>
              <a:rPr lang="en-IN" sz="2400" b="1" dirty="0">
                <a:solidFill>
                  <a:srgbClr val="000000"/>
                </a:solidFill>
              </a:rPr>
              <a:t>: back-</a:t>
            </a:r>
            <a:r>
              <a:rPr lang="en-IN" sz="2400" b="1" dirty="0" err="1">
                <a:solidFill>
                  <a:srgbClr val="000000"/>
                </a:solidFill>
              </a:rPr>
              <a:t>ElectroMotiveForce</a:t>
            </a: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24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7102F3-0D28-43A8-97B8-4975213EB131}"/>
              </a:ext>
            </a:extLst>
          </p:cNvPr>
          <p:cNvSpPr>
            <a:spLocks noGrp="1"/>
          </p:cNvSpPr>
          <p:nvPr>
            <p:ph type="dt" sz="half" idx="10"/>
          </p:nvPr>
        </p:nvSpPr>
        <p:spPr/>
        <p:txBody>
          <a:bodyPr/>
          <a:lstStyle/>
          <a:p>
            <a:pPr>
              <a:defRPr/>
            </a:pPr>
            <a:fld id="{8788D6E5-DD1B-4A91-84A1-CD33954E8356}" type="datetime1">
              <a:rPr lang="en-US" altLang="en-US" smtClean="0">
                <a:solidFill>
                  <a:srgbClr val="000000"/>
                </a:solidFill>
                <a:latin typeface="Times New Roman" panose="02020603050405020304" pitchFamily="18" charset="0"/>
                <a:cs typeface="Times New Roman" panose="02020603050405020304" pitchFamily="18" charset="0"/>
              </a:rPr>
              <a:pPr>
                <a:defRPr/>
              </a:pPr>
              <a:t>2/17/2020</a:t>
            </a:fld>
            <a:endParaRPr lang="it-IT" altLang="en-US">
              <a:solidFill>
                <a:srgbClr val="00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88C6103-D401-41B9-AB8F-24715DA9699D}"/>
              </a:ext>
            </a:extLst>
          </p:cNvPr>
          <p:cNvSpPr>
            <a:spLocks noGrp="1"/>
          </p:cNvSpPr>
          <p:nvPr>
            <p:ph type="ftr" sz="quarter" idx="11"/>
          </p:nvPr>
        </p:nvSpPr>
        <p:spPr/>
        <p:txBody>
          <a:bodyPr/>
          <a:lstStyle/>
          <a:p>
            <a:pPr>
              <a:defRPr/>
            </a:pPr>
            <a:r>
              <a:rPr lang="en-US" altLang="en-US">
                <a:solidFill>
                  <a:srgbClr val="000000"/>
                </a:solidFill>
                <a:latin typeface="Times New Roman" panose="02020603050405020304" pitchFamily="18" charset="0"/>
                <a:cs typeface="Times New Roman" panose="02020603050405020304" pitchFamily="18" charset="0"/>
              </a:rPr>
              <a:t>Estimation of DC Motor Load</a:t>
            </a:r>
            <a:endParaRPr lang="it-IT" altLang="en-US">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0946258-D0E6-46DC-A21F-FC3FBBD98BAC}"/>
              </a:ext>
            </a:extLst>
          </p:cNvPr>
          <p:cNvSpPr>
            <a:spLocks noGrp="1"/>
          </p:cNvSpPr>
          <p:nvPr>
            <p:ph type="sldNum" sz="quarter" idx="12"/>
          </p:nvPr>
        </p:nvSpPr>
        <p:spPr/>
        <p:txBody>
          <a:bodyPr/>
          <a:lstStyle/>
          <a:p>
            <a:pPr>
              <a:defRPr/>
            </a:pPr>
            <a:r>
              <a:rPr lang="it-IT" altLang="en-US">
                <a:solidFill>
                  <a:srgbClr val="000000"/>
                </a:solidFill>
                <a:latin typeface="Times New Roman" panose="02020603050405020304" pitchFamily="18" charset="0"/>
                <a:cs typeface="Times New Roman" panose="02020603050405020304" pitchFamily="18" charset="0"/>
              </a:rPr>
              <a:t>Pagina </a:t>
            </a:r>
            <a:fld id="{518FB3ED-A44A-45B9-BA92-347FF2C76328}" type="slidenum">
              <a:rPr lang="it-IT" altLang="en-US" smtClean="0">
                <a:solidFill>
                  <a:srgbClr val="000000"/>
                </a:solidFill>
                <a:latin typeface="Times New Roman" panose="02020603050405020304" pitchFamily="18" charset="0"/>
                <a:cs typeface="Times New Roman" panose="02020603050405020304" pitchFamily="18" charset="0"/>
              </a:rPr>
              <a:pPr>
                <a:defRPr/>
              </a:pPr>
              <a:t>16</a:t>
            </a:fld>
            <a:endParaRPr lang="it-IT" altLang="en-US">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87BA4D2-69A4-4183-A523-95DD4F7F86D8}"/>
              </a:ext>
            </a:extLst>
          </p:cNvPr>
          <p:cNvSpPr txBox="1"/>
          <p:nvPr/>
        </p:nvSpPr>
        <p:spPr>
          <a:xfrm>
            <a:off x="827584" y="692696"/>
            <a:ext cx="7704856" cy="1569660"/>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Where, </a:t>
            </a:r>
            <a:r>
              <a:rPr lang="en-IN" sz="2400" b="1" dirty="0">
                <a:solidFill>
                  <a:srgbClr val="000000"/>
                </a:solidFill>
                <a:latin typeface="Times New Roman" panose="02020603050405020304" pitchFamily="18" charset="0"/>
                <a:cs typeface="Times New Roman" panose="02020603050405020304" pitchFamily="18" charset="0"/>
              </a:rPr>
              <a:t>V</a:t>
            </a:r>
            <a:r>
              <a:rPr lang="en-IN" sz="2000" b="1" dirty="0">
                <a:solidFill>
                  <a:srgbClr val="000000"/>
                </a:solidFill>
                <a:latin typeface="Times New Roman" panose="02020603050405020304" pitchFamily="18" charset="0"/>
                <a:cs typeface="Times New Roman" panose="02020603050405020304" pitchFamily="18" charset="0"/>
              </a:rPr>
              <a:t>s</a:t>
            </a:r>
            <a:r>
              <a:rPr lang="en-IN" sz="2400" dirty="0">
                <a:solidFill>
                  <a:srgbClr val="000000"/>
                </a:solidFill>
                <a:latin typeface="Times New Roman" panose="02020603050405020304" pitchFamily="18" charset="0"/>
                <a:cs typeface="Times New Roman" panose="02020603050405020304" pitchFamily="18" charset="0"/>
              </a:rPr>
              <a:t>= 12 V</a:t>
            </a:r>
          </a:p>
          <a:p>
            <a:r>
              <a:rPr lang="en-IN" sz="2400" b="1" dirty="0" err="1">
                <a:solidFill>
                  <a:srgbClr val="000000"/>
                </a:solidFill>
                <a:latin typeface="Times New Roman" panose="02020603050405020304" pitchFamily="18" charset="0"/>
                <a:cs typeface="Times New Roman" panose="02020603050405020304" pitchFamily="18" charset="0"/>
              </a:rPr>
              <a:t>i</a:t>
            </a:r>
            <a:r>
              <a:rPr lang="en-IN" sz="1800" b="1" dirty="0" err="1">
                <a:solidFill>
                  <a:srgbClr val="000000"/>
                </a:solidFill>
                <a:latin typeface="Times New Roman" panose="02020603050405020304" pitchFamily="18" charset="0"/>
                <a:cs typeface="Times New Roman" panose="02020603050405020304" pitchFamily="18" charset="0"/>
              </a:rPr>
              <a:t>a</a:t>
            </a:r>
            <a:r>
              <a:rPr lang="en-IN" sz="2400" b="1" dirty="0">
                <a:solidFill>
                  <a:srgbClr val="000000"/>
                </a:solidFill>
                <a:latin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cs typeface="Times New Roman" panose="02020603050405020304" pitchFamily="18" charset="0"/>
              </a:rPr>
              <a:t>= 40 mA (rated)</a:t>
            </a:r>
          </a:p>
          <a:p>
            <a:r>
              <a:rPr lang="en-IN" sz="2400" b="1" dirty="0">
                <a:solidFill>
                  <a:srgbClr val="000000"/>
                </a:solidFill>
                <a:latin typeface="Times New Roman" panose="02020603050405020304" pitchFamily="18" charset="0"/>
                <a:cs typeface="Times New Roman" panose="02020603050405020304" pitchFamily="18" charset="0"/>
              </a:rPr>
              <a:t>R</a:t>
            </a:r>
            <a:r>
              <a:rPr lang="en-IN" sz="1800" b="1" dirty="0">
                <a:solidFill>
                  <a:srgbClr val="000000"/>
                </a:solidFill>
                <a:latin typeface="Times New Roman" panose="02020603050405020304" pitchFamily="18" charset="0"/>
                <a:cs typeface="Times New Roman" panose="02020603050405020304" pitchFamily="18" charset="0"/>
              </a:rPr>
              <a:t>a</a:t>
            </a:r>
            <a:r>
              <a:rPr lang="en-IN" sz="2400" dirty="0">
                <a:solidFill>
                  <a:srgbClr val="000000"/>
                </a:solidFill>
                <a:latin typeface="Times New Roman" panose="02020603050405020304" pitchFamily="18" charset="0"/>
                <a:cs typeface="Times New Roman" panose="02020603050405020304" pitchFamily="18" charset="0"/>
              </a:rPr>
              <a:t>= 13.7 </a:t>
            </a:r>
            <a:r>
              <a:rPr lang="el-GR" sz="2400" dirty="0">
                <a:solidFill>
                  <a:srgbClr val="000000"/>
                </a:solidFill>
                <a:latin typeface="Times New Roman" panose="02020603050405020304" pitchFamily="18" charset="0"/>
                <a:cs typeface="Times New Roman" panose="02020603050405020304" pitchFamily="18" charset="0"/>
              </a:rPr>
              <a:t>Ω (</a:t>
            </a:r>
            <a:r>
              <a:rPr lang="en-IN" sz="2400" dirty="0">
                <a:solidFill>
                  <a:srgbClr val="000000"/>
                </a:solidFill>
                <a:latin typeface="Times New Roman" panose="02020603050405020304" pitchFamily="18" charset="0"/>
                <a:cs typeface="Times New Roman" panose="02020603050405020304" pitchFamily="18" charset="0"/>
              </a:rPr>
              <a:t>estimated)</a:t>
            </a:r>
          </a:p>
          <a:p>
            <a:r>
              <a:rPr lang="sv-SE" sz="2400" b="1" dirty="0">
                <a:solidFill>
                  <a:srgbClr val="000000"/>
                </a:solidFill>
                <a:latin typeface="Times New Roman" panose="02020603050405020304" pitchFamily="18" charset="0"/>
                <a:cs typeface="Times New Roman" panose="02020603050405020304" pitchFamily="18" charset="0"/>
              </a:rPr>
              <a:t>ω </a:t>
            </a:r>
            <a:r>
              <a:rPr lang="sv-SE" sz="2400" dirty="0">
                <a:solidFill>
                  <a:srgbClr val="000000"/>
                </a:solidFill>
                <a:latin typeface="Times New Roman" panose="02020603050405020304" pitchFamily="18" charset="0"/>
                <a:cs typeface="Times New Roman" panose="02020603050405020304" pitchFamily="18" charset="0"/>
              </a:rPr>
              <a:t>= 150 RPM = 15,7 rad/s</a:t>
            </a:r>
            <a:endParaRPr lang="en-IN" sz="2400"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5302BF-7761-4147-826A-DE0556843CB5}"/>
              </a:ext>
            </a:extLst>
          </p:cNvPr>
          <p:cNvSpPr txBox="1"/>
          <p:nvPr/>
        </p:nvSpPr>
        <p:spPr>
          <a:xfrm>
            <a:off x="611560" y="2314879"/>
            <a:ext cx="6480720" cy="707886"/>
          </a:xfrm>
          <a:prstGeom prst="rect">
            <a:avLst/>
          </a:prstGeom>
          <a:noFill/>
        </p:spPr>
        <p:txBody>
          <a:bodyPr wrap="square" rtlCol="0">
            <a:spAutoFit/>
          </a:bodyPr>
          <a:lstStyle/>
          <a:p>
            <a:r>
              <a:rPr lang="en-IN" sz="2000" dirty="0">
                <a:solidFill>
                  <a:srgbClr val="000000"/>
                </a:solidFill>
                <a:latin typeface="Times New Roman" panose="02020603050405020304" pitchFamily="18" charset="0"/>
                <a:cs typeface="Times New Roman" panose="02020603050405020304" pitchFamily="18" charset="0"/>
              </a:rPr>
              <a:t>Back-EMF constant and Torque constant have the </a:t>
            </a:r>
            <a:r>
              <a:rPr lang="en-IN" sz="2000" b="1" dirty="0">
                <a:solidFill>
                  <a:srgbClr val="000000"/>
                </a:solidFill>
                <a:latin typeface="Times New Roman" panose="02020603050405020304" pitchFamily="18" charset="0"/>
                <a:cs typeface="Times New Roman" panose="02020603050405020304" pitchFamily="18" charset="0"/>
              </a:rPr>
              <a:t>same </a:t>
            </a:r>
            <a:r>
              <a:rPr lang="en-US" sz="2000" b="1" dirty="0">
                <a:solidFill>
                  <a:srgbClr val="000000"/>
                </a:solidFill>
                <a:latin typeface="Times New Roman" panose="02020603050405020304" pitchFamily="18" charset="0"/>
                <a:cs typeface="Times New Roman" panose="02020603050405020304" pitchFamily="18" charset="0"/>
              </a:rPr>
              <a:t>numerical value </a:t>
            </a:r>
            <a:r>
              <a:rPr lang="en-US" sz="2000" dirty="0">
                <a:solidFill>
                  <a:srgbClr val="000000"/>
                </a:solidFill>
                <a:latin typeface="Times New Roman" panose="02020603050405020304" pitchFamily="18" charset="0"/>
                <a:cs typeface="Times New Roman" panose="02020603050405020304" pitchFamily="18" charset="0"/>
              </a:rPr>
              <a:t>for </a:t>
            </a:r>
            <a:r>
              <a:rPr lang="en-US" sz="2000" b="1" dirty="0">
                <a:solidFill>
                  <a:srgbClr val="000000"/>
                </a:solidFill>
                <a:latin typeface="Times New Roman" panose="02020603050405020304" pitchFamily="18" charset="0"/>
                <a:cs typeface="Times New Roman" panose="02020603050405020304" pitchFamily="18" charset="0"/>
              </a:rPr>
              <a:t>DC motors:</a:t>
            </a:r>
            <a:endParaRPr lang="en-IN" sz="20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AE325F-00A8-43FC-AA06-2681C97763EC}"/>
                  </a:ext>
                </a:extLst>
              </p:cNvPr>
              <p:cNvSpPr txBox="1"/>
              <p:nvPr/>
            </p:nvSpPr>
            <p:spPr>
              <a:xfrm>
                <a:off x="755576" y="3284984"/>
                <a:ext cx="3816424" cy="7772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solidFill>
                                <a:srgbClr val="000000"/>
                              </a:solidFill>
                              <a:latin typeface="Cambria Math" panose="02040503050406030204" pitchFamily="18" charset="0"/>
                            </a:rPr>
                          </m:ctrlPr>
                        </m:sSubPr>
                        <m:e>
                          <m:r>
                            <a:rPr lang="en-IN" sz="2000" b="0" i="1" smtClean="0">
                              <a:solidFill>
                                <a:srgbClr val="000000"/>
                              </a:solidFill>
                              <a:latin typeface="Cambria Math" panose="02040503050406030204" pitchFamily="18" charset="0"/>
                            </a:rPr>
                            <m:t>𝐾</m:t>
                          </m:r>
                        </m:e>
                        <m:sub>
                          <m:r>
                            <a:rPr lang="en-IN" sz="2000" b="0" i="1" smtClean="0">
                              <a:solidFill>
                                <a:srgbClr val="000000"/>
                              </a:solidFill>
                              <a:latin typeface="Cambria Math" panose="02040503050406030204" pitchFamily="18" charset="0"/>
                            </a:rPr>
                            <m:t>𝑒</m:t>
                          </m:r>
                        </m:sub>
                      </m:sSub>
                      <m:d>
                        <m:dPr>
                          <m:begChr m:val="["/>
                          <m:endChr m:val="]"/>
                          <m:ctrlPr>
                            <a:rPr lang="en-IN" sz="2000" b="0" i="1" smtClean="0">
                              <a:solidFill>
                                <a:srgbClr val="000000"/>
                              </a:solidFill>
                              <a:latin typeface="Cambria Math" panose="02040503050406030204" pitchFamily="18" charset="0"/>
                            </a:rPr>
                          </m:ctrlPr>
                        </m:dPr>
                        <m:e>
                          <m:f>
                            <m:fPr>
                              <m:ctrlPr>
                                <a:rPr lang="en-IN" sz="2000" b="0" i="1" smtClean="0">
                                  <a:solidFill>
                                    <a:srgbClr val="000000"/>
                                  </a:solidFill>
                                  <a:latin typeface="Cambria Math" panose="02040503050406030204" pitchFamily="18" charset="0"/>
                                </a:rPr>
                              </m:ctrlPr>
                            </m:fPr>
                            <m:num>
                              <m:r>
                                <a:rPr lang="en-IN" sz="2000" b="0" i="1" smtClean="0">
                                  <a:solidFill>
                                    <a:srgbClr val="000000"/>
                                  </a:solidFill>
                                  <a:latin typeface="Cambria Math" panose="02040503050406030204" pitchFamily="18" charset="0"/>
                                </a:rPr>
                                <m:t>𝑉</m:t>
                              </m:r>
                            </m:num>
                            <m:den>
                              <m:r>
                                <a:rPr lang="en-IN" sz="2000" b="0" i="1" smtClean="0">
                                  <a:solidFill>
                                    <a:srgbClr val="000000"/>
                                  </a:solidFill>
                                  <a:latin typeface="Cambria Math" panose="02040503050406030204" pitchFamily="18" charset="0"/>
                                </a:rPr>
                                <m:t>𝑟𝑎𝑑</m:t>
                              </m:r>
                              <m:r>
                                <a:rPr lang="en-IN" sz="2000" b="0" i="1" smtClean="0">
                                  <a:solidFill>
                                    <a:srgbClr val="000000"/>
                                  </a:solidFill>
                                  <a:latin typeface="Cambria Math" panose="02040503050406030204" pitchFamily="18" charset="0"/>
                                </a:rPr>
                                <m:t>/</m:t>
                              </m:r>
                              <m:r>
                                <a:rPr lang="en-IN" sz="2000" b="0" i="1" smtClean="0">
                                  <a:solidFill>
                                    <a:srgbClr val="000000"/>
                                  </a:solidFill>
                                  <a:latin typeface="Cambria Math" panose="02040503050406030204" pitchFamily="18" charset="0"/>
                                </a:rPr>
                                <m:t>𝑠</m:t>
                              </m:r>
                            </m:den>
                          </m:f>
                        </m:e>
                      </m:d>
                      <m:r>
                        <a:rPr lang="en-IN" sz="2000" b="0" i="1" smtClean="0">
                          <a:solidFill>
                            <a:srgbClr val="000000"/>
                          </a:solidFill>
                          <a:latin typeface="Cambria Math" panose="02040503050406030204" pitchFamily="18" charset="0"/>
                        </a:rPr>
                        <m:t>=</m:t>
                      </m:r>
                      <m:sSub>
                        <m:sSubPr>
                          <m:ctrlPr>
                            <a:rPr lang="en-IN" sz="2000" b="0" i="1" smtClean="0">
                              <a:solidFill>
                                <a:srgbClr val="000000"/>
                              </a:solidFill>
                              <a:latin typeface="Cambria Math" panose="02040503050406030204" pitchFamily="18" charset="0"/>
                            </a:rPr>
                          </m:ctrlPr>
                        </m:sSubPr>
                        <m:e>
                          <m:r>
                            <a:rPr lang="en-IN" sz="2000" b="0" i="1" smtClean="0">
                              <a:solidFill>
                                <a:srgbClr val="000000"/>
                              </a:solidFill>
                              <a:latin typeface="Cambria Math" panose="02040503050406030204" pitchFamily="18" charset="0"/>
                            </a:rPr>
                            <m:t>𝐾</m:t>
                          </m:r>
                        </m:e>
                        <m:sub>
                          <m:r>
                            <a:rPr lang="en-IN" sz="2000" b="0" i="1" smtClean="0">
                              <a:solidFill>
                                <a:srgbClr val="000000"/>
                              </a:solidFill>
                              <a:latin typeface="Cambria Math" panose="02040503050406030204" pitchFamily="18" charset="0"/>
                            </a:rPr>
                            <m:t>𝑇</m:t>
                          </m:r>
                        </m:sub>
                      </m:sSub>
                      <m:d>
                        <m:dPr>
                          <m:begChr m:val="["/>
                          <m:endChr m:val="]"/>
                          <m:ctrlPr>
                            <a:rPr lang="en-IN" sz="2000" b="0" i="1" smtClean="0">
                              <a:solidFill>
                                <a:srgbClr val="000000"/>
                              </a:solidFill>
                              <a:latin typeface="Cambria Math" panose="02040503050406030204" pitchFamily="18" charset="0"/>
                            </a:rPr>
                          </m:ctrlPr>
                        </m:dPr>
                        <m:e>
                          <m:f>
                            <m:fPr>
                              <m:ctrlPr>
                                <a:rPr lang="en-IN" sz="2000" b="0" i="1" smtClean="0">
                                  <a:solidFill>
                                    <a:srgbClr val="000000"/>
                                  </a:solidFill>
                                  <a:latin typeface="Cambria Math" panose="02040503050406030204" pitchFamily="18" charset="0"/>
                                </a:rPr>
                              </m:ctrlPr>
                            </m:fPr>
                            <m:num>
                              <m:r>
                                <a:rPr lang="en-IN" sz="2000" b="0" i="1" smtClean="0">
                                  <a:solidFill>
                                    <a:srgbClr val="000000"/>
                                  </a:solidFill>
                                  <a:latin typeface="Cambria Math" panose="02040503050406030204" pitchFamily="18" charset="0"/>
                                </a:rPr>
                                <m:t>𝑁𝑚</m:t>
                              </m:r>
                            </m:num>
                            <m:den>
                              <m:r>
                                <a:rPr lang="en-IN" sz="2000" b="0" i="1" smtClean="0">
                                  <a:solidFill>
                                    <a:srgbClr val="000000"/>
                                  </a:solidFill>
                                  <a:latin typeface="Cambria Math" panose="02040503050406030204" pitchFamily="18" charset="0"/>
                                </a:rPr>
                                <m:t>𝐴</m:t>
                              </m:r>
                            </m:den>
                          </m:f>
                        </m:e>
                      </m:d>
                    </m:oMath>
                  </m:oMathPara>
                </a14:m>
                <a:endParaRPr lang="en-IN"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6DAE325F-00A8-43FC-AA06-2681C97763EC}"/>
                  </a:ext>
                </a:extLst>
              </p:cNvPr>
              <p:cNvSpPr txBox="1">
                <a:spLocks noRot="1" noChangeAspect="1" noMove="1" noResize="1" noEditPoints="1" noAdjustHandles="1" noChangeArrowheads="1" noChangeShapeType="1" noTextEdit="1"/>
              </p:cNvSpPr>
              <p:nvPr/>
            </p:nvSpPr>
            <p:spPr>
              <a:xfrm>
                <a:off x="755576" y="3284984"/>
                <a:ext cx="3816424" cy="777264"/>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287510-A79D-4AAE-A7AF-3A922C71C278}"/>
                  </a:ext>
                </a:extLst>
              </p:cNvPr>
              <p:cNvSpPr txBox="1"/>
              <p:nvPr/>
            </p:nvSpPr>
            <p:spPr>
              <a:xfrm>
                <a:off x="772345" y="4365104"/>
                <a:ext cx="5040560" cy="1652888"/>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So,</a:t>
                </a:r>
              </a:p>
              <a:p>
                <a:pPr/>
                <a14:m>
                  <m:oMathPara xmlns:m="http://schemas.openxmlformats.org/officeDocument/2006/math">
                    <m:oMathParaPr>
                      <m:jc m:val="centerGroup"/>
                    </m:oMathParaPr>
                    <m:oMath xmlns:m="http://schemas.openxmlformats.org/officeDocument/2006/math">
                      <m:sSub>
                        <m:sSubPr>
                          <m:ctrlPr>
                            <a:rPr lang="en-IN" sz="2400" b="0" i="1" smtClean="0">
                              <a:solidFill>
                                <a:srgbClr val="000000"/>
                              </a:solidFill>
                              <a:latin typeface="Cambria Math" panose="02040503050406030204" pitchFamily="18" charset="0"/>
                              <a:cs typeface="Times New Roman" panose="02020603050405020304" pitchFamily="18" charset="0"/>
                            </a:rPr>
                          </m:ctrlPr>
                        </m:sSubPr>
                        <m:e>
                          <m:r>
                            <a:rPr lang="en-IN" sz="2400" b="0" i="1" smtClean="0">
                              <a:solidFill>
                                <a:srgbClr val="000000"/>
                              </a:solidFill>
                              <a:latin typeface="Cambria Math" panose="02040503050406030204" pitchFamily="18" charset="0"/>
                              <a:cs typeface="Times New Roman" panose="02020603050405020304" pitchFamily="18" charset="0"/>
                            </a:rPr>
                            <m:t>𝐾</m:t>
                          </m:r>
                        </m:e>
                        <m:sub>
                          <m:r>
                            <a:rPr lang="en-IN" sz="2400" b="0" i="1" smtClean="0">
                              <a:solidFill>
                                <a:srgbClr val="000000"/>
                              </a:solidFill>
                              <a:latin typeface="Cambria Math" panose="02040503050406030204" pitchFamily="18" charset="0"/>
                              <a:cs typeface="Times New Roman" panose="02020603050405020304" pitchFamily="18" charset="0"/>
                            </a:rPr>
                            <m:t>𝑇</m:t>
                          </m:r>
                        </m:sub>
                      </m:sSub>
                      <m:r>
                        <a:rPr lang="en-IN" sz="2400" b="0" i="1" smtClean="0">
                          <a:solidFill>
                            <a:srgbClr val="000000"/>
                          </a:solidFill>
                          <a:latin typeface="Cambria Math" panose="02040503050406030204" pitchFamily="18" charset="0"/>
                          <a:cs typeface="Times New Roman" panose="02020603050405020304" pitchFamily="18" charset="0"/>
                        </a:rPr>
                        <m:t>=0.729</m:t>
                      </m:r>
                      <m:d>
                        <m:dPr>
                          <m:begChr m:val="["/>
                          <m:endChr m:val="]"/>
                          <m:ctrlPr>
                            <a:rPr lang="en-IN" sz="2400" b="0" i="1" smtClean="0">
                              <a:solidFill>
                                <a:srgbClr val="000000"/>
                              </a:solidFill>
                              <a:latin typeface="Cambria Math" panose="02040503050406030204" pitchFamily="18" charset="0"/>
                              <a:cs typeface="Times New Roman" panose="02020603050405020304" pitchFamily="18" charset="0"/>
                            </a:rPr>
                          </m:ctrlPr>
                        </m:dPr>
                        <m:e>
                          <m:f>
                            <m:fPr>
                              <m:ctrlPr>
                                <a:rPr lang="en-IN" sz="2400" b="0" i="1" smtClean="0">
                                  <a:solidFill>
                                    <a:srgbClr val="000000"/>
                                  </a:solidFill>
                                  <a:latin typeface="Cambria Math" panose="02040503050406030204" pitchFamily="18" charset="0"/>
                                  <a:cs typeface="Times New Roman" panose="02020603050405020304" pitchFamily="18" charset="0"/>
                                </a:rPr>
                              </m:ctrlPr>
                            </m:fPr>
                            <m:num>
                              <m:r>
                                <a:rPr lang="en-IN" sz="2400" b="0" i="1" smtClean="0">
                                  <a:solidFill>
                                    <a:srgbClr val="000000"/>
                                  </a:solidFill>
                                  <a:latin typeface="Cambria Math" panose="02040503050406030204" pitchFamily="18" charset="0"/>
                                  <a:cs typeface="Times New Roman" panose="02020603050405020304" pitchFamily="18" charset="0"/>
                                </a:rPr>
                                <m:t>𝑁𝑚</m:t>
                              </m:r>
                            </m:num>
                            <m:den>
                              <m:r>
                                <a:rPr lang="en-IN" sz="2400" b="0" i="1" smtClean="0">
                                  <a:solidFill>
                                    <a:srgbClr val="000000"/>
                                  </a:solidFill>
                                  <a:latin typeface="Cambria Math" panose="02040503050406030204" pitchFamily="18" charset="0"/>
                                  <a:cs typeface="Times New Roman" panose="02020603050405020304" pitchFamily="18" charset="0"/>
                                </a:rPr>
                                <m:t>𝐴</m:t>
                              </m:r>
                            </m:den>
                          </m:f>
                        </m:e>
                      </m:d>
                    </m:oMath>
                  </m:oMathPara>
                </a14:m>
                <a:endParaRPr lang="en-IN" sz="2400" dirty="0">
                  <a:solidFill>
                    <a:srgbClr val="000000"/>
                  </a:solidFill>
                  <a:latin typeface="Times New Roman" panose="02020603050405020304" pitchFamily="18" charset="0"/>
                  <a:cs typeface="Times New Roman" panose="02020603050405020304" pitchFamily="18" charset="0"/>
                </a:endParaRPr>
              </a:p>
              <a:p>
                <a:endParaRPr lang="en-IN" sz="24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D6287510-A79D-4AAE-A7AF-3A922C71C278}"/>
                  </a:ext>
                </a:extLst>
              </p:cNvPr>
              <p:cNvSpPr txBox="1">
                <a:spLocks noRot="1" noChangeAspect="1" noMove="1" noResize="1" noEditPoints="1" noAdjustHandles="1" noChangeArrowheads="1" noChangeShapeType="1" noTextEdit="1"/>
              </p:cNvSpPr>
              <p:nvPr/>
            </p:nvSpPr>
            <p:spPr>
              <a:xfrm>
                <a:off x="772345" y="4365104"/>
                <a:ext cx="5040560" cy="1652888"/>
              </a:xfrm>
              <a:prstGeom prst="rect">
                <a:avLst/>
              </a:prstGeom>
              <a:blipFill>
                <a:blip r:embed="rId3"/>
                <a:stretch>
                  <a:fillRect l="-1935" t="-29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DF22CD6-78A7-444D-AFC8-3531B48B7310}"/>
                  </a:ext>
                </a:extLst>
              </p:cNvPr>
              <p:cNvSpPr txBox="1"/>
              <p:nvPr/>
            </p:nvSpPr>
            <p:spPr>
              <a:xfrm>
                <a:off x="5364088" y="3035257"/>
                <a:ext cx="3456384" cy="10511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cs typeface="Times New Roman" panose="02020603050405020304" pitchFamily="18" charset="0"/>
                            </a:rPr>
                          </m:ctrlPr>
                        </m:sSubPr>
                        <m:e>
                          <m:r>
                            <a:rPr lang="en-IN" sz="2800" i="1">
                              <a:solidFill>
                                <a:srgbClr val="000000"/>
                              </a:solidFill>
                              <a:latin typeface="Cambria Math" panose="02040503050406030204" pitchFamily="18" charset="0"/>
                              <a:cs typeface="Times New Roman" panose="02020603050405020304" pitchFamily="18" charset="0"/>
                            </a:rPr>
                            <m:t>𝐾</m:t>
                          </m:r>
                        </m:e>
                        <m:sub>
                          <m:r>
                            <a:rPr lang="en-IN" sz="2800" b="0" i="1" smtClean="0">
                              <a:solidFill>
                                <a:srgbClr val="000000"/>
                              </a:solidFill>
                              <a:latin typeface="Cambria Math" panose="02040503050406030204" pitchFamily="18" charset="0"/>
                              <a:cs typeface="Times New Roman" panose="02020603050405020304" pitchFamily="18" charset="0"/>
                            </a:rPr>
                            <m:t>𝑒</m:t>
                          </m:r>
                        </m:sub>
                      </m:sSub>
                      <m:r>
                        <a:rPr lang="en-IN" sz="2800" i="1">
                          <a:solidFill>
                            <a:srgbClr val="000000"/>
                          </a:solidFill>
                          <a:latin typeface="Cambria Math" panose="02040503050406030204" pitchFamily="18" charset="0"/>
                          <a:cs typeface="Times New Roman" panose="02020603050405020304" pitchFamily="18" charset="0"/>
                        </a:rPr>
                        <m:t>=0.729</m:t>
                      </m:r>
                      <m:d>
                        <m:dPr>
                          <m:begChr m:val="["/>
                          <m:endChr m:val="]"/>
                          <m:ctrlPr>
                            <a:rPr lang="en-IN" sz="2800" i="1">
                              <a:solidFill>
                                <a:srgbClr val="000000"/>
                              </a:solidFill>
                              <a:latin typeface="Cambria Math" panose="02040503050406030204" pitchFamily="18" charset="0"/>
                              <a:cs typeface="Times New Roman" panose="02020603050405020304" pitchFamily="18" charset="0"/>
                            </a:rPr>
                          </m:ctrlPr>
                        </m:dPr>
                        <m:e>
                          <m:f>
                            <m:fPr>
                              <m:ctrlPr>
                                <a:rPr lang="en-IN" sz="2800" i="1">
                                  <a:solidFill>
                                    <a:srgbClr val="000000"/>
                                  </a:solidFill>
                                  <a:latin typeface="Cambria Math" panose="02040503050406030204" pitchFamily="18" charset="0"/>
                                  <a:cs typeface="Times New Roman" panose="02020603050405020304" pitchFamily="18" charset="0"/>
                                </a:rPr>
                              </m:ctrlPr>
                            </m:fPr>
                            <m:num>
                              <m:r>
                                <a:rPr lang="en-IN" sz="2800" b="0" i="1" smtClean="0">
                                  <a:solidFill>
                                    <a:srgbClr val="000000"/>
                                  </a:solidFill>
                                  <a:latin typeface="Cambria Math" panose="02040503050406030204" pitchFamily="18" charset="0"/>
                                  <a:cs typeface="Times New Roman" panose="02020603050405020304" pitchFamily="18" charset="0"/>
                                </a:rPr>
                                <m:t>𝑉</m:t>
                              </m:r>
                            </m:num>
                            <m:den>
                              <m:r>
                                <a:rPr lang="en-IN" sz="2800" b="0" i="1" smtClean="0">
                                  <a:solidFill>
                                    <a:srgbClr val="000000"/>
                                  </a:solidFill>
                                  <a:latin typeface="Cambria Math" panose="02040503050406030204" pitchFamily="18" charset="0"/>
                                  <a:cs typeface="Times New Roman" panose="02020603050405020304" pitchFamily="18" charset="0"/>
                                </a:rPr>
                                <m:t>𝑟𝑎𝑑</m:t>
                              </m:r>
                              <m:r>
                                <a:rPr lang="en-IN" sz="2800" b="0" i="1" smtClean="0">
                                  <a:solidFill>
                                    <a:srgbClr val="000000"/>
                                  </a:solidFill>
                                  <a:latin typeface="Cambria Math" panose="02040503050406030204" pitchFamily="18" charset="0"/>
                                  <a:cs typeface="Times New Roman" panose="02020603050405020304" pitchFamily="18" charset="0"/>
                                </a:rPr>
                                <m:t>/</m:t>
                              </m:r>
                              <m:r>
                                <a:rPr lang="en-IN" sz="2800" b="0" i="1" smtClean="0">
                                  <a:solidFill>
                                    <a:srgbClr val="000000"/>
                                  </a:solidFill>
                                  <a:latin typeface="Cambria Math" panose="02040503050406030204" pitchFamily="18" charset="0"/>
                                  <a:cs typeface="Times New Roman" panose="02020603050405020304" pitchFamily="18" charset="0"/>
                                </a:rPr>
                                <m:t>𝑠</m:t>
                              </m:r>
                            </m:den>
                          </m:f>
                        </m:e>
                      </m:d>
                    </m:oMath>
                  </m:oMathPara>
                </a14:m>
                <a:endParaRPr lang="en-IN" sz="28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0DF22CD6-78A7-444D-AFC8-3531B48B7310}"/>
                  </a:ext>
                </a:extLst>
              </p:cNvPr>
              <p:cNvSpPr txBox="1">
                <a:spLocks noRot="1" noChangeAspect="1" noMove="1" noResize="1" noEditPoints="1" noAdjustHandles="1" noChangeArrowheads="1" noChangeShapeType="1" noTextEdit="1"/>
              </p:cNvSpPr>
              <p:nvPr/>
            </p:nvSpPr>
            <p:spPr>
              <a:xfrm>
                <a:off x="5364088" y="3035257"/>
                <a:ext cx="3456384" cy="1051185"/>
              </a:xfrm>
              <a:prstGeom prst="rect">
                <a:avLst/>
              </a:prstGeom>
              <a:blipFill>
                <a:blip r:embed="rId4"/>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936919AD-98CE-4C9C-A74D-094914AA8E45}"/>
              </a:ext>
            </a:extLst>
          </p:cNvPr>
          <p:cNvSpPr txBox="1"/>
          <p:nvPr/>
        </p:nvSpPr>
        <p:spPr>
          <a:xfrm>
            <a:off x="4540439" y="3325621"/>
            <a:ext cx="432048" cy="584775"/>
          </a:xfrm>
          <a:prstGeom prst="rect">
            <a:avLst/>
          </a:prstGeom>
          <a:noFill/>
        </p:spPr>
        <p:txBody>
          <a:bodyPr wrap="square" rtlCol="0">
            <a:spAutoFit/>
          </a:bodyPr>
          <a:lstStyle/>
          <a:p>
            <a:r>
              <a:rPr lang="en-IN" sz="3200" dirty="0">
                <a:solidFill>
                  <a:srgbClr val="000000"/>
                </a:solidFill>
                <a:latin typeface="Times New Roman" panose="02020603050405020304" pitchFamily="18" charset="0"/>
                <a:cs typeface="Times New Roman" panose="02020603050405020304" pitchFamily="18" charset="0"/>
              </a:rPr>
              <a:t>&amp;</a:t>
            </a:r>
          </a:p>
        </p:txBody>
      </p:sp>
    </p:spTree>
    <p:extLst>
      <p:ext uri="{BB962C8B-B14F-4D97-AF65-F5344CB8AC3E}">
        <p14:creationId xmlns:p14="http://schemas.microsoft.com/office/powerpoint/2010/main" val="417018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6E8D-4A95-4C94-B04B-CB3712C0CE1D}"/>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MECHANICAL TIME CONSTANT ESTIMATION</a:t>
            </a:r>
          </a:p>
        </p:txBody>
      </p:sp>
      <p:sp>
        <p:nvSpPr>
          <p:cNvPr id="4" name="Date Placeholder 3">
            <a:extLst>
              <a:ext uri="{FF2B5EF4-FFF2-40B4-BE49-F238E27FC236}">
                <a16:creationId xmlns:a16="http://schemas.microsoft.com/office/drawing/2014/main" id="{29695078-7321-4F23-A004-6A5E77D80C50}"/>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BA707457-04FA-4B41-ADB7-A6002EA27D1E}"/>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C624469C-6CD2-419F-8993-C983ECEEA43F}"/>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17</a:t>
            </a:fld>
            <a:endParaRPr lang="it-IT" altLang="en-US"/>
          </a:p>
        </p:txBody>
      </p:sp>
      <p:sp>
        <p:nvSpPr>
          <p:cNvPr id="7" name="TextBox 6">
            <a:extLst>
              <a:ext uri="{FF2B5EF4-FFF2-40B4-BE49-F238E27FC236}">
                <a16:creationId xmlns:a16="http://schemas.microsoft.com/office/drawing/2014/main" id="{571D0099-B190-4240-AA56-EE6F376D9806}"/>
              </a:ext>
            </a:extLst>
          </p:cNvPr>
          <p:cNvSpPr txBox="1"/>
          <p:nvPr/>
        </p:nvSpPr>
        <p:spPr>
          <a:xfrm>
            <a:off x="514400" y="1067305"/>
            <a:ext cx="8208912" cy="830997"/>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cs typeface="Times New Roman" panose="02020603050405020304" pitchFamily="18" charset="0"/>
              </a:rPr>
              <a:t>Mechanical time constant:</a:t>
            </a:r>
          </a:p>
          <a:p>
            <a:r>
              <a:rPr lang="en-US" sz="2400" dirty="0">
                <a:solidFill>
                  <a:srgbClr val="000000"/>
                </a:solidFill>
                <a:latin typeface="Times New Roman" panose="02020603050405020304" pitchFamily="18" charset="0"/>
                <a:cs typeface="Times New Roman" panose="02020603050405020304" pitchFamily="18" charset="0"/>
              </a:rPr>
              <a:t>Time needed by the angular velocity to reach 63% of final value.</a:t>
            </a:r>
            <a:endParaRPr lang="en-IN" sz="24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A754201-447A-443A-9FAA-9C0028ACDD94}"/>
                  </a:ext>
                </a:extLst>
              </p:cNvPr>
              <p:cNvSpPr txBox="1"/>
              <p:nvPr/>
            </p:nvSpPr>
            <p:spPr>
              <a:xfrm>
                <a:off x="514400" y="4046623"/>
                <a:ext cx="3985592" cy="9717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800" b="0" i="1" smtClean="0">
                          <a:solidFill>
                            <a:srgbClr val="000000"/>
                          </a:solidFill>
                          <a:latin typeface="Cambria Math" panose="02040503050406030204" pitchFamily="18" charset="0"/>
                        </a:rPr>
                        <m:t>𝐽</m:t>
                      </m:r>
                      <m:r>
                        <a:rPr lang="en-IN" sz="2800" i="1">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sSub>
                            <m:sSubPr>
                              <m:ctrlPr>
                                <a:rPr lang="en-IN" sz="2800" i="1">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𝑒</m:t>
                              </m:r>
                            </m:sub>
                          </m:sSub>
                          <m:sSub>
                            <m:sSubPr>
                              <m:ctrlPr>
                                <a:rPr lang="en-IN" sz="2800" i="1">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𝑇</m:t>
                              </m:r>
                            </m:sub>
                          </m:sSub>
                          <m:sSub>
                            <m:sSubPr>
                              <m:ctrlPr>
                                <a:rPr lang="en-IN" sz="2800" i="1" smtClean="0">
                                  <a:solidFill>
                                    <a:srgbClr val="000000"/>
                                  </a:solidFill>
                                  <a:latin typeface="Cambria Math" panose="02040503050406030204" pitchFamily="18" charset="0"/>
                                </a:rPr>
                              </m:ctrlPr>
                            </m:sSubPr>
                            <m:e>
                              <m:r>
                                <m:rPr>
                                  <m:sty m:val="p"/>
                                </m:rPr>
                                <a:rPr lang="el-GR" sz="2800" i="1" smtClean="0">
                                  <a:solidFill>
                                    <a:srgbClr val="000000"/>
                                  </a:solidFill>
                                  <a:latin typeface="Cambria Math" panose="02040503050406030204" pitchFamily="18" charset="0"/>
                                </a:rPr>
                                <m:t>τ</m:t>
                              </m:r>
                            </m:e>
                            <m:sub>
                              <m:r>
                                <a:rPr lang="en-IN" sz="2800" b="0" i="1" smtClean="0">
                                  <a:solidFill>
                                    <a:srgbClr val="000000"/>
                                  </a:solidFill>
                                  <a:latin typeface="Cambria Math" panose="02040503050406030204" pitchFamily="18" charset="0"/>
                                </a:rPr>
                                <m:t>𝑚𝑒𝑐h</m:t>
                              </m:r>
                            </m:sub>
                          </m:sSub>
                        </m:num>
                        <m:den>
                          <m:sSub>
                            <m:sSubPr>
                              <m:ctrlPr>
                                <a:rPr lang="en-IN" sz="2800" i="1" smtClean="0">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𝑅</m:t>
                              </m:r>
                            </m:e>
                            <m:sub>
                              <m:r>
                                <a:rPr lang="en-IN" sz="2800" b="0" i="1" smtClean="0">
                                  <a:solidFill>
                                    <a:srgbClr val="000000"/>
                                  </a:solidFill>
                                  <a:latin typeface="Cambria Math" panose="02040503050406030204" pitchFamily="18" charset="0"/>
                                </a:rPr>
                                <m:t>𝑎</m:t>
                              </m:r>
                            </m:sub>
                          </m:sSub>
                        </m:den>
                      </m:f>
                      <m:d>
                        <m:dPr>
                          <m:begChr m:val="["/>
                          <m:endChr m:val="]"/>
                          <m:ctrlPr>
                            <a:rPr lang="en-IN" sz="2800" b="0" i="1" smtClean="0">
                              <a:solidFill>
                                <a:srgbClr val="000000"/>
                              </a:solidFill>
                              <a:latin typeface="Cambria Math" panose="02040503050406030204" pitchFamily="18" charset="0"/>
                            </a:rPr>
                          </m:ctrlPr>
                        </m:dPr>
                        <m:e>
                          <m:r>
                            <a:rPr lang="en-IN" sz="2800" b="0" i="1" smtClean="0">
                              <a:solidFill>
                                <a:srgbClr val="000000"/>
                              </a:solidFill>
                              <a:latin typeface="Cambria Math" panose="02040503050406030204" pitchFamily="18" charset="0"/>
                            </a:rPr>
                            <m:t>𝑘𝑔</m:t>
                          </m:r>
                          <m:r>
                            <a:rPr lang="en-IN" sz="2800" b="0" i="1" smtClean="0">
                              <a:solidFill>
                                <a:srgbClr val="000000"/>
                              </a:solidFill>
                              <a:latin typeface="Cambria Math" panose="02040503050406030204" pitchFamily="18" charset="0"/>
                            </a:rPr>
                            <m:t>/</m:t>
                          </m:r>
                          <m:sSup>
                            <m:sSupPr>
                              <m:ctrlPr>
                                <a:rPr lang="en-IN" sz="2800" b="0" i="1" smtClean="0">
                                  <a:solidFill>
                                    <a:srgbClr val="000000"/>
                                  </a:solidFill>
                                  <a:latin typeface="Cambria Math" panose="02040503050406030204" pitchFamily="18" charset="0"/>
                                </a:rPr>
                              </m:ctrlPr>
                            </m:sSupPr>
                            <m:e>
                              <m:r>
                                <a:rPr lang="en-IN" sz="2800" b="0" i="1" smtClean="0">
                                  <a:solidFill>
                                    <a:srgbClr val="000000"/>
                                  </a:solidFill>
                                  <a:latin typeface="Cambria Math" panose="02040503050406030204" pitchFamily="18" charset="0"/>
                                </a:rPr>
                                <m:t>𝑚</m:t>
                              </m:r>
                            </m:e>
                            <m:sup>
                              <m:r>
                                <a:rPr lang="en-IN" sz="2800" b="0" i="1" smtClean="0">
                                  <a:solidFill>
                                    <a:srgbClr val="000000"/>
                                  </a:solidFill>
                                  <a:latin typeface="Cambria Math" panose="02040503050406030204" pitchFamily="18" charset="0"/>
                                </a:rPr>
                                <m:t>2</m:t>
                              </m:r>
                            </m:sup>
                          </m:sSup>
                        </m:e>
                      </m:d>
                      <m:r>
                        <a:rPr lang="en-IN" sz="2800" b="0" i="1" smtClean="0">
                          <a:solidFill>
                            <a:srgbClr val="000000"/>
                          </a:solidFill>
                          <a:latin typeface="Cambria Math" panose="02040503050406030204" pitchFamily="18" charset="0"/>
                        </a:rPr>
                        <m:t> </m:t>
                      </m:r>
                    </m:oMath>
                  </m:oMathPara>
                </a14:m>
                <a:endParaRPr lang="en-IN" sz="2800" dirty="0"/>
              </a:p>
            </p:txBody>
          </p:sp>
        </mc:Choice>
        <mc:Fallback>
          <p:sp>
            <p:nvSpPr>
              <p:cNvPr id="8" name="TextBox 7">
                <a:extLst>
                  <a:ext uri="{FF2B5EF4-FFF2-40B4-BE49-F238E27FC236}">
                    <a16:creationId xmlns:a16="http://schemas.microsoft.com/office/drawing/2014/main" id="{6A754201-447A-443A-9FAA-9C0028ACDD94}"/>
                  </a:ext>
                </a:extLst>
              </p:cNvPr>
              <p:cNvSpPr txBox="1">
                <a:spLocks noRot="1" noChangeAspect="1" noMove="1" noResize="1" noEditPoints="1" noAdjustHandles="1" noChangeArrowheads="1" noChangeShapeType="1" noTextEdit="1"/>
              </p:cNvSpPr>
              <p:nvPr/>
            </p:nvSpPr>
            <p:spPr>
              <a:xfrm>
                <a:off x="514400" y="4046623"/>
                <a:ext cx="3985592" cy="971741"/>
              </a:xfrm>
              <a:prstGeom prst="rect">
                <a:avLst/>
              </a:prstGeom>
              <a:blipFill>
                <a:blip r:embed="rId2"/>
                <a:stretch>
                  <a:fillRect/>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2843B53B-1B73-4F62-AEF0-EA96A96656D8}"/>
              </a:ext>
            </a:extLst>
          </p:cNvPr>
          <p:cNvSpPr txBox="1"/>
          <p:nvPr/>
        </p:nvSpPr>
        <p:spPr>
          <a:xfrm>
            <a:off x="5295900" y="4091655"/>
            <a:ext cx="2016224" cy="523220"/>
          </a:xfrm>
          <a:prstGeom prst="rect">
            <a:avLst/>
          </a:prstGeom>
          <a:noFill/>
        </p:spPr>
        <p:txBody>
          <a:bodyPr wrap="square" rtlCol="0">
            <a:spAutoFit/>
          </a:bodyPr>
          <a:lstStyle/>
          <a:p>
            <a:r>
              <a:rPr lang="en-IN" sz="2800" dirty="0">
                <a:solidFill>
                  <a:srgbClr val="000000"/>
                </a:solidFill>
                <a:latin typeface="Times New Roman" panose="02020603050405020304" pitchFamily="18" charset="0"/>
                <a:cs typeface="Times New Roman" panose="02020603050405020304" pitchFamily="18" charset="0"/>
              </a:rPr>
              <a:t>Gives us,</a:t>
            </a:r>
          </a:p>
        </p:txBody>
      </p:sp>
      <p:sp>
        <p:nvSpPr>
          <p:cNvPr id="10" name="TextBox 9">
            <a:extLst>
              <a:ext uri="{FF2B5EF4-FFF2-40B4-BE49-F238E27FC236}">
                <a16:creationId xmlns:a16="http://schemas.microsoft.com/office/drawing/2014/main" id="{38179912-CA13-4BA1-883C-37D702367C1C}"/>
              </a:ext>
            </a:extLst>
          </p:cNvPr>
          <p:cNvSpPr txBox="1"/>
          <p:nvPr/>
        </p:nvSpPr>
        <p:spPr>
          <a:xfrm>
            <a:off x="5220072" y="5012918"/>
            <a:ext cx="2895600" cy="523220"/>
          </a:xfrm>
          <a:prstGeom prst="rect">
            <a:avLst/>
          </a:prstGeom>
          <a:noFill/>
        </p:spPr>
        <p:txBody>
          <a:bodyPr wrap="square" rtlCol="0">
            <a:spAutoFit/>
          </a:bodyPr>
          <a:lstStyle/>
          <a:p>
            <a:r>
              <a:rPr lang="en-IN" sz="2800" dirty="0">
                <a:solidFill>
                  <a:srgbClr val="000000"/>
                </a:solidFill>
                <a:latin typeface="Times New Roman" panose="02020603050405020304" pitchFamily="18" charset="0"/>
                <a:cs typeface="Times New Roman" panose="02020603050405020304" pitchFamily="18" charset="0"/>
              </a:rPr>
              <a:t>J=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38DD507-271C-4F2A-BA1E-445D1FCA5A9C}"/>
                  </a:ext>
                </a:extLst>
              </p:cNvPr>
              <p:cNvSpPr txBox="1"/>
              <p:nvPr/>
            </p:nvSpPr>
            <p:spPr>
              <a:xfrm>
                <a:off x="899592" y="1988841"/>
                <a:ext cx="2592288" cy="523220"/>
              </a:xfrm>
              <a:prstGeom prst="rect">
                <a:avLst/>
              </a:prstGeom>
              <a:noFill/>
            </p:spPr>
            <p:txBody>
              <a:bodyPr wrap="square" rtlCol="0">
                <a:spAutoFit/>
              </a:bodyPr>
              <a:lstStyle/>
              <a:p>
                <a14:m>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l-GR" sz="2800" i="1" smtClean="0">
                            <a:solidFill>
                              <a:srgbClr val="000000"/>
                            </a:solidFill>
                            <a:latin typeface="Cambria Math" panose="02040503050406030204" pitchFamily="18" charset="0"/>
                          </a:rPr>
                          <m:t>τ</m:t>
                        </m:r>
                      </m:e>
                      <m:sub>
                        <m:r>
                          <a:rPr lang="en-IN" sz="2800" b="0" i="1" smtClean="0">
                            <a:solidFill>
                              <a:srgbClr val="000000"/>
                            </a:solidFill>
                            <a:latin typeface="Cambria Math" panose="02040503050406030204" pitchFamily="18" charset="0"/>
                          </a:rPr>
                          <m:t>𝑚𝑒𝑐h</m:t>
                        </m:r>
                      </m:sub>
                    </m:sSub>
                  </m:oMath>
                </a14:m>
                <a:r>
                  <a:rPr lang="en-IN" sz="2800" dirty="0">
                    <a:solidFill>
                      <a:srgbClr val="000000"/>
                    </a:solidFill>
                    <a:latin typeface="Times New Roman" panose="02020603050405020304" pitchFamily="18" charset="0"/>
                    <a:cs typeface="Times New Roman" panose="02020603050405020304" pitchFamily="18" charset="0"/>
                  </a:rPr>
                  <a:t>=40ms</a:t>
                </a:r>
              </a:p>
            </p:txBody>
          </p:sp>
        </mc:Choice>
        <mc:Fallback>
          <p:sp>
            <p:nvSpPr>
              <p:cNvPr id="11" name="TextBox 10">
                <a:extLst>
                  <a:ext uri="{FF2B5EF4-FFF2-40B4-BE49-F238E27FC236}">
                    <a16:creationId xmlns:a16="http://schemas.microsoft.com/office/drawing/2014/main" id="{338DD507-271C-4F2A-BA1E-445D1FCA5A9C}"/>
                  </a:ext>
                </a:extLst>
              </p:cNvPr>
              <p:cNvSpPr txBox="1">
                <a:spLocks noRot="1" noChangeAspect="1" noMove="1" noResize="1" noEditPoints="1" noAdjustHandles="1" noChangeArrowheads="1" noChangeShapeType="1" noTextEdit="1"/>
              </p:cNvSpPr>
              <p:nvPr/>
            </p:nvSpPr>
            <p:spPr>
              <a:xfrm>
                <a:off x="899592" y="1988841"/>
                <a:ext cx="2592288" cy="523220"/>
              </a:xfrm>
              <a:prstGeom prst="rect">
                <a:avLst/>
              </a:prstGeom>
              <a:blipFill>
                <a:blip r:embed="rId3"/>
                <a:stretch>
                  <a:fillRect t="-11628" b="-3139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6DEA920-FFD5-45D6-8DD9-21FCDC20DAEE}"/>
                  </a:ext>
                </a:extLst>
              </p:cNvPr>
              <p:cNvSpPr txBox="1"/>
              <p:nvPr/>
            </p:nvSpPr>
            <p:spPr>
              <a:xfrm>
                <a:off x="267790" y="2708727"/>
                <a:ext cx="4808266" cy="778226"/>
              </a:xfrm>
              <a:prstGeom prst="rect">
                <a:avLst/>
              </a:prstGeom>
              <a:noFill/>
            </p:spPr>
            <p:txBody>
              <a:bodyPr wrap="square" rtlCol="0">
                <a:spAutoFit/>
              </a:bodyPr>
              <a:lstStyle/>
              <a:p>
                <a:r>
                  <a:rPr lang="en-IN" sz="2800" dirty="0">
                    <a:solidFill>
                      <a:srgbClr val="000000"/>
                    </a:solidFill>
                    <a:latin typeface="Times New Roman" panose="02020603050405020304" pitchFamily="18" charset="0"/>
                    <a:cs typeface="Times New Roman" panose="02020603050405020304" pitchFamily="18" charset="0"/>
                  </a:rPr>
                  <a:t>Now using, </a:t>
                </a:r>
                <a14:m>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l-GR" sz="2800" i="1" smtClean="0">
                            <a:solidFill>
                              <a:srgbClr val="000000"/>
                            </a:solidFill>
                            <a:latin typeface="Cambria Math" panose="02040503050406030204" pitchFamily="18" charset="0"/>
                          </a:rPr>
                          <m:t>τ</m:t>
                        </m:r>
                      </m:e>
                      <m:sub>
                        <m:r>
                          <a:rPr lang="en-IN" sz="2800" b="0" i="1" smtClean="0">
                            <a:solidFill>
                              <a:srgbClr val="000000"/>
                            </a:solidFill>
                            <a:latin typeface="Cambria Math" panose="02040503050406030204" pitchFamily="18" charset="0"/>
                          </a:rPr>
                          <m:t>𝑚𝑒𝑐h</m:t>
                        </m:r>
                      </m:sub>
                    </m:sSub>
                  </m:oMath>
                </a14:m>
                <a:r>
                  <a:rPr lang="en-IN" sz="2800"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f>
                      <m:fPr>
                        <m:ctrlPr>
                          <a:rPr lang="en-IN" sz="2800" i="1" dirty="0" smtClean="0">
                            <a:solidFill>
                              <a:srgbClr val="000000"/>
                            </a:solidFill>
                            <a:latin typeface="Cambria Math" panose="02040503050406030204" pitchFamily="18" charset="0"/>
                            <a:cs typeface="Times New Roman" panose="02020603050405020304" pitchFamily="18" charset="0"/>
                          </a:rPr>
                        </m:ctrlPr>
                      </m:fPr>
                      <m:num>
                        <m:sSub>
                          <m:sSubPr>
                            <m:ctrlPr>
                              <a:rPr lang="en-IN" sz="2800" i="1" dirty="0" smtClean="0">
                                <a:solidFill>
                                  <a:srgbClr val="000000"/>
                                </a:solidFill>
                                <a:latin typeface="Cambria Math" panose="02040503050406030204" pitchFamily="18" charset="0"/>
                                <a:cs typeface="Times New Roman" panose="02020603050405020304" pitchFamily="18" charset="0"/>
                              </a:rPr>
                            </m:ctrlPr>
                          </m:sSubPr>
                          <m:e>
                            <m:r>
                              <a:rPr lang="en-IN" sz="2800" b="0" i="1" dirty="0" smtClean="0">
                                <a:solidFill>
                                  <a:srgbClr val="000000"/>
                                </a:solidFill>
                                <a:latin typeface="Cambria Math" panose="02040503050406030204" pitchFamily="18" charset="0"/>
                                <a:cs typeface="Times New Roman" panose="02020603050405020304" pitchFamily="18" charset="0"/>
                              </a:rPr>
                              <m:t>𝑅</m:t>
                            </m:r>
                          </m:e>
                          <m:sub>
                            <m:r>
                              <a:rPr lang="en-IN" sz="2800" b="0" i="1" dirty="0" smtClean="0">
                                <a:solidFill>
                                  <a:srgbClr val="000000"/>
                                </a:solidFill>
                                <a:latin typeface="Cambria Math" panose="02040503050406030204" pitchFamily="18" charset="0"/>
                                <a:cs typeface="Times New Roman" panose="02020603050405020304" pitchFamily="18" charset="0"/>
                              </a:rPr>
                              <m:t>𝑎𝐽</m:t>
                            </m:r>
                          </m:sub>
                        </m:sSub>
                      </m:num>
                      <m:den>
                        <m:sSub>
                          <m:sSubPr>
                            <m:ctrlPr>
                              <a:rPr lang="en-IN" sz="2800" i="1" dirty="0" smtClean="0">
                                <a:solidFill>
                                  <a:srgbClr val="000000"/>
                                </a:solidFill>
                                <a:latin typeface="Cambria Math" panose="02040503050406030204" pitchFamily="18" charset="0"/>
                                <a:cs typeface="Times New Roman" panose="02020603050405020304" pitchFamily="18" charset="0"/>
                              </a:rPr>
                            </m:ctrlPr>
                          </m:sSubPr>
                          <m:e>
                            <m:r>
                              <a:rPr lang="en-IN" sz="2800" b="0" i="1" dirty="0" smtClean="0">
                                <a:solidFill>
                                  <a:srgbClr val="000000"/>
                                </a:solidFill>
                                <a:latin typeface="Cambria Math" panose="02040503050406030204" pitchFamily="18" charset="0"/>
                                <a:cs typeface="Times New Roman" panose="02020603050405020304" pitchFamily="18" charset="0"/>
                              </a:rPr>
                              <m:t>𝐾</m:t>
                            </m:r>
                          </m:e>
                          <m:sub>
                            <m:r>
                              <a:rPr lang="en-IN" sz="2800" b="0" i="1" dirty="0" smtClean="0">
                                <a:solidFill>
                                  <a:srgbClr val="000000"/>
                                </a:solidFill>
                                <a:latin typeface="Cambria Math" panose="02040503050406030204" pitchFamily="18" charset="0"/>
                                <a:cs typeface="Times New Roman" panose="02020603050405020304" pitchFamily="18" charset="0"/>
                              </a:rPr>
                              <m:t>𝑒</m:t>
                            </m:r>
                          </m:sub>
                        </m:sSub>
                        <m:sSub>
                          <m:sSubPr>
                            <m:ctrlPr>
                              <a:rPr lang="en-IN" sz="2800" i="1" dirty="0" smtClean="0">
                                <a:solidFill>
                                  <a:srgbClr val="000000"/>
                                </a:solidFill>
                                <a:latin typeface="Cambria Math" panose="02040503050406030204" pitchFamily="18" charset="0"/>
                                <a:cs typeface="Times New Roman" panose="02020603050405020304" pitchFamily="18" charset="0"/>
                              </a:rPr>
                            </m:ctrlPr>
                          </m:sSubPr>
                          <m:e>
                            <m:r>
                              <a:rPr lang="en-IN" sz="2800" b="0" i="1" dirty="0" smtClean="0">
                                <a:solidFill>
                                  <a:srgbClr val="000000"/>
                                </a:solidFill>
                                <a:latin typeface="Cambria Math" panose="02040503050406030204" pitchFamily="18" charset="0"/>
                                <a:cs typeface="Times New Roman" panose="02020603050405020304" pitchFamily="18" charset="0"/>
                              </a:rPr>
                              <m:t>𝐾</m:t>
                            </m:r>
                          </m:e>
                          <m:sub>
                            <m:r>
                              <a:rPr lang="en-IN" sz="2800" b="0" i="1" dirty="0" smtClean="0">
                                <a:solidFill>
                                  <a:srgbClr val="000000"/>
                                </a:solidFill>
                                <a:latin typeface="Cambria Math" panose="02040503050406030204" pitchFamily="18" charset="0"/>
                                <a:cs typeface="Times New Roman" panose="02020603050405020304" pitchFamily="18" charset="0"/>
                              </a:rPr>
                              <m:t>𝑇</m:t>
                            </m:r>
                          </m:sub>
                        </m:sSub>
                      </m:den>
                    </m:f>
                    <m:r>
                      <a:rPr lang="en-IN" sz="2800" b="0" i="1" dirty="0" smtClean="0">
                        <a:solidFill>
                          <a:srgbClr val="000000"/>
                        </a:solidFill>
                        <a:latin typeface="Cambria Math" panose="02040503050406030204" pitchFamily="18" charset="0"/>
                        <a:cs typeface="Times New Roman" panose="02020603050405020304" pitchFamily="18" charset="0"/>
                      </a:rPr>
                      <m:t> [</m:t>
                    </m:r>
                    <m:r>
                      <a:rPr lang="en-IN" sz="2800" b="0" i="1" dirty="0" smtClean="0">
                        <a:solidFill>
                          <a:srgbClr val="000000"/>
                        </a:solidFill>
                        <a:latin typeface="Cambria Math" panose="02040503050406030204" pitchFamily="18" charset="0"/>
                        <a:cs typeface="Times New Roman" panose="02020603050405020304" pitchFamily="18" charset="0"/>
                      </a:rPr>
                      <m:t>𝑚𝑠</m:t>
                    </m:r>
                    <m:r>
                      <a:rPr lang="en-IN" sz="2800" b="0" i="1" dirty="0" smtClean="0">
                        <a:solidFill>
                          <a:srgbClr val="000000"/>
                        </a:solidFill>
                        <a:latin typeface="Cambria Math" panose="02040503050406030204" pitchFamily="18" charset="0"/>
                        <a:cs typeface="Times New Roman" panose="02020603050405020304" pitchFamily="18" charset="0"/>
                      </a:rPr>
                      <m:t>]</m:t>
                    </m:r>
                  </m:oMath>
                </a14:m>
                <a:endParaRPr lang="en-IN" sz="2800" dirty="0">
                  <a:solidFill>
                    <a:srgbClr val="000000"/>
                  </a:solidFill>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36DEA920-FFD5-45D6-8DD9-21FCDC20DAEE}"/>
                  </a:ext>
                </a:extLst>
              </p:cNvPr>
              <p:cNvSpPr txBox="1">
                <a:spLocks noRot="1" noChangeAspect="1" noMove="1" noResize="1" noEditPoints="1" noAdjustHandles="1" noChangeArrowheads="1" noChangeShapeType="1" noTextEdit="1"/>
              </p:cNvSpPr>
              <p:nvPr/>
            </p:nvSpPr>
            <p:spPr>
              <a:xfrm>
                <a:off x="267790" y="2708727"/>
                <a:ext cx="4808266" cy="778226"/>
              </a:xfrm>
              <a:prstGeom prst="rect">
                <a:avLst/>
              </a:prstGeom>
              <a:blipFill>
                <a:blip r:embed="rId4"/>
                <a:stretch>
                  <a:fillRect l="-2662" b="-1563"/>
                </a:stretch>
              </a:blipFill>
            </p:spPr>
            <p:txBody>
              <a:bodyPr/>
              <a:lstStyle/>
              <a:p>
                <a:r>
                  <a:rPr lang="en-IN">
                    <a:noFill/>
                  </a:rPr>
                  <a:t> </a:t>
                </a:r>
              </a:p>
            </p:txBody>
          </p:sp>
        </mc:Fallback>
      </mc:AlternateContent>
    </p:spTree>
    <p:extLst>
      <p:ext uri="{BB962C8B-B14F-4D97-AF65-F5344CB8AC3E}">
        <p14:creationId xmlns:p14="http://schemas.microsoft.com/office/powerpoint/2010/main" val="592317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DAA0-A7D2-4183-BD7E-92F89943DB7E}"/>
              </a:ext>
            </a:extLst>
          </p:cNvPr>
          <p:cNvSpPr>
            <a:spLocks noGrp="1"/>
          </p:cNvSpPr>
          <p:nvPr>
            <p:ph type="title"/>
          </p:nvPr>
        </p:nvSpPr>
        <p:spPr/>
        <p:txBody>
          <a:bodyPr/>
          <a:lstStyle/>
          <a:p>
            <a:pPr algn="ctr"/>
            <a:r>
              <a:rPr lang="en-IN" u="sng" dirty="0">
                <a:latin typeface="Times New Roman" panose="02020603050405020304" pitchFamily="18" charset="0"/>
                <a:cs typeface="Times New Roman" panose="02020603050405020304" pitchFamily="18" charset="0"/>
              </a:rPr>
              <a:t>LOAD TORQUE ESTIMATION</a:t>
            </a:r>
          </a:p>
        </p:txBody>
      </p:sp>
      <p:sp>
        <p:nvSpPr>
          <p:cNvPr id="4" name="Date Placeholder 3">
            <a:extLst>
              <a:ext uri="{FF2B5EF4-FFF2-40B4-BE49-F238E27FC236}">
                <a16:creationId xmlns:a16="http://schemas.microsoft.com/office/drawing/2014/main" id="{92CEC370-DC55-43B9-A2D0-9A0BD372798A}"/>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40B4213A-6658-4E89-B355-CA030E8BB7C7}"/>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0E6ED0B5-C343-4DEE-8AE8-9DB3501A149F}"/>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18</a:t>
            </a:fld>
            <a:endParaRPr lang="it-IT" altLang="en-US"/>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11E957C-E773-45E7-A5FB-A3EE77774DF0}"/>
                  </a:ext>
                </a:extLst>
              </p:cNvPr>
              <p:cNvSpPr/>
              <p:nvPr/>
            </p:nvSpPr>
            <p:spPr>
              <a:xfrm>
                <a:off x="539552" y="1181524"/>
                <a:ext cx="3143200" cy="11925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2400" i="1">
                          <a:solidFill>
                            <a:srgbClr val="000000"/>
                          </a:solidFill>
                          <a:latin typeface="Cambria Math" panose="02040503050406030204" pitchFamily="18" charset="0"/>
                        </a:rPr>
                        <m:t>𝐽</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m:t>
                          </m:r>
                          <m:r>
                            <m:rPr>
                              <m:sty m:val="p"/>
                            </m:rPr>
                            <a:rPr lang="el-GR" sz="2400" i="1">
                              <a:solidFill>
                                <a:srgbClr val="000000"/>
                              </a:solidFill>
                              <a:latin typeface="Cambria Math" panose="02040503050406030204" pitchFamily="18" charset="0"/>
                            </a:rPr>
                            <m:t>ω</m:t>
                          </m:r>
                        </m:num>
                        <m:den>
                          <m:r>
                            <a:rPr lang="en-IN" sz="2400" i="1">
                              <a:solidFill>
                                <a:srgbClr val="000000"/>
                              </a:solidFill>
                              <a:latin typeface="Cambria Math" panose="02040503050406030204" pitchFamily="18" charset="0"/>
                            </a:rPr>
                            <m:t>𝑑𝑡</m:t>
                          </m:r>
                        </m:den>
                      </m:f>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𝐵</m:t>
                      </m:r>
                      <m:r>
                        <m:rPr>
                          <m:sty m:val="p"/>
                        </m:rPr>
                        <a:rPr lang="el-GR" sz="2400" i="1">
                          <a:solidFill>
                            <a:srgbClr val="000000"/>
                          </a:solidFill>
                          <a:latin typeface="Cambria Math" panose="02040503050406030204" pitchFamily="18" charset="0"/>
                        </a:rPr>
                        <m:t>ω</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𝑇</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𝑇</m:t>
                          </m:r>
                        </m:e>
                        <m:sub>
                          <m:r>
                            <a:rPr lang="en-IN" sz="2400" i="1">
                              <a:solidFill>
                                <a:srgbClr val="000000"/>
                              </a:solidFill>
                              <a:latin typeface="Cambria Math" panose="02040503050406030204" pitchFamily="18" charset="0"/>
                            </a:rPr>
                            <m:t>𝐿</m:t>
                          </m:r>
                        </m:sub>
                      </m:sSub>
                    </m:oMath>
                  </m:oMathPara>
                </a14:m>
                <a:endParaRPr lang="en-IN" sz="2400" dirty="0">
                  <a:solidFill>
                    <a:srgbClr val="000000"/>
                  </a:solidFill>
                </a:endParaRPr>
              </a:p>
              <a:p>
                <a:pPr/>
                <a14:m>
                  <m:oMathPara xmlns:m="http://schemas.openxmlformats.org/officeDocument/2006/math">
                    <m:oMathParaPr>
                      <m:jc m:val="centerGroup"/>
                    </m:oMathParaPr>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𝑉</m:t>
                          </m:r>
                        </m:e>
                        <m:sub>
                          <m:r>
                            <a:rPr lang="en-IN" sz="2400" i="1">
                              <a:solidFill>
                                <a:srgbClr val="000000"/>
                              </a:solidFill>
                              <a:latin typeface="Cambria Math" panose="02040503050406030204" pitchFamily="18" charset="0"/>
                            </a:rPr>
                            <m:t>𝑠</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𝐸</m:t>
                          </m:r>
                        </m:e>
                        <m:sub>
                          <m:r>
                            <a:rPr lang="en-IN" sz="2400" i="1">
                              <a:solidFill>
                                <a:srgbClr val="000000"/>
                              </a:solidFill>
                              <a:latin typeface="Cambria Math" panose="02040503050406030204" pitchFamily="18" charset="0"/>
                            </a:rPr>
                            <m:t>𝑒𝑚𝑓</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𝑎</m:t>
                          </m:r>
                        </m:sub>
                      </m:sSub>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𝑖</m:t>
                          </m:r>
                        </m:e>
                        <m:sub>
                          <m:r>
                            <a:rPr lang="en-IN" sz="2400" i="1">
                              <a:solidFill>
                                <a:srgbClr val="000000"/>
                              </a:solidFill>
                              <a:latin typeface="Cambria Math" panose="02040503050406030204" pitchFamily="18" charset="0"/>
                            </a:rPr>
                            <m:t>𝑎</m:t>
                          </m:r>
                        </m:sub>
                      </m:sSub>
                    </m:oMath>
                  </m:oMathPara>
                </a14:m>
                <a:endParaRPr lang="en-IN" sz="2400" dirty="0">
                  <a:solidFill>
                    <a:srgbClr val="000000"/>
                  </a:solidFill>
                </a:endParaRPr>
              </a:p>
            </p:txBody>
          </p:sp>
        </mc:Choice>
        <mc:Fallback xmlns="">
          <p:sp>
            <p:nvSpPr>
              <p:cNvPr id="8" name="Rectangle 7">
                <a:extLst>
                  <a:ext uri="{FF2B5EF4-FFF2-40B4-BE49-F238E27FC236}">
                    <a16:creationId xmlns:a16="http://schemas.microsoft.com/office/drawing/2014/main" id="{711E957C-E773-45E7-A5FB-A3EE77774DF0}"/>
                  </a:ext>
                </a:extLst>
              </p:cNvPr>
              <p:cNvSpPr>
                <a:spLocks noRot="1" noChangeAspect="1" noMove="1" noResize="1" noEditPoints="1" noAdjustHandles="1" noChangeArrowheads="1" noChangeShapeType="1" noTextEdit="1"/>
              </p:cNvSpPr>
              <p:nvPr/>
            </p:nvSpPr>
            <p:spPr>
              <a:xfrm>
                <a:off x="539552" y="1181524"/>
                <a:ext cx="3143200" cy="1192506"/>
              </a:xfrm>
              <a:prstGeom prst="rect">
                <a:avLst/>
              </a:prstGeom>
              <a:blipFill>
                <a:blip r:embed="rId2"/>
                <a:stretch>
                  <a:fillRect b="-461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CE62E04-B7BE-4DF7-B14B-756E7F540673}"/>
                  </a:ext>
                </a:extLst>
              </p:cNvPr>
              <p:cNvSpPr txBox="1"/>
              <p:nvPr/>
            </p:nvSpPr>
            <p:spPr>
              <a:xfrm>
                <a:off x="4861012" y="1245084"/>
                <a:ext cx="3384376" cy="1162882"/>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Inserting B=0, we get,</a:t>
                </a:r>
              </a:p>
              <a:p>
                <a:pPr/>
                <a14:m>
                  <m:oMathPara xmlns:m="http://schemas.openxmlformats.org/officeDocument/2006/math">
                    <m:oMathParaPr>
                      <m:jc m:val="centerGroup"/>
                    </m:oMathParaPr>
                    <m:oMath xmlns:m="http://schemas.openxmlformats.org/officeDocument/2006/math">
                      <m:r>
                        <a:rPr lang="en-IN" sz="2400" i="1" smtClean="0">
                          <a:solidFill>
                            <a:srgbClr val="000000"/>
                          </a:solidFill>
                          <a:latin typeface="Cambria Math" panose="02040503050406030204" pitchFamily="18" charset="0"/>
                        </a:rPr>
                        <m:t>𝐽</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m:t>
                          </m:r>
                          <m:r>
                            <m:rPr>
                              <m:sty m:val="p"/>
                            </m:rPr>
                            <a:rPr lang="el-GR" sz="2400" i="1">
                              <a:solidFill>
                                <a:srgbClr val="000000"/>
                              </a:solidFill>
                              <a:latin typeface="Cambria Math" panose="02040503050406030204" pitchFamily="18" charset="0"/>
                            </a:rPr>
                            <m:t>ω</m:t>
                          </m:r>
                        </m:num>
                        <m:den>
                          <m:r>
                            <a:rPr lang="en-IN" sz="2400" i="1">
                              <a:solidFill>
                                <a:srgbClr val="000000"/>
                              </a:solidFill>
                              <a:latin typeface="Cambria Math" panose="02040503050406030204" pitchFamily="18" charset="0"/>
                            </a:rPr>
                            <m:t>𝑑𝑡</m:t>
                          </m:r>
                        </m:den>
                      </m:f>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𝑇</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𝑇</m:t>
                          </m:r>
                        </m:e>
                        <m:sub>
                          <m:r>
                            <a:rPr lang="en-IN" sz="2400" i="1">
                              <a:solidFill>
                                <a:srgbClr val="000000"/>
                              </a:solidFill>
                              <a:latin typeface="Cambria Math" panose="02040503050406030204" pitchFamily="18" charset="0"/>
                            </a:rPr>
                            <m:t>𝐿</m:t>
                          </m:r>
                        </m:sub>
                      </m:sSub>
                    </m:oMath>
                  </m:oMathPara>
                </a14:m>
                <a:endParaRPr lang="en-IN" sz="2400" dirty="0">
                  <a:solidFill>
                    <a:srgbClr val="000000"/>
                  </a:solidFill>
                  <a:latin typeface="Times New Roman" panose="02020603050405020304" pitchFamily="18"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4CE62E04-B7BE-4DF7-B14B-756E7F540673}"/>
                  </a:ext>
                </a:extLst>
              </p:cNvPr>
              <p:cNvSpPr txBox="1">
                <a:spLocks noRot="1" noChangeAspect="1" noMove="1" noResize="1" noEditPoints="1" noAdjustHandles="1" noChangeArrowheads="1" noChangeShapeType="1" noTextEdit="1"/>
              </p:cNvSpPr>
              <p:nvPr/>
            </p:nvSpPr>
            <p:spPr>
              <a:xfrm>
                <a:off x="4861012" y="1245084"/>
                <a:ext cx="3384376" cy="1162882"/>
              </a:xfrm>
              <a:prstGeom prst="rect">
                <a:avLst/>
              </a:prstGeom>
              <a:blipFill>
                <a:blip r:embed="rId3"/>
                <a:stretch>
                  <a:fillRect l="-2698" t="-41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47D98DF-BEA0-4206-9DC6-FD2DCDB7E745}"/>
                  </a:ext>
                </a:extLst>
              </p:cNvPr>
              <p:cNvSpPr txBox="1"/>
              <p:nvPr/>
            </p:nvSpPr>
            <p:spPr>
              <a:xfrm>
                <a:off x="719572" y="3000653"/>
                <a:ext cx="6732748" cy="624273"/>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Also at steady state, </a:t>
                </a:r>
                <a14:m>
                  <m:oMath xmlns:m="http://schemas.openxmlformats.org/officeDocument/2006/math">
                    <m:r>
                      <a:rPr lang="en-IN" sz="2400" i="1" smtClean="0">
                        <a:solidFill>
                          <a:srgbClr val="000000"/>
                        </a:solidFill>
                        <a:latin typeface="Cambria Math" panose="02040503050406030204" pitchFamily="18" charset="0"/>
                      </a:rPr>
                      <m:t>𝐽</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𝑑</m:t>
                        </m:r>
                        <m:r>
                          <m:rPr>
                            <m:sty m:val="p"/>
                          </m:rPr>
                          <a:rPr lang="el-GR" sz="2400" i="1">
                            <a:solidFill>
                              <a:srgbClr val="000000"/>
                            </a:solidFill>
                            <a:latin typeface="Cambria Math" panose="02040503050406030204" pitchFamily="18" charset="0"/>
                          </a:rPr>
                          <m:t>ω</m:t>
                        </m:r>
                      </m:num>
                      <m:den>
                        <m:r>
                          <a:rPr lang="en-IN" sz="2400" i="1">
                            <a:solidFill>
                              <a:srgbClr val="000000"/>
                            </a:solidFill>
                            <a:latin typeface="Cambria Math" panose="02040503050406030204" pitchFamily="18" charset="0"/>
                          </a:rPr>
                          <m:t>𝑑𝑡</m:t>
                        </m:r>
                      </m:den>
                    </m:f>
                  </m:oMath>
                </a14:m>
                <a:r>
                  <a:rPr lang="en-IN" sz="2400" dirty="0">
                    <a:solidFill>
                      <a:srgbClr val="000000"/>
                    </a:solidFill>
                    <a:latin typeface="Times New Roman" panose="02020603050405020304" pitchFamily="18" charset="0"/>
                    <a:cs typeface="Times New Roman" panose="02020603050405020304" pitchFamily="18" charset="0"/>
                  </a:rPr>
                  <a:t>=0. Therefore, </a:t>
                </a:r>
                <a14:m>
                  <m:oMath xmlns:m="http://schemas.openxmlformats.org/officeDocument/2006/math">
                    <m:r>
                      <a:rPr lang="en-IN" sz="2400" i="1" smtClean="0">
                        <a:solidFill>
                          <a:srgbClr val="000000"/>
                        </a:solidFill>
                        <a:latin typeface="Cambria Math" panose="02040503050406030204" pitchFamily="18" charset="0"/>
                      </a:rPr>
                      <m:t>𝑇</m:t>
                    </m:r>
                    <m:r>
                      <a:rPr lang="en-IN" sz="2400" i="1" smtClean="0">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𝑇</m:t>
                        </m:r>
                      </m:e>
                      <m:sub>
                        <m:r>
                          <a:rPr lang="en-IN" sz="2400" i="1">
                            <a:solidFill>
                              <a:srgbClr val="000000"/>
                            </a:solidFill>
                            <a:latin typeface="Cambria Math" panose="02040503050406030204" pitchFamily="18" charset="0"/>
                          </a:rPr>
                          <m:t>𝐿</m:t>
                        </m:r>
                      </m:sub>
                    </m:sSub>
                  </m:oMath>
                </a14:m>
                <a:r>
                  <a:rPr lang="en-IN" sz="2400" dirty="0">
                    <a:solidFill>
                      <a:srgbClr val="000000"/>
                    </a:solidFill>
                    <a:latin typeface="Times New Roman" panose="02020603050405020304" pitchFamily="18" charset="0"/>
                    <a:cs typeface="Times New Roman" panose="02020603050405020304" pitchFamily="18" charset="0"/>
                  </a:rPr>
                  <a:t>=0.   </a:t>
                </a:r>
              </a:p>
            </p:txBody>
          </p:sp>
        </mc:Choice>
        <mc:Fallback xmlns="">
          <p:sp>
            <p:nvSpPr>
              <p:cNvPr id="10" name="TextBox 9">
                <a:extLst>
                  <a:ext uri="{FF2B5EF4-FFF2-40B4-BE49-F238E27FC236}">
                    <a16:creationId xmlns:a16="http://schemas.microsoft.com/office/drawing/2014/main" id="{D47D98DF-BEA0-4206-9DC6-FD2DCDB7E745}"/>
                  </a:ext>
                </a:extLst>
              </p:cNvPr>
              <p:cNvSpPr txBox="1">
                <a:spLocks noRot="1" noChangeAspect="1" noMove="1" noResize="1" noEditPoints="1" noAdjustHandles="1" noChangeArrowheads="1" noChangeShapeType="1" noTextEdit="1"/>
              </p:cNvSpPr>
              <p:nvPr/>
            </p:nvSpPr>
            <p:spPr>
              <a:xfrm>
                <a:off x="719572" y="3000653"/>
                <a:ext cx="6732748" cy="624273"/>
              </a:xfrm>
              <a:prstGeom prst="rect">
                <a:avLst/>
              </a:prstGeom>
              <a:blipFill>
                <a:blip r:embed="rId4"/>
                <a:stretch>
                  <a:fillRect l="-1359" b="-7767"/>
                </a:stretch>
              </a:blipFill>
            </p:spPr>
            <p:txBody>
              <a:bodyPr/>
              <a:lstStyle/>
              <a:p>
                <a:r>
                  <a:rPr lang="en-IN">
                    <a:noFill/>
                  </a:rPr>
                  <a:t> </a:t>
                </a:r>
              </a:p>
            </p:txBody>
          </p:sp>
        </mc:Fallback>
      </mc:AlternateContent>
      <p:sp>
        <p:nvSpPr>
          <p:cNvPr id="11" name="Arrow: Right 10">
            <a:extLst>
              <a:ext uri="{FF2B5EF4-FFF2-40B4-BE49-F238E27FC236}">
                <a16:creationId xmlns:a16="http://schemas.microsoft.com/office/drawing/2014/main" id="{63EC1C47-5163-4E95-A0AF-55CE1FB299D3}"/>
              </a:ext>
            </a:extLst>
          </p:cNvPr>
          <p:cNvSpPr/>
          <p:nvPr/>
        </p:nvSpPr>
        <p:spPr bwMode="auto">
          <a:xfrm>
            <a:off x="3851920" y="1644098"/>
            <a:ext cx="576064" cy="443886"/>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11F3728-966A-4395-8374-80EABCDE3C65}"/>
                  </a:ext>
                </a:extLst>
              </p:cNvPr>
              <p:cNvSpPr txBox="1"/>
              <p:nvPr/>
            </p:nvSpPr>
            <p:spPr>
              <a:xfrm>
                <a:off x="827584" y="3933056"/>
                <a:ext cx="5904656" cy="513282"/>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This gives,   </a:t>
                </a:r>
                <a14:m>
                  <m:oMath xmlns:m="http://schemas.openxmlformats.org/officeDocument/2006/math">
                    <m:r>
                      <a:rPr lang="en-IN" sz="2800" i="1" smtClean="0">
                        <a:solidFill>
                          <a:srgbClr val="000000"/>
                        </a:solidFill>
                        <a:latin typeface="Cambria Math" panose="02040503050406030204" pitchFamily="18" charset="0"/>
                      </a:rPr>
                      <m:t>𝑇</m:t>
                    </m:r>
                    <m:r>
                      <a:rPr lang="en-IN" sz="2800" b="0" i="1" smtClean="0">
                        <a:solidFill>
                          <a:srgbClr val="000000"/>
                        </a:solidFill>
                        <a:latin typeface="Cambria Math" panose="02040503050406030204" pitchFamily="18" charset="0"/>
                      </a:rPr>
                      <m:t>=</m:t>
                    </m:r>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𝑇</m:t>
                        </m:r>
                      </m:e>
                      <m:sub>
                        <m:r>
                          <a:rPr lang="en-IN" sz="2800" i="1">
                            <a:solidFill>
                              <a:srgbClr val="000000"/>
                            </a:solidFill>
                            <a:latin typeface="Cambria Math" panose="02040503050406030204" pitchFamily="18" charset="0"/>
                          </a:rPr>
                          <m:t>𝐿</m:t>
                        </m:r>
                      </m:sub>
                    </m:sSub>
                  </m:oMath>
                </a14:m>
                <a:r>
                  <a:rPr lang="en-IN" sz="2000" dirty="0">
                    <a:solidFill>
                      <a:srgbClr val="000000"/>
                    </a:solidFill>
                    <a:latin typeface="Times New Roman" panose="02020603050405020304" pitchFamily="18" charset="0"/>
                    <a:cs typeface="Times New Roman" panose="02020603050405020304" pitchFamily="18" charset="0"/>
                  </a:rPr>
                  <a:t>.</a:t>
                </a:r>
              </a:p>
            </p:txBody>
          </p:sp>
        </mc:Choice>
        <mc:Fallback>
          <p:sp>
            <p:nvSpPr>
              <p:cNvPr id="12" name="TextBox 11">
                <a:extLst>
                  <a:ext uri="{FF2B5EF4-FFF2-40B4-BE49-F238E27FC236}">
                    <a16:creationId xmlns:a16="http://schemas.microsoft.com/office/drawing/2014/main" id="{311F3728-966A-4395-8374-80EABCDE3C65}"/>
                  </a:ext>
                </a:extLst>
              </p:cNvPr>
              <p:cNvSpPr txBox="1">
                <a:spLocks noRot="1" noChangeAspect="1" noMove="1" noResize="1" noEditPoints="1" noAdjustHandles="1" noChangeArrowheads="1" noChangeShapeType="1" noTextEdit="1"/>
              </p:cNvSpPr>
              <p:nvPr/>
            </p:nvSpPr>
            <p:spPr>
              <a:xfrm>
                <a:off x="827584" y="3933056"/>
                <a:ext cx="5904656" cy="513282"/>
              </a:xfrm>
              <a:prstGeom prst="rect">
                <a:avLst/>
              </a:prstGeom>
              <a:blipFill>
                <a:blip r:embed="rId5"/>
                <a:stretch>
                  <a:fillRect l="-1653" t="-1190" b="-25000"/>
                </a:stretch>
              </a:blipFill>
            </p:spPr>
            <p:txBody>
              <a:bodyPr/>
              <a:lstStyle/>
              <a:p>
                <a:r>
                  <a:rPr lang="en-IN">
                    <a:noFill/>
                  </a:rPr>
                  <a:t> </a:t>
                </a:r>
              </a:p>
            </p:txBody>
          </p:sp>
        </mc:Fallback>
      </mc:AlternateContent>
      <p:sp>
        <p:nvSpPr>
          <p:cNvPr id="13" name="Rectangle 12">
            <a:extLst>
              <a:ext uri="{FF2B5EF4-FFF2-40B4-BE49-F238E27FC236}">
                <a16:creationId xmlns:a16="http://schemas.microsoft.com/office/drawing/2014/main" id="{C05C39FE-8D9E-44BC-BCA8-AFEF4E39B32E}"/>
              </a:ext>
            </a:extLst>
          </p:cNvPr>
          <p:cNvSpPr/>
          <p:nvPr/>
        </p:nvSpPr>
        <p:spPr bwMode="auto">
          <a:xfrm>
            <a:off x="2370325" y="3951122"/>
            <a:ext cx="1224136" cy="463002"/>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a:ln>
                <a:noFill/>
              </a:ln>
              <a:solidFill>
                <a:srgbClr val="822433"/>
              </a:solidFill>
              <a:effectLst/>
              <a:latin typeface="Arial" panose="020B0604020202020204" pitchFamily="34" charset="0"/>
              <a:ea typeface="ＭＳ Ｐゴシック" panose="020B0600070205080204" pitchFamily="34" charset="-128"/>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CBBDD10-9ECB-413C-8419-5D53E222BB97}"/>
                  </a:ext>
                </a:extLst>
              </p:cNvPr>
              <p:cNvSpPr txBox="1"/>
              <p:nvPr/>
            </p:nvSpPr>
            <p:spPr>
              <a:xfrm>
                <a:off x="779003" y="4985041"/>
                <a:ext cx="2953681" cy="523220"/>
              </a:xfrm>
              <a:prstGeom prst="rect">
                <a:avLst/>
              </a:prstGeom>
              <a:noFill/>
            </p:spPr>
            <p:txBody>
              <a:bodyPr wrap="square" rtlCol="0">
                <a:spAutoFit/>
              </a:bodyPr>
              <a:lstStyle/>
              <a:p>
                <a:r>
                  <a:rPr lang="en-IN" sz="2400" dirty="0">
                    <a:solidFill>
                      <a:srgbClr val="000000"/>
                    </a:solidFill>
                    <a:latin typeface="Times New Roman" panose="02020603050405020304" pitchFamily="18" charset="0"/>
                    <a:cs typeface="Times New Roman" panose="02020603050405020304" pitchFamily="18" charset="0"/>
                  </a:rPr>
                  <a:t>We know , </a:t>
                </a:r>
                <a:r>
                  <a:rPr lang="en-IN" sz="2800" i="1" dirty="0">
                    <a:solidFill>
                      <a:srgbClr val="000000"/>
                    </a:solidFill>
                    <a:latin typeface="Times New Roman" panose="02020603050405020304" pitchFamily="18" charset="0"/>
                    <a:cs typeface="Times New Roman" panose="02020603050405020304" pitchFamily="18" charset="0"/>
                  </a:rPr>
                  <a:t>T</a:t>
                </a:r>
                <a14:m>
                  <m:oMath xmlns:m="http://schemas.openxmlformats.org/officeDocument/2006/math">
                    <m:r>
                      <a:rPr lang="en-IN" sz="2800" b="0" i="1" smtClean="0">
                        <a:solidFill>
                          <a:srgbClr val="000000"/>
                        </a:solidFill>
                        <a:latin typeface="Cambria Math" panose="02040503050406030204" pitchFamily="18" charset="0"/>
                      </a:rPr>
                      <m:t>=</m:t>
                    </m:r>
                    <m:sSub>
                      <m:sSubPr>
                        <m:ctrlPr>
                          <a:rPr lang="en-IN" sz="2800" i="1">
                            <a:solidFill>
                              <a:srgbClr val="000000"/>
                            </a:solidFill>
                            <a:latin typeface="Cambria Math" panose="02040503050406030204" pitchFamily="18" charset="0"/>
                          </a:rPr>
                        </m:ctrlPr>
                      </m:sSubPr>
                      <m:e>
                        <m:r>
                          <a:rPr lang="en-IN" sz="2800" b="0" i="1" smtClean="0">
                            <a:solidFill>
                              <a:srgbClr val="000000"/>
                            </a:solidFill>
                            <a:latin typeface="Cambria Math" panose="02040503050406030204" pitchFamily="18" charset="0"/>
                          </a:rPr>
                          <m:t>𝐾</m:t>
                        </m:r>
                      </m:e>
                      <m:sub>
                        <m:r>
                          <a:rPr lang="en-IN" sz="2800" b="0" i="1" smtClean="0">
                            <a:solidFill>
                              <a:srgbClr val="000000"/>
                            </a:solidFill>
                            <a:latin typeface="Cambria Math" panose="02040503050406030204" pitchFamily="18" charset="0"/>
                          </a:rPr>
                          <m:t>𝑇</m:t>
                        </m:r>
                      </m:sub>
                    </m:sSub>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𝑖</m:t>
                        </m:r>
                      </m:e>
                      <m:sub>
                        <m:r>
                          <a:rPr lang="en-IN" sz="2800" i="1">
                            <a:solidFill>
                              <a:srgbClr val="000000"/>
                            </a:solidFill>
                            <a:latin typeface="Cambria Math" panose="02040503050406030204" pitchFamily="18" charset="0"/>
                          </a:rPr>
                          <m:t>𝑎</m:t>
                        </m:r>
                      </m:sub>
                    </m:sSub>
                  </m:oMath>
                </a14:m>
                <a:r>
                  <a:rPr lang="en-IN" sz="2800" dirty="0">
                    <a:solidFill>
                      <a:srgbClr val="000000"/>
                    </a:solidFill>
                    <a:latin typeface="Times New Roman" panose="02020603050405020304" pitchFamily="18" charset="0"/>
                    <a:cs typeface="Times New Roman" panose="02020603050405020304" pitchFamily="18" charset="0"/>
                  </a:rPr>
                  <a:t> </a:t>
                </a:r>
              </a:p>
            </p:txBody>
          </p:sp>
        </mc:Choice>
        <mc:Fallback>
          <p:sp>
            <p:nvSpPr>
              <p:cNvPr id="14" name="TextBox 13">
                <a:extLst>
                  <a:ext uri="{FF2B5EF4-FFF2-40B4-BE49-F238E27FC236}">
                    <a16:creationId xmlns:a16="http://schemas.microsoft.com/office/drawing/2014/main" id="{2CBBDD10-9ECB-413C-8419-5D53E222BB97}"/>
                  </a:ext>
                </a:extLst>
              </p:cNvPr>
              <p:cNvSpPr txBox="1">
                <a:spLocks noRot="1" noChangeAspect="1" noMove="1" noResize="1" noEditPoints="1" noAdjustHandles="1" noChangeArrowheads="1" noChangeShapeType="1" noTextEdit="1"/>
              </p:cNvSpPr>
              <p:nvPr/>
            </p:nvSpPr>
            <p:spPr>
              <a:xfrm>
                <a:off x="779003" y="4985041"/>
                <a:ext cx="2953681" cy="523220"/>
              </a:xfrm>
              <a:prstGeom prst="rect">
                <a:avLst/>
              </a:prstGeom>
              <a:blipFill>
                <a:blip r:embed="rId6"/>
                <a:stretch>
                  <a:fillRect l="-3306" t="-12791" b="-31395"/>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63092EFD-42AE-4466-9C5D-AB25A90BE1C4}"/>
              </a:ext>
            </a:extLst>
          </p:cNvPr>
          <p:cNvSpPr txBox="1"/>
          <p:nvPr/>
        </p:nvSpPr>
        <p:spPr>
          <a:xfrm>
            <a:off x="4427984" y="4946529"/>
            <a:ext cx="4608512" cy="523220"/>
          </a:xfrm>
          <a:prstGeom prst="rect">
            <a:avLst/>
          </a:prstGeom>
          <a:noFill/>
        </p:spPr>
        <p:txBody>
          <a:bodyPr wrap="square" rtlCol="0">
            <a:spAutoFit/>
          </a:bodyPr>
          <a:lstStyle/>
          <a:p>
            <a:r>
              <a:rPr lang="en-IN" sz="2800" b="1" u="sng" dirty="0">
                <a:solidFill>
                  <a:srgbClr val="000000"/>
                </a:solidFill>
                <a:latin typeface="Times New Roman" panose="02020603050405020304" pitchFamily="18" charset="0"/>
                <a:cs typeface="Times New Roman" panose="02020603050405020304" pitchFamily="18" charset="0"/>
              </a:rPr>
              <a:t>Torque-Current relationship</a:t>
            </a:r>
          </a:p>
        </p:txBody>
      </p:sp>
      <p:sp>
        <p:nvSpPr>
          <p:cNvPr id="16" name="Arrow: Left 15">
            <a:extLst>
              <a:ext uri="{FF2B5EF4-FFF2-40B4-BE49-F238E27FC236}">
                <a16:creationId xmlns:a16="http://schemas.microsoft.com/office/drawing/2014/main" id="{26EF3301-3C81-49FC-B545-A163012F2C67}"/>
              </a:ext>
            </a:extLst>
          </p:cNvPr>
          <p:cNvSpPr/>
          <p:nvPr/>
        </p:nvSpPr>
        <p:spPr bwMode="auto">
          <a:xfrm>
            <a:off x="3732685" y="5013176"/>
            <a:ext cx="550912" cy="333463"/>
          </a:xfrm>
          <a:prstGeom prst="lef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648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0176-865B-4D65-B4F1-474EEF7F5D06}"/>
              </a:ext>
            </a:extLst>
          </p:cNvPr>
          <p:cNvSpPr>
            <a:spLocks noGrp="1"/>
          </p:cNvSpPr>
          <p:nvPr>
            <p:ph type="title"/>
          </p:nvPr>
        </p:nvSpPr>
        <p:spPr>
          <a:xfrm>
            <a:off x="898525" y="242888"/>
            <a:ext cx="7559675" cy="581025"/>
          </a:xfrm>
        </p:spPr>
        <p:txBody>
          <a:bodyPr/>
          <a:lstStyle/>
          <a:p>
            <a:pPr algn="ctr"/>
            <a:r>
              <a:rPr lang="en-IN" u="sng" dirty="0">
                <a:latin typeface="Times New Roman" panose="02020603050405020304" pitchFamily="18" charset="0"/>
                <a:cs typeface="Times New Roman" panose="02020603050405020304" pitchFamily="18" charset="0"/>
              </a:rPr>
              <a:t>CONCLUSIONS</a:t>
            </a:r>
          </a:p>
        </p:txBody>
      </p:sp>
      <p:sp>
        <p:nvSpPr>
          <p:cNvPr id="4" name="Date Placeholder 3">
            <a:extLst>
              <a:ext uri="{FF2B5EF4-FFF2-40B4-BE49-F238E27FC236}">
                <a16:creationId xmlns:a16="http://schemas.microsoft.com/office/drawing/2014/main" id="{056E7781-D1F4-4C36-823F-BF597C2713CD}"/>
              </a:ext>
            </a:extLst>
          </p:cNvPr>
          <p:cNvSpPr>
            <a:spLocks noGrp="1"/>
          </p:cNvSpPr>
          <p:nvPr>
            <p:ph type="dt" sz="half" idx="10"/>
          </p:nvPr>
        </p:nvSpPr>
        <p:spPr/>
        <p:txBody>
          <a:bodyPr/>
          <a:lstStyle/>
          <a:p>
            <a:pPr>
              <a:defRPr/>
            </a:pPr>
            <a:fld id="{8788D6E5-DD1B-4A91-84A1-CD33954E8356}" type="datetime1">
              <a:rPr lang="en-US" altLang="en-US" smtClean="0"/>
              <a:pPr>
                <a:defRPr/>
              </a:pPr>
              <a:t>2/17/2020</a:t>
            </a:fld>
            <a:endParaRPr lang="it-IT" altLang="en-US"/>
          </a:p>
        </p:txBody>
      </p:sp>
      <p:sp>
        <p:nvSpPr>
          <p:cNvPr id="5" name="Footer Placeholder 4">
            <a:extLst>
              <a:ext uri="{FF2B5EF4-FFF2-40B4-BE49-F238E27FC236}">
                <a16:creationId xmlns:a16="http://schemas.microsoft.com/office/drawing/2014/main" id="{6F29E73F-FDD0-4EA6-AEF4-A81619DC34A8}"/>
              </a:ext>
            </a:extLst>
          </p:cNvPr>
          <p:cNvSpPr>
            <a:spLocks noGrp="1"/>
          </p:cNvSpPr>
          <p:nvPr>
            <p:ph type="ftr" sz="quarter" idx="11"/>
          </p:nvPr>
        </p:nvSpPr>
        <p:spPr/>
        <p:txBody>
          <a:bodyPr/>
          <a:lstStyle/>
          <a:p>
            <a:pPr>
              <a:defRPr/>
            </a:pPr>
            <a:r>
              <a:rPr lang="en-US" altLang="en-US"/>
              <a:t>Estimation of DC Motor Load</a:t>
            </a:r>
            <a:endParaRPr lang="it-IT" altLang="en-US"/>
          </a:p>
        </p:txBody>
      </p:sp>
      <p:sp>
        <p:nvSpPr>
          <p:cNvPr id="6" name="Slide Number Placeholder 5">
            <a:extLst>
              <a:ext uri="{FF2B5EF4-FFF2-40B4-BE49-F238E27FC236}">
                <a16:creationId xmlns:a16="http://schemas.microsoft.com/office/drawing/2014/main" id="{76FC4498-9258-47C8-BD2A-79099CD26E0D}"/>
              </a:ext>
            </a:extLst>
          </p:cNvPr>
          <p:cNvSpPr>
            <a:spLocks noGrp="1"/>
          </p:cNvSpPr>
          <p:nvPr>
            <p:ph type="sldNum" sz="quarter" idx="12"/>
          </p:nvPr>
        </p:nvSpPr>
        <p:spPr/>
        <p:txBody>
          <a:bodyPr/>
          <a:lstStyle/>
          <a:p>
            <a:pPr>
              <a:defRPr/>
            </a:pPr>
            <a:r>
              <a:rPr lang="it-IT" altLang="en-US"/>
              <a:t>Pagina </a:t>
            </a:r>
            <a:fld id="{518FB3ED-A44A-45B9-BA92-347FF2C76328}" type="slidenum">
              <a:rPr lang="it-IT" altLang="en-US" smtClean="0"/>
              <a:pPr>
                <a:defRPr/>
              </a:pPr>
              <a:t>19</a:t>
            </a:fld>
            <a:endParaRPr lang="it-IT" altLang="en-US"/>
          </a:p>
        </p:txBody>
      </p:sp>
      <p:sp>
        <p:nvSpPr>
          <p:cNvPr id="7" name="TextBox 6">
            <a:extLst>
              <a:ext uri="{FF2B5EF4-FFF2-40B4-BE49-F238E27FC236}">
                <a16:creationId xmlns:a16="http://schemas.microsoft.com/office/drawing/2014/main" id="{9F155011-829B-4794-9B9F-5A9A739DEA7B}"/>
              </a:ext>
            </a:extLst>
          </p:cNvPr>
          <p:cNvSpPr txBox="1"/>
          <p:nvPr/>
        </p:nvSpPr>
        <p:spPr>
          <a:xfrm>
            <a:off x="287524" y="938005"/>
            <a:ext cx="8568952" cy="5262979"/>
          </a:xfrm>
          <a:prstGeom prst="rect">
            <a:avLst/>
          </a:prstGeom>
          <a:noFill/>
        </p:spPr>
        <p:txBody>
          <a:bodyPr wrap="square" rtlCol="0">
            <a:spAutoFit/>
          </a:bodyPr>
          <a:lstStyle/>
          <a:p>
            <a:r>
              <a:rPr lang="en-US" sz="2400" dirty="0">
                <a:solidFill>
                  <a:srgbClr val="000000"/>
                </a:solidFill>
                <a:latin typeface="Times New Roman" panose="02020603050405020304" pitchFamily="18" charset="0"/>
                <a:cs typeface="Times New Roman" panose="02020603050405020304" pitchFamily="18" charset="0"/>
              </a:rPr>
              <a:t>During the development of this project we have learnt the following:</a:t>
            </a:r>
          </a:p>
          <a:p>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Learned how to interface Arduino and </a:t>
            </a:r>
            <a:r>
              <a:rPr lang="en-US" sz="2400" dirty="0" err="1">
                <a:solidFill>
                  <a:srgbClr val="000000"/>
                </a:solidFill>
                <a:latin typeface="Times New Roman" panose="02020603050405020304" pitchFamily="18" charset="0"/>
                <a:cs typeface="Times New Roman" panose="02020603050405020304" pitchFamily="18" charset="0"/>
              </a:rPr>
              <a:t>Matlab</a:t>
            </a:r>
            <a:r>
              <a:rPr lang="en-US" sz="2400" dirty="0">
                <a:solidFill>
                  <a:srgbClr val="000000"/>
                </a:solidFill>
                <a:latin typeface="Times New Roman" panose="02020603050405020304" pitchFamily="18" charset="0"/>
                <a:cs typeface="Times New Roman" panose="02020603050405020304" pitchFamily="18" charset="0"/>
              </a:rPr>
              <a:t> for real time</a:t>
            </a:r>
          </a:p>
          <a:p>
            <a:r>
              <a:rPr lang="en-US" sz="2400" dirty="0">
                <a:solidFill>
                  <a:srgbClr val="000000"/>
                </a:solidFill>
                <a:latin typeface="Times New Roman" panose="02020603050405020304" pitchFamily="18" charset="0"/>
                <a:cs typeface="Times New Roman" panose="02020603050405020304" pitchFamily="18" charset="0"/>
              </a:rPr>
              <a:t>simulation and analysis</a:t>
            </a:r>
          </a:p>
          <a:p>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Estimated the DC motor parameters in order to obtain an estimate</a:t>
            </a:r>
          </a:p>
          <a:p>
            <a:r>
              <a:rPr lang="en-US" sz="2400" dirty="0">
                <a:solidFill>
                  <a:srgbClr val="000000"/>
                </a:solidFill>
                <a:latin typeface="Times New Roman" panose="02020603050405020304" pitchFamily="18" charset="0"/>
                <a:cs typeface="Times New Roman" panose="02020603050405020304" pitchFamily="18" charset="0"/>
              </a:rPr>
              <a:t>of the motor torque</a:t>
            </a:r>
          </a:p>
          <a:p>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 Implemented a PI speed controller and seen the effects of the</a:t>
            </a:r>
          </a:p>
          <a:p>
            <a:r>
              <a:rPr lang="en-US" sz="2400" dirty="0">
                <a:solidFill>
                  <a:srgbClr val="000000"/>
                </a:solidFill>
                <a:latin typeface="Times New Roman" panose="02020603050405020304" pitchFamily="18" charset="0"/>
                <a:cs typeface="Times New Roman" panose="02020603050405020304" pitchFamily="18" charset="0"/>
              </a:rPr>
              <a:t>proportional and integral gains.</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Future work: possibly, an implementation of a position controller</a:t>
            </a:r>
          </a:p>
          <a:p>
            <a:r>
              <a:rPr lang="en-US" sz="2400" dirty="0">
                <a:solidFill>
                  <a:srgbClr val="000000"/>
                </a:solidFill>
                <a:latin typeface="Times New Roman" panose="02020603050405020304" pitchFamily="18" charset="0"/>
                <a:cs typeface="Times New Roman" panose="02020603050405020304" pitchFamily="18" charset="0"/>
              </a:rPr>
              <a:t>introducing external sensors to create a zero reference signal</a:t>
            </a:r>
          </a:p>
          <a:p>
            <a:r>
              <a:rPr lang="en-US" sz="2400" dirty="0">
                <a:solidFill>
                  <a:srgbClr val="000000"/>
                </a:solidFill>
                <a:latin typeface="Times New Roman" panose="02020603050405020304" pitchFamily="18" charset="0"/>
                <a:cs typeface="Times New Roman" panose="02020603050405020304" pitchFamily="18" charset="0"/>
              </a:rPr>
              <a:t>(mechanical or magnetic switch).</a:t>
            </a:r>
            <a:endParaRPr lang="en-I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62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Date Placeholder 4">
            <a:extLst>
              <a:ext uri="{FF2B5EF4-FFF2-40B4-BE49-F238E27FC236}">
                <a16:creationId xmlns:a16="http://schemas.microsoft.com/office/drawing/2014/main" id="{3D91E60C-7B71-4E0A-BBA5-2A4C4CF9CB5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F41278F1-0CA7-418B-A24E-02C31FC5EB8E}" type="datetime1">
              <a:rPr lang="en-US" altLang="en-US" sz="1100" smtClean="0">
                <a:solidFill>
                  <a:schemeClr val="bg1"/>
                </a:solidFill>
              </a:rPr>
              <a:pPr>
                <a:spcBef>
                  <a:spcPct val="0"/>
                </a:spcBef>
                <a:buClrTx/>
                <a:buFontTx/>
                <a:buNone/>
              </a:pPr>
              <a:t>2/17/2020</a:t>
            </a:fld>
            <a:endParaRPr lang="it-IT" altLang="en-US" sz="1100">
              <a:solidFill>
                <a:schemeClr val="bg1"/>
              </a:solidFill>
            </a:endParaRPr>
          </a:p>
        </p:txBody>
      </p:sp>
      <p:sp>
        <p:nvSpPr>
          <p:cNvPr id="6147" name="Footer Placeholder 5">
            <a:extLst>
              <a:ext uri="{FF2B5EF4-FFF2-40B4-BE49-F238E27FC236}">
                <a16:creationId xmlns:a16="http://schemas.microsoft.com/office/drawing/2014/main" id="{C99D264A-883D-4711-A1AA-20FE8691F71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Estimation of DC Motor Load</a:t>
            </a:r>
          </a:p>
        </p:txBody>
      </p:sp>
      <p:sp>
        <p:nvSpPr>
          <p:cNvPr id="6148" name="Slide Number Placeholder 6">
            <a:extLst>
              <a:ext uri="{FF2B5EF4-FFF2-40B4-BE49-F238E27FC236}">
                <a16:creationId xmlns:a16="http://schemas.microsoft.com/office/drawing/2014/main" id="{1A11979D-7460-4BD1-ABBC-2C08F2D6CD1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68A1D9ED-F54A-438D-9A8D-5591C881D93A}" type="slidenum">
              <a:rPr lang="it-IT" altLang="en-US" sz="1100" smtClean="0">
                <a:solidFill>
                  <a:schemeClr val="bg1"/>
                </a:solidFill>
              </a:rPr>
              <a:pPr>
                <a:spcBef>
                  <a:spcPct val="0"/>
                </a:spcBef>
                <a:buClrTx/>
                <a:buFontTx/>
                <a:buNone/>
              </a:pPr>
              <a:t>2</a:t>
            </a:fld>
            <a:endParaRPr lang="it-IT" altLang="en-US" sz="1100">
              <a:solidFill>
                <a:schemeClr val="bg1"/>
              </a:solidFill>
            </a:endParaRPr>
          </a:p>
        </p:txBody>
      </p:sp>
      <p:sp>
        <p:nvSpPr>
          <p:cNvPr id="6149" name="Rectangle 8">
            <a:extLst>
              <a:ext uri="{FF2B5EF4-FFF2-40B4-BE49-F238E27FC236}">
                <a16:creationId xmlns:a16="http://schemas.microsoft.com/office/drawing/2014/main" id="{456E337C-CD64-4754-B3B1-AFA2D7EC871D}"/>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900">
              <a:solidFill>
                <a:schemeClr val="bg1"/>
              </a:solidFill>
            </a:endParaRPr>
          </a:p>
        </p:txBody>
      </p:sp>
      <p:sp>
        <p:nvSpPr>
          <p:cNvPr id="6150" name="TextBox 1">
            <a:extLst>
              <a:ext uri="{FF2B5EF4-FFF2-40B4-BE49-F238E27FC236}">
                <a16:creationId xmlns:a16="http://schemas.microsoft.com/office/drawing/2014/main" id="{A630A54B-F761-44E6-866C-355FF4490B07}"/>
              </a:ext>
            </a:extLst>
          </p:cNvPr>
          <p:cNvSpPr txBox="1">
            <a:spLocks noChangeArrowheads="1"/>
          </p:cNvSpPr>
          <p:nvPr/>
        </p:nvSpPr>
        <p:spPr bwMode="auto">
          <a:xfrm flipH="1">
            <a:off x="1709738" y="88900"/>
            <a:ext cx="58134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IN" altLang="en-US" sz="4400" b="1">
                <a:latin typeface="Times New Roman" panose="02020603050405020304" pitchFamily="18" charset="0"/>
                <a:cs typeface="Times New Roman" panose="02020603050405020304" pitchFamily="18" charset="0"/>
              </a:rPr>
              <a:t>Goal of the project :</a:t>
            </a:r>
            <a:r>
              <a:rPr lang="en-IN" altLang="en-US" sz="4400" b="1">
                <a:solidFill>
                  <a:schemeClr val="bg1"/>
                </a:solidFill>
                <a:latin typeface="Times New Roman" panose="02020603050405020304" pitchFamily="18" charset="0"/>
                <a:cs typeface="Times New Roman" panose="02020603050405020304" pitchFamily="18" charset="0"/>
              </a:rPr>
              <a:t> </a:t>
            </a:r>
          </a:p>
        </p:txBody>
      </p:sp>
      <p:sp>
        <p:nvSpPr>
          <p:cNvPr id="6151" name="TextBox 1">
            <a:extLst>
              <a:ext uri="{FF2B5EF4-FFF2-40B4-BE49-F238E27FC236}">
                <a16:creationId xmlns:a16="http://schemas.microsoft.com/office/drawing/2014/main" id="{1C9CA152-4B20-4D11-A413-9EE7761C23A1}"/>
              </a:ext>
            </a:extLst>
          </p:cNvPr>
          <p:cNvSpPr txBox="1">
            <a:spLocks noChangeArrowheads="1"/>
          </p:cNvSpPr>
          <p:nvPr/>
        </p:nvSpPr>
        <p:spPr bwMode="auto">
          <a:xfrm>
            <a:off x="539750" y="1149350"/>
            <a:ext cx="8377238"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buFont typeface="Wingdings" panose="05000000000000000000" pitchFamily="2" charset="2"/>
              <a:buChar char="Ø"/>
            </a:pPr>
            <a:r>
              <a:rPr lang="en-IN" altLang="en-US" sz="3200">
                <a:solidFill>
                  <a:srgbClr val="000000"/>
                </a:solidFill>
                <a:latin typeface="Times New Roman" panose="02020603050405020304" pitchFamily="18" charset="0"/>
                <a:cs typeface="Times New Roman" panose="02020603050405020304" pitchFamily="18" charset="0"/>
              </a:rPr>
              <a:t>Estimation of DC Motor parameters</a:t>
            </a:r>
          </a:p>
          <a:p>
            <a:pPr>
              <a:buFont typeface="Wingdings" panose="05000000000000000000" pitchFamily="2" charset="2"/>
              <a:buChar char="Ø"/>
            </a:pPr>
            <a:endParaRPr lang="en-IN" altLang="en-US" sz="32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32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3200">
                <a:solidFill>
                  <a:srgbClr val="000000"/>
                </a:solidFill>
                <a:latin typeface="Times New Roman" panose="02020603050405020304" pitchFamily="18" charset="0"/>
                <a:cs typeface="Times New Roman" panose="02020603050405020304" pitchFamily="18" charset="0"/>
              </a:rPr>
              <a:t>Estimation of DC Motor load</a:t>
            </a:r>
          </a:p>
          <a:p>
            <a:pPr>
              <a:buFont typeface="Wingdings" panose="05000000000000000000" pitchFamily="2" charset="2"/>
              <a:buChar char="Ø"/>
            </a:pPr>
            <a:endParaRPr lang="en-IN" altLang="en-US" sz="32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32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3200">
                <a:solidFill>
                  <a:srgbClr val="000000"/>
                </a:solidFill>
                <a:latin typeface="Times New Roman" panose="02020603050405020304" pitchFamily="18" charset="0"/>
                <a:cs typeface="Times New Roman" panose="02020603050405020304" pitchFamily="18" charset="0"/>
              </a:rPr>
              <a:t>Estimation of a PI Controller</a:t>
            </a:r>
          </a:p>
          <a:p>
            <a:pPr>
              <a:buFont typeface="Wingdings" panose="05000000000000000000" pitchFamily="2" charset="2"/>
              <a:buChar char="Ø"/>
            </a:pPr>
            <a:endParaRPr lang="en-IN" altLang="en-US" sz="24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240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altLang="en-US" sz="240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58F76653-6750-4870-B7AB-65F48D2BCCB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21A7C889-7F8D-4E0D-B367-DF26EBB86596}" type="datetime1">
              <a:rPr lang="en-US" altLang="en-US" sz="1100" smtClean="0">
                <a:solidFill>
                  <a:schemeClr val="bg1"/>
                </a:solidFill>
              </a:rPr>
              <a:pPr>
                <a:spcBef>
                  <a:spcPct val="0"/>
                </a:spcBef>
                <a:buClrTx/>
                <a:buFontTx/>
                <a:buNone/>
              </a:pPr>
              <a:t>2/17/2020</a:t>
            </a:fld>
            <a:endParaRPr lang="it-IT" altLang="en-US" sz="1100">
              <a:solidFill>
                <a:schemeClr val="bg1"/>
              </a:solidFill>
            </a:endParaRPr>
          </a:p>
        </p:txBody>
      </p:sp>
      <p:sp>
        <p:nvSpPr>
          <p:cNvPr id="8195" name="Footer Placeholder 4">
            <a:extLst>
              <a:ext uri="{FF2B5EF4-FFF2-40B4-BE49-F238E27FC236}">
                <a16:creationId xmlns:a16="http://schemas.microsoft.com/office/drawing/2014/main" id="{1BBFFA1A-A962-4309-922C-10C4744FEBD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8196" name="Slide Number Placeholder 5">
            <a:extLst>
              <a:ext uri="{FF2B5EF4-FFF2-40B4-BE49-F238E27FC236}">
                <a16:creationId xmlns:a16="http://schemas.microsoft.com/office/drawing/2014/main" id="{E6564E20-8D7C-49B8-9150-941A72EF01B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7F130685-3979-4AD0-8096-7B71D38C2B00}" type="slidenum">
              <a:rPr lang="it-IT" altLang="en-US" sz="1100" smtClean="0">
                <a:solidFill>
                  <a:schemeClr val="bg1"/>
                </a:solidFill>
              </a:rPr>
              <a:pPr>
                <a:spcBef>
                  <a:spcPct val="0"/>
                </a:spcBef>
                <a:buClrTx/>
                <a:buFontTx/>
                <a:buNone/>
              </a:pPr>
              <a:t>3</a:t>
            </a:fld>
            <a:endParaRPr lang="it-IT" altLang="en-US" sz="1100">
              <a:solidFill>
                <a:schemeClr val="bg1"/>
              </a:solidFill>
            </a:endParaRPr>
          </a:p>
        </p:txBody>
      </p:sp>
      <p:sp>
        <p:nvSpPr>
          <p:cNvPr id="8197" name="TextBox 1">
            <a:extLst>
              <a:ext uri="{FF2B5EF4-FFF2-40B4-BE49-F238E27FC236}">
                <a16:creationId xmlns:a16="http://schemas.microsoft.com/office/drawing/2014/main" id="{209BECEF-3AF7-4958-91F6-A91BE2BBD07B}"/>
              </a:ext>
            </a:extLst>
          </p:cNvPr>
          <p:cNvSpPr txBox="1">
            <a:spLocks noChangeArrowheads="1"/>
          </p:cNvSpPr>
          <p:nvPr/>
        </p:nvSpPr>
        <p:spPr bwMode="auto">
          <a:xfrm>
            <a:off x="287338" y="252413"/>
            <a:ext cx="8569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lgn="ctr"/>
            <a:r>
              <a:rPr lang="en-IN" altLang="en-US" sz="2800" b="1" u="sng" dirty="0">
                <a:solidFill>
                  <a:srgbClr val="822433"/>
                </a:solidFill>
                <a:latin typeface="Times New Roman" panose="02020603050405020304" pitchFamily="18" charset="0"/>
                <a:cs typeface="Times New Roman" panose="02020603050405020304" pitchFamily="18" charset="0"/>
              </a:rPr>
              <a:t>HARDWARE AND SOFTWARE USED:</a:t>
            </a:r>
          </a:p>
        </p:txBody>
      </p:sp>
      <p:sp>
        <p:nvSpPr>
          <p:cNvPr id="8198" name="TextBox 2">
            <a:extLst>
              <a:ext uri="{FF2B5EF4-FFF2-40B4-BE49-F238E27FC236}">
                <a16:creationId xmlns:a16="http://schemas.microsoft.com/office/drawing/2014/main" id="{F45F1369-1A6A-4802-9E96-4D8CF01CAC5F}"/>
              </a:ext>
            </a:extLst>
          </p:cNvPr>
          <p:cNvSpPr txBox="1">
            <a:spLocks noChangeArrowheads="1"/>
          </p:cNvSpPr>
          <p:nvPr/>
        </p:nvSpPr>
        <p:spPr bwMode="auto">
          <a:xfrm>
            <a:off x="1042988" y="1052513"/>
            <a:ext cx="4008437"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Arduino Uno R3</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DC Motor (2x12V)</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H-Bridge(LM298-N)</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Hall-Effect Encoder</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Operational Amplifier(LM324N)</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Resistors()</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Potentiometer 1K</a:t>
            </a:r>
            <a:r>
              <a:rPr lang="el-GR" altLang="en-US" sz="2400">
                <a:solidFill>
                  <a:srgbClr val="000000"/>
                </a:solidFill>
                <a:latin typeface="Times New Roman" panose="02020603050405020304" pitchFamily="18" charset="0"/>
                <a:cs typeface="Times New Roman" panose="02020603050405020304" pitchFamily="18" charset="0"/>
              </a:rPr>
              <a:t>Ω</a:t>
            </a:r>
            <a:endParaRPr lang="en-IN" altLang="en-US" sz="240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Power Supply – (12V, 2A max.)</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Matlab 2019a</a:t>
            </a:r>
          </a:p>
          <a:p>
            <a:pPr>
              <a:buFont typeface="Arial" panose="020B0604020202020204" pitchFamily="34" charset="0"/>
              <a:buChar char="•"/>
            </a:pPr>
            <a:r>
              <a:rPr lang="en-IN" altLang="en-US" sz="2400">
                <a:solidFill>
                  <a:srgbClr val="000000"/>
                </a:solidFill>
                <a:latin typeface="Times New Roman" panose="02020603050405020304" pitchFamily="18" charset="0"/>
                <a:cs typeface="Times New Roman" panose="02020603050405020304" pitchFamily="18" charset="0"/>
              </a:rPr>
              <a:t>Matlab Arduino support package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A2C87D69-5FEE-4CA7-9BBB-40A6C6F7380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C84B9C09-AF22-49FC-9D3E-0D5E8FF80D00}" type="datetime1">
              <a:rPr lang="en-US" altLang="en-US" sz="1100" smtClean="0">
                <a:solidFill>
                  <a:schemeClr val="bg1"/>
                </a:solidFill>
              </a:rPr>
              <a:pPr>
                <a:spcBef>
                  <a:spcPct val="0"/>
                </a:spcBef>
                <a:buClrTx/>
                <a:buFontTx/>
                <a:buNone/>
              </a:pPr>
              <a:t>2/17/2020</a:t>
            </a:fld>
            <a:endParaRPr lang="it-IT" altLang="en-US" sz="1100">
              <a:solidFill>
                <a:schemeClr val="bg1"/>
              </a:solidFill>
            </a:endParaRPr>
          </a:p>
        </p:txBody>
      </p:sp>
      <p:sp>
        <p:nvSpPr>
          <p:cNvPr id="10243" name="Footer Placeholder 4">
            <a:extLst>
              <a:ext uri="{FF2B5EF4-FFF2-40B4-BE49-F238E27FC236}">
                <a16:creationId xmlns:a16="http://schemas.microsoft.com/office/drawing/2014/main" id="{16AEE332-1CEC-412D-A413-DBE550C7B3F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10244" name="Slide Number Placeholder 5">
            <a:extLst>
              <a:ext uri="{FF2B5EF4-FFF2-40B4-BE49-F238E27FC236}">
                <a16:creationId xmlns:a16="http://schemas.microsoft.com/office/drawing/2014/main" id="{86A25925-E78B-4B87-A3C5-ECD0A12859F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4449D2E6-DC75-466D-B92E-3FD06361D498}" type="slidenum">
              <a:rPr lang="it-IT" altLang="en-US" sz="1100" smtClean="0">
                <a:solidFill>
                  <a:schemeClr val="bg1"/>
                </a:solidFill>
              </a:rPr>
              <a:pPr>
                <a:spcBef>
                  <a:spcPct val="0"/>
                </a:spcBef>
                <a:buClrTx/>
                <a:buFontTx/>
                <a:buNone/>
              </a:pPr>
              <a:t>4</a:t>
            </a:fld>
            <a:endParaRPr lang="it-IT" altLang="en-US" sz="1100">
              <a:solidFill>
                <a:schemeClr val="bg1"/>
              </a:solidFill>
            </a:endParaRPr>
          </a:p>
        </p:txBody>
      </p:sp>
      <p:pic>
        <p:nvPicPr>
          <p:cNvPr id="10245" name="Picture 4">
            <a:extLst>
              <a:ext uri="{FF2B5EF4-FFF2-40B4-BE49-F238E27FC236}">
                <a16:creationId xmlns:a16="http://schemas.microsoft.com/office/drawing/2014/main" id="{4BC2F238-2BC1-46D7-B181-906151C53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776288"/>
            <a:ext cx="644525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5">
            <a:extLst>
              <a:ext uri="{FF2B5EF4-FFF2-40B4-BE49-F238E27FC236}">
                <a16:creationId xmlns:a16="http://schemas.microsoft.com/office/drawing/2014/main" id="{C41CCFF2-3BE6-4F5C-852C-AEFCB9671946}"/>
              </a:ext>
            </a:extLst>
          </p:cNvPr>
          <p:cNvSpPr txBox="1">
            <a:spLocks noChangeArrowheads="1"/>
          </p:cNvSpPr>
          <p:nvPr/>
        </p:nvSpPr>
        <p:spPr bwMode="auto">
          <a:xfrm>
            <a:off x="2759075" y="188913"/>
            <a:ext cx="3625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2800" b="1" u="sng">
                <a:solidFill>
                  <a:srgbClr val="822433"/>
                </a:solidFill>
                <a:latin typeface="Times New Roman" panose="02020603050405020304" pitchFamily="18" charset="0"/>
                <a:cs typeface="Times New Roman" panose="02020603050405020304" pitchFamily="18" charset="0"/>
              </a:rPr>
              <a:t>Arduino UNO R3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6B447BDE-4067-44AE-9AF9-CAA43E2FB64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14D21CDF-6AC5-43E1-BF83-2A9CED9EF2D1}" type="datetime1">
              <a:rPr lang="en-US" altLang="en-US" sz="1100" smtClean="0">
                <a:solidFill>
                  <a:schemeClr val="bg1"/>
                </a:solidFill>
              </a:rPr>
              <a:pPr>
                <a:spcBef>
                  <a:spcPct val="0"/>
                </a:spcBef>
                <a:buClrTx/>
                <a:buFontTx/>
                <a:buNone/>
              </a:pPr>
              <a:t>2/17/2020</a:t>
            </a:fld>
            <a:endParaRPr lang="it-IT" altLang="en-US" sz="1100">
              <a:solidFill>
                <a:schemeClr val="bg1"/>
              </a:solidFill>
            </a:endParaRPr>
          </a:p>
        </p:txBody>
      </p:sp>
      <p:sp>
        <p:nvSpPr>
          <p:cNvPr id="12291" name="Footer Placeholder 4">
            <a:extLst>
              <a:ext uri="{FF2B5EF4-FFF2-40B4-BE49-F238E27FC236}">
                <a16:creationId xmlns:a16="http://schemas.microsoft.com/office/drawing/2014/main" id="{427F4F76-2C8F-43F9-A8C3-0243DDB924C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12292" name="Slide Number Placeholder 5">
            <a:extLst>
              <a:ext uri="{FF2B5EF4-FFF2-40B4-BE49-F238E27FC236}">
                <a16:creationId xmlns:a16="http://schemas.microsoft.com/office/drawing/2014/main" id="{2008637C-F7D9-4540-B4AD-0009771CD4E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6CDFEDAB-48A3-4E94-99CC-E956D6A5B81D}" type="slidenum">
              <a:rPr lang="it-IT" altLang="en-US" sz="1100" smtClean="0">
                <a:solidFill>
                  <a:schemeClr val="bg1"/>
                </a:solidFill>
              </a:rPr>
              <a:pPr>
                <a:spcBef>
                  <a:spcPct val="0"/>
                </a:spcBef>
                <a:buClrTx/>
                <a:buFontTx/>
                <a:buNone/>
              </a:pPr>
              <a:t>5</a:t>
            </a:fld>
            <a:endParaRPr lang="it-IT" altLang="en-US" sz="1100">
              <a:solidFill>
                <a:schemeClr val="bg1"/>
              </a:solidFill>
            </a:endParaRPr>
          </a:p>
        </p:txBody>
      </p:sp>
      <p:sp>
        <p:nvSpPr>
          <p:cNvPr id="12293" name="Rectangle 18">
            <a:extLst>
              <a:ext uri="{FF2B5EF4-FFF2-40B4-BE49-F238E27FC236}">
                <a16:creationId xmlns:a16="http://schemas.microsoft.com/office/drawing/2014/main" id="{1798FBAF-75B9-4FDB-B6C7-5CA9B141E983}"/>
              </a:ext>
            </a:extLst>
          </p:cNvPr>
          <p:cNvSpPr>
            <a:spLocks noChangeArrowheads="1"/>
          </p:cNvSpPr>
          <p:nvPr/>
        </p:nvSpPr>
        <p:spPr bwMode="auto">
          <a:xfrm>
            <a:off x="2382838" y="-349250"/>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900">
              <a:solidFill>
                <a:schemeClr val="bg1"/>
              </a:solidFill>
            </a:endParaRPr>
          </a:p>
        </p:txBody>
      </p:sp>
      <p:sp>
        <p:nvSpPr>
          <p:cNvPr id="12294" name="TextBox 3">
            <a:extLst>
              <a:ext uri="{FF2B5EF4-FFF2-40B4-BE49-F238E27FC236}">
                <a16:creationId xmlns:a16="http://schemas.microsoft.com/office/drawing/2014/main" id="{235A27E4-BCEE-4AFE-A7C6-9C81D7C1CC3C}"/>
              </a:ext>
            </a:extLst>
          </p:cNvPr>
          <p:cNvSpPr txBox="1">
            <a:spLocks noChangeArrowheads="1"/>
          </p:cNvSpPr>
          <p:nvPr/>
        </p:nvSpPr>
        <p:spPr bwMode="auto">
          <a:xfrm>
            <a:off x="323850" y="252413"/>
            <a:ext cx="8496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800">
                <a:solidFill>
                  <a:srgbClr val="000000"/>
                </a:solidFill>
                <a:latin typeface="Times New Roman" panose="02020603050405020304" pitchFamily="18" charset="0"/>
                <a:cs typeface="Times New Roman" panose="02020603050405020304" pitchFamily="18" charset="0"/>
              </a:rPr>
              <a:t>Arduino Uno is a microcontroller board based on the ATmega328P (datasheet). It has 14 digital input/output pins (of which 6 can be used as PWM outputs), 6 analog inputs, a 16 MHz quartz crystal.</a:t>
            </a:r>
            <a:endParaRPr lang="en-IN" altLang="en-US" sz="1800">
              <a:solidFill>
                <a:srgbClr val="000000"/>
              </a:solidFill>
              <a:latin typeface="Times New Roman" panose="02020603050405020304" pitchFamily="18" charset="0"/>
              <a:cs typeface="Times New Roman" panose="02020603050405020304" pitchFamily="18" charset="0"/>
            </a:endParaRPr>
          </a:p>
        </p:txBody>
      </p:sp>
      <p:sp>
        <p:nvSpPr>
          <p:cNvPr id="12295" name="TextBox 5">
            <a:extLst>
              <a:ext uri="{FF2B5EF4-FFF2-40B4-BE49-F238E27FC236}">
                <a16:creationId xmlns:a16="http://schemas.microsoft.com/office/drawing/2014/main" id="{7508DB84-E627-4274-98DF-90A1AF1C0FF5}"/>
              </a:ext>
            </a:extLst>
          </p:cNvPr>
          <p:cNvSpPr txBox="1">
            <a:spLocks noChangeArrowheads="1"/>
          </p:cNvSpPr>
          <p:nvPr/>
        </p:nvSpPr>
        <p:spPr bwMode="auto">
          <a:xfrm>
            <a:off x="1908175" y="1277938"/>
            <a:ext cx="7056438"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2000">
                <a:solidFill>
                  <a:srgbClr val="000000"/>
                </a:solidFill>
                <a:latin typeface="Times New Roman" panose="02020603050405020304" pitchFamily="18" charset="0"/>
                <a:cs typeface="Times New Roman" panose="02020603050405020304" pitchFamily="18" charset="0"/>
              </a:rPr>
              <a:t>Tech Specifications of Arduino UNO R3:</a:t>
            </a:r>
          </a:p>
          <a:p>
            <a:endParaRPr lang="en-IN" altLang="en-US" sz="2000">
              <a:solidFill>
                <a:srgbClr val="00000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877FFC32-1C91-43ED-B697-71D4A6333B3F}"/>
              </a:ext>
            </a:extLst>
          </p:cNvPr>
          <p:cNvGraphicFramePr>
            <a:graphicFrameLocks noGrp="1"/>
          </p:cNvGraphicFramePr>
          <p:nvPr/>
        </p:nvGraphicFramePr>
        <p:xfrm>
          <a:off x="2214563" y="1773238"/>
          <a:ext cx="3800476" cy="4203836"/>
        </p:xfrm>
        <a:graphic>
          <a:graphicData uri="http://schemas.openxmlformats.org/drawingml/2006/table">
            <a:tbl>
              <a:tblPr/>
              <a:tblGrid>
                <a:gridCol w="1900238">
                  <a:extLst>
                    <a:ext uri="{9D8B030D-6E8A-4147-A177-3AD203B41FA5}">
                      <a16:colId xmlns:a16="http://schemas.microsoft.com/office/drawing/2014/main" val="20000"/>
                    </a:ext>
                  </a:extLst>
                </a:gridCol>
                <a:gridCol w="1900238">
                  <a:extLst>
                    <a:ext uri="{9D8B030D-6E8A-4147-A177-3AD203B41FA5}">
                      <a16:colId xmlns:a16="http://schemas.microsoft.com/office/drawing/2014/main" val="20001"/>
                    </a:ext>
                  </a:extLst>
                </a:gridCol>
              </a:tblGrid>
              <a:tr h="262404">
                <a:tc>
                  <a:txBody>
                    <a:bodyPr/>
                    <a:lstStyle/>
                    <a:p>
                      <a:r>
                        <a:rPr lang="en-IN" sz="1300">
                          <a:effectLst/>
                        </a:rPr>
                        <a:t>Operating Voltage</a:t>
                      </a:r>
                    </a:p>
                  </a:txBody>
                  <a:tcPr marL="64270" marR="64270" marT="32146" marB="32146" anchor="ctr">
                    <a:lnL>
                      <a:noFill/>
                    </a:lnL>
                    <a:lnR>
                      <a:noFill/>
                    </a:lnR>
                    <a:lnT>
                      <a:noFill/>
                    </a:lnT>
                    <a:lnB>
                      <a:noFill/>
                    </a:lnB>
                    <a:solidFill>
                      <a:srgbClr val="F1F1F1"/>
                    </a:solidFill>
                  </a:tcPr>
                </a:tc>
                <a:tc>
                  <a:txBody>
                    <a:bodyPr/>
                    <a:lstStyle/>
                    <a:p>
                      <a:r>
                        <a:rPr lang="en-IN" sz="1300">
                          <a:effectLst/>
                        </a:rPr>
                        <a:t>5V</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0"/>
                  </a:ext>
                </a:extLst>
              </a:tr>
              <a:tr h="460516">
                <a:tc>
                  <a:txBody>
                    <a:bodyPr/>
                    <a:lstStyle/>
                    <a:p>
                      <a:r>
                        <a:rPr lang="en-IN" sz="1300">
                          <a:effectLst/>
                        </a:rPr>
                        <a:t>Input Voltage (recommended)</a:t>
                      </a:r>
                    </a:p>
                  </a:txBody>
                  <a:tcPr marL="64270" marR="64270" marT="32146" marB="32146" anchor="ctr">
                    <a:lnL>
                      <a:noFill/>
                    </a:lnL>
                    <a:lnR>
                      <a:noFill/>
                    </a:lnR>
                    <a:lnT>
                      <a:noFill/>
                    </a:lnT>
                    <a:lnB>
                      <a:noFill/>
                    </a:lnB>
                    <a:solidFill>
                      <a:srgbClr val="FFFFFF"/>
                    </a:solidFill>
                  </a:tcPr>
                </a:tc>
                <a:tc>
                  <a:txBody>
                    <a:bodyPr/>
                    <a:lstStyle/>
                    <a:p>
                      <a:r>
                        <a:rPr lang="en-IN" sz="1300">
                          <a:effectLst/>
                        </a:rPr>
                        <a:t>7-12V</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1"/>
                  </a:ext>
                </a:extLst>
              </a:tr>
              <a:tr h="262404">
                <a:tc>
                  <a:txBody>
                    <a:bodyPr/>
                    <a:lstStyle/>
                    <a:p>
                      <a:r>
                        <a:rPr lang="en-IN" sz="1300">
                          <a:effectLst/>
                        </a:rPr>
                        <a:t>Input Voltage (limit)</a:t>
                      </a:r>
                    </a:p>
                  </a:txBody>
                  <a:tcPr marL="64270" marR="64270" marT="32146" marB="32146" anchor="ctr">
                    <a:lnL>
                      <a:noFill/>
                    </a:lnL>
                    <a:lnR>
                      <a:noFill/>
                    </a:lnR>
                    <a:lnT>
                      <a:noFill/>
                    </a:lnT>
                    <a:lnB>
                      <a:noFill/>
                    </a:lnB>
                    <a:solidFill>
                      <a:srgbClr val="F1F1F1"/>
                    </a:solidFill>
                  </a:tcPr>
                </a:tc>
                <a:tc>
                  <a:txBody>
                    <a:bodyPr/>
                    <a:lstStyle/>
                    <a:p>
                      <a:r>
                        <a:rPr lang="en-IN" sz="1300">
                          <a:effectLst/>
                        </a:rPr>
                        <a:t>6-20V</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2"/>
                  </a:ext>
                </a:extLst>
              </a:tr>
              <a:tr h="460516">
                <a:tc>
                  <a:txBody>
                    <a:bodyPr/>
                    <a:lstStyle/>
                    <a:p>
                      <a:r>
                        <a:rPr lang="en-IN" sz="1300">
                          <a:effectLst/>
                        </a:rPr>
                        <a:t>Digital I/O Pins</a:t>
                      </a:r>
                    </a:p>
                  </a:txBody>
                  <a:tcPr marL="64270" marR="64270" marT="32146" marB="32146" anchor="ctr">
                    <a:lnL>
                      <a:noFill/>
                    </a:lnL>
                    <a:lnR>
                      <a:noFill/>
                    </a:lnR>
                    <a:lnT>
                      <a:noFill/>
                    </a:lnT>
                    <a:lnB>
                      <a:noFill/>
                    </a:lnB>
                    <a:solidFill>
                      <a:srgbClr val="FFFFFF"/>
                    </a:solidFill>
                  </a:tcPr>
                </a:tc>
                <a:tc>
                  <a:txBody>
                    <a:bodyPr/>
                    <a:lstStyle/>
                    <a:p>
                      <a:r>
                        <a:rPr lang="en-US" sz="1300">
                          <a:effectLst/>
                        </a:rPr>
                        <a:t>14 (of which 6 provide PWM output)</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3"/>
                  </a:ext>
                </a:extLst>
              </a:tr>
              <a:tr h="262404">
                <a:tc>
                  <a:txBody>
                    <a:bodyPr/>
                    <a:lstStyle/>
                    <a:p>
                      <a:r>
                        <a:rPr lang="pt-BR" sz="1300">
                          <a:effectLst/>
                        </a:rPr>
                        <a:t>PWM Digital I/O Pins</a:t>
                      </a:r>
                    </a:p>
                  </a:txBody>
                  <a:tcPr marL="64270" marR="64270" marT="32146" marB="32146" anchor="ctr">
                    <a:lnL>
                      <a:noFill/>
                    </a:lnL>
                    <a:lnR>
                      <a:noFill/>
                    </a:lnR>
                    <a:lnT>
                      <a:noFill/>
                    </a:lnT>
                    <a:lnB>
                      <a:noFill/>
                    </a:lnB>
                    <a:solidFill>
                      <a:srgbClr val="F1F1F1"/>
                    </a:solidFill>
                  </a:tcPr>
                </a:tc>
                <a:tc>
                  <a:txBody>
                    <a:bodyPr/>
                    <a:lstStyle/>
                    <a:p>
                      <a:r>
                        <a:rPr lang="en-IN" sz="1300">
                          <a:effectLst/>
                        </a:rPr>
                        <a:t>6</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4"/>
                  </a:ext>
                </a:extLst>
              </a:tr>
              <a:tr h="262404">
                <a:tc>
                  <a:txBody>
                    <a:bodyPr/>
                    <a:lstStyle/>
                    <a:p>
                      <a:r>
                        <a:rPr lang="en-IN" sz="1300">
                          <a:effectLst/>
                        </a:rPr>
                        <a:t>Analog Input Pins</a:t>
                      </a:r>
                    </a:p>
                  </a:txBody>
                  <a:tcPr marL="64270" marR="64270" marT="32146" marB="32146" anchor="ctr">
                    <a:lnL>
                      <a:noFill/>
                    </a:lnL>
                    <a:lnR>
                      <a:noFill/>
                    </a:lnR>
                    <a:lnT>
                      <a:noFill/>
                    </a:lnT>
                    <a:lnB>
                      <a:noFill/>
                    </a:lnB>
                    <a:solidFill>
                      <a:srgbClr val="FFFFFF"/>
                    </a:solidFill>
                  </a:tcPr>
                </a:tc>
                <a:tc>
                  <a:txBody>
                    <a:bodyPr/>
                    <a:lstStyle/>
                    <a:p>
                      <a:r>
                        <a:rPr lang="en-IN" sz="1300">
                          <a:effectLst/>
                        </a:rPr>
                        <a:t>6</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5"/>
                  </a:ext>
                </a:extLst>
              </a:tr>
              <a:tr h="262404">
                <a:tc>
                  <a:txBody>
                    <a:bodyPr/>
                    <a:lstStyle/>
                    <a:p>
                      <a:r>
                        <a:rPr lang="it-IT" sz="1300">
                          <a:effectLst/>
                        </a:rPr>
                        <a:t>DC Current per I/O Pin</a:t>
                      </a:r>
                    </a:p>
                  </a:txBody>
                  <a:tcPr marL="64270" marR="64270" marT="32146" marB="32146" anchor="ctr">
                    <a:lnL>
                      <a:noFill/>
                    </a:lnL>
                    <a:lnR>
                      <a:noFill/>
                    </a:lnR>
                    <a:lnT>
                      <a:noFill/>
                    </a:lnT>
                    <a:lnB>
                      <a:noFill/>
                    </a:lnB>
                    <a:solidFill>
                      <a:srgbClr val="F1F1F1"/>
                    </a:solidFill>
                  </a:tcPr>
                </a:tc>
                <a:tc>
                  <a:txBody>
                    <a:bodyPr/>
                    <a:lstStyle/>
                    <a:p>
                      <a:r>
                        <a:rPr lang="en-IN" sz="1300">
                          <a:effectLst/>
                        </a:rPr>
                        <a:t>20 mA</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6"/>
                  </a:ext>
                </a:extLst>
              </a:tr>
              <a:tr h="262404">
                <a:tc>
                  <a:txBody>
                    <a:bodyPr/>
                    <a:lstStyle/>
                    <a:p>
                      <a:r>
                        <a:rPr lang="en-IN" sz="1300">
                          <a:effectLst/>
                        </a:rPr>
                        <a:t>DC Current for 3.3V Pin</a:t>
                      </a:r>
                    </a:p>
                  </a:txBody>
                  <a:tcPr marL="64270" marR="64270" marT="32146" marB="32146" anchor="ctr">
                    <a:lnL>
                      <a:noFill/>
                    </a:lnL>
                    <a:lnR>
                      <a:noFill/>
                    </a:lnR>
                    <a:lnT>
                      <a:noFill/>
                    </a:lnT>
                    <a:lnB>
                      <a:noFill/>
                    </a:lnB>
                    <a:solidFill>
                      <a:srgbClr val="FFFFFF"/>
                    </a:solidFill>
                  </a:tcPr>
                </a:tc>
                <a:tc>
                  <a:txBody>
                    <a:bodyPr/>
                    <a:lstStyle/>
                    <a:p>
                      <a:r>
                        <a:rPr lang="en-IN" sz="1300">
                          <a:effectLst/>
                        </a:rPr>
                        <a:t>50 mA</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7"/>
                  </a:ext>
                </a:extLst>
              </a:tr>
              <a:tr h="658629">
                <a:tc>
                  <a:txBody>
                    <a:bodyPr/>
                    <a:lstStyle/>
                    <a:p>
                      <a:r>
                        <a:rPr lang="en-IN" sz="1300">
                          <a:effectLst/>
                        </a:rPr>
                        <a:t>Flash Memory</a:t>
                      </a:r>
                    </a:p>
                  </a:txBody>
                  <a:tcPr marL="64270" marR="64270" marT="32146" marB="32146" anchor="ctr">
                    <a:lnL>
                      <a:noFill/>
                    </a:lnL>
                    <a:lnR>
                      <a:noFill/>
                    </a:lnR>
                    <a:lnT>
                      <a:noFill/>
                    </a:lnT>
                    <a:lnB>
                      <a:noFill/>
                    </a:lnB>
                    <a:solidFill>
                      <a:srgbClr val="F1F1F1"/>
                    </a:solidFill>
                  </a:tcPr>
                </a:tc>
                <a:tc>
                  <a:txBody>
                    <a:bodyPr/>
                    <a:lstStyle/>
                    <a:p>
                      <a:r>
                        <a:rPr lang="en-US" sz="1300">
                          <a:effectLst/>
                        </a:rPr>
                        <a:t>32 KB (ATmega328P) of which 0.5 KB used by bootloader</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08"/>
                  </a:ext>
                </a:extLst>
              </a:tr>
              <a:tr h="262404">
                <a:tc>
                  <a:txBody>
                    <a:bodyPr/>
                    <a:lstStyle/>
                    <a:p>
                      <a:r>
                        <a:rPr lang="en-IN" sz="1300">
                          <a:effectLst/>
                        </a:rPr>
                        <a:t>SRAM</a:t>
                      </a:r>
                    </a:p>
                  </a:txBody>
                  <a:tcPr marL="64270" marR="64270" marT="32146" marB="32146" anchor="ctr">
                    <a:lnL>
                      <a:noFill/>
                    </a:lnL>
                    <a:lnR>
                      <a:noFill/>
                    </a:lnR>
                    <a:lnT>
                      <a:noFill/>
                    </a:lnT>
                    <a:lnB>
                      <a:noFill/>
                    </a:lnB>
                    <a:solidFill>
                      <a:srgbClr val="FFFFFF"/>
                    </a:solidFill>
                  </a:tcPr>
                </a:tc>
                <a:tc>
                  <a:txBody>
                    <a:bodyPr/>
                    <a:lstStyle/>
                    <a:p>
                      <a:r>
                        <a:rPr lang="en-IN" sz="1300">
                          <a:effectLst/>
                        </a:rPr>
                        <a:t>2 KB (ATmega328P)</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09"/>
                  </a:ext>
                </a:extLst>
              </a:tr>
              <a:tr h="262404">
                <a:tc>
                  <a:txBody>
                    <a:bodyPr/>
                    <a:lstStyle/>
                    <a:p>
                      <a:r>
                        <a:rPr lang="en-IN" sz="1300">
                          <a:effectLst/>
                        </a:rPr>
                        <a:t>EEPROM</a:t>
                      </a:r>
                    </a:p>
                  </a:txBody>
                  <a:tcPr marL="64270" marR="64270" marT="32146" marB="32146" anchor="ctr">
                    <a:lnL>
                      <a:noFill/>
                    </a:lnL>
                    <a:lnR>
                      <a:noFill/>
                    </a:lnR>
                    <a:lnT>
                      <a:noFill/>
                    </a:lnT>
                    <a:lnB>
                      <a:noFill/>
                    </a:lnB>
                    <a:solidFill>
                      <a:srgbClr val="F1F1F1"/>
                    </a:solidFill>
                  </a:tcPr>
                </a:tc>
                <a:tc>
                  <a:txBody>
                    <a:bodyPr/>
                    <a:lstStyle/>
                    <a:p>
                      <a:r>
                        <a:rPr lang="en-IN" sz="1300">
                          <a:effectLst/>
                        </a:rPr>
                        <a:t>1 KB (ATmega328P)</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10"/>
                  </a:ext>
                </a:extLst>
              </a:tr>
              <a:tr h="262404">
                <a:tc>
                  <a:txBody>
                    <a:bodyPr/>
                    <a:lstStyle/>
                    <a:p>
                      <a:r>
                        <a:rPr lang="en-IN" sz="1300">
                          <a:effectLst/>
                        </a:rPr>
                        <a:t>Clock Speed</a:t>
                      </a:r>
                    </a:p>
                  </a:txBody>
                  <a:tcPr marL="64270" marR="64270" marT="32146" marB="32146" anchor="ctr">
                    <a:lnL>
                      <a:noFill/>
                    </a:lnL>
                    <a:lnR>
                      <a:noFill/>
                    </a:lnR>
                    <a:lnT>
                      <a:noFill/>
                    </a:lnT>
                    <a:lnB>
                      <a:noFill/>
                    </a:lnB>
                    <a:solidFill>
                      <a:srgbClr val="FFFFFF"/>
                    </a:solidFill>
                  </a:tcPr>
                </a:tc>
                <a:tc>
                  <a:txBody>
                    <a:bodyPr/>
                    <a:lstStyle/>
                    <a:p>
                      <a:r>
                        <a:rPr lang="en-IN" sz="1300">
                          <a:effectLst/>
                        </a:rPr>
                        <a:t>16 MHz</a:t>
                      </a:r>
                    </a:p>
                  </a:txBody>
                  <a:tcPr marL="64270" marR="64270" marT="32146" marB="32146" anchor="ctr">
                    <a:lnL>
                      <a:noFill/>
                    </a:lnL>
                    <a:lnR>
                      <a:noFill/>
                    </a:lnR>
                    <a:lnT>
                      <a:noFill/>
                    </a:lnT>
                    <a:lnB>
                      <a:noFill/>
                    </a:lnB>
                    <a:solidFill>
                      <a:srgbClr val="FFFFFF"/>
                    </a:solidFill>
                  </a:tcPr>
                </a:tc>
                <a:extLst>
                  <a:ext uri="{0D108BD9-81ED-4DB2-BD59-A6C34878D82A}">
                    <a16:rowId xmlns:a16="http://schemas.microsoft.com/office/drawing/2014/main" val="10011"/>
                  </a:ext>
                </a:extLst>
              </a:tr>
              <a:tr h="262404">
                <a:tc>
                  <a:txBody>
                    <a:bodyPr/>
                    <a:lstStyle/>
                    <a:p>
                      <a:r>
                        <a:rPr lang="en-IN" sz="1300">
                          <a:effectLst/>
                        </a:rPr>
                        <a:t>LED_BUILTIN</a:t>
                      </a:r>
                    </a:p>
                  </a:txBody>
                  <a:tcPr marL="64270" marR="64270" marT="32146" marB="32146" anchor="ctr">
                    <a:lnL>
                      <a:noFill/>
                    </a:lnL>
                    <a:lnR>
                      <a:noFill/>
                    </a:lnR>
                    <a:lnT>
                      <a:noFill/>
                    </a:lnT>
                    <a:lnB>
                      <a:noFill/>
                    </a:lnB>
                    <a:solidFill>
                      <a:srgbClr val="F1F1F1"/>
                    </a:solidFill>
                  </a:tcPr>
                </a:tc>
                <a:tc>
                  <a:txBody>
                    <a:bodyPr/>
                    <a:lstStyle/>
                    <a:p>
                      <a:r>
                        <a:rPr lang="en-IN" sz="1300" dirty="0">
                          <a:effectLst/>
                        </a:rPr>
                        <a:t>13</a:t>
                      </a:r>
                    </a:p>
                  </a:txBody>
                  <a:tcPr marL="64270" marR="64270" marT="32146" marB="32146" anchor="ctr">
                    <a:lnL>
                      <a:noFill/>
                    </a:lnL>
                    <a:lnR>
                      <a:noFill/>
                    </a:lnR>
                    <a:lnT>
                      <a:noFill/>
                    </a:lnT>
                    <a:lnB>
                      <a:noFill/>
                    </a:lnB>
                    <a:solidFill>
                      <a:srgbClr val="F1F1F1"/>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EAFF91B5-1AA0-42E4-B826-131F77EBF8D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2D6F9F3A-9D7B-4E33-AC2C-24F85CC33284}" type="datetime1">
              <a:rPr lang="en-US" altLang="en-US" sz="1100" smtClean="0">
                <a:solidFill>
                  <a:schemeClr val="bg1"/>
                </a:solidFill>
              </a:rPr>
              <a:pPr>
                <a:spcBef>
                  <a:spcPct val="0"/>
                </a:spcBef>
                <a:buClrTx/>
                <a:buFontTx/>
                <a:buNone/>
              </a:pPr>
              <a:t>2/17/2020</a:t>
            </a:fld>
            <a:endParaRPr lang="it-IT" altLang="en-US" sz="1100">
              <a:solidFill>
                <a:schemeClr val="bg1"/>
              </a:solidFill>
            </a:endParaRPr>
          </a:p>
        </p:txBody>
      </p:sp>
      <p:sp>
        <p:nvSpPr>
          <p:cNvPr id="14339" name="Footer Placeholder 4">
            <a:extLst>
              <a:ext uri="{FF2B5EF4-FFF2-40B4-BE49-F238E27FC236}">
                <a16:creationId xmlns:a16="http://schemas.microsoft.com/office/drawing/2014/main" id="{9E64B72B-E771-4B83-B343-9AC56E20D14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100">
                <a:solidFill>
                  <a:schemeClr val="bg1"/>
                </a:solidFill>
              </a:rPr>
              <a:t>Estimation of DC Motor Load</a:t>
            </a:r>
            <a:endParaRPr lang="it-IT" altLang="en-US" sz="1100">
              <a:solidFill>
                <a:schemeClr val="bg1"/>
              </a:solidFill>
            </a:endParaRPr>
          </a:p>
        </p:txBody>
      </p:sp>
      <p:sp>
        <p:nvSpPr>
          <p:cNvPr id="14340" name="Slide Number Placeholder 5">
            <a:extLst>
              <a:ext uri="{FF2B5EF4-FFF2-40B4-BE49-F238E27FC236}">
                <a16:creationId xmlns:a16="http://schemas.microsoft.com/office/drawing/2014/main" id="{C3213AF6-26A4-42AA-8C9F-DE056F2FB73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en-US" sz="1100">
                <a:solidFill>
                  <a:schemeClr val="bg1"/>
                </a:solidFill>
              </a:rPr>
              <a:t>Pagina </a:t>
            </a:r>
            <a:fld id="{CC113128-4FA3-4CBA-92C7-14553127C504}" type="slidenum">
              <a:rPr lang="it-IT" altLang="en-US" sz="1100" smtClean="0">
                <a:solidFill>
                  <a:schemeClr val="bg1"/>
                </a:solidFill>
              </a:rPr>
              <a:pPr>
                <a:spcBef>
                  <a:spcPct val="0"/>
                </a:spcBef>
                <a:buClrTx/>
                <a:buFontTx/>
                <a:buNone/>
              </a:pPr>
              <a:t>6</a:t>
            </a:fld>
            <a:endParaRPr lang="it-IT" altLang="en-US" sz="1100">
              <a:solidFill>
                <a:schemeClr val="bg1"/>
              </a:solidFill>
            </a:endParaRPr>
          </a:p>
        </p:txBody>
      </p:sp>
      <p:sp>
        <p:nvSpPr>
          <p:cNvPr id="14341" name="TextBox 3">
            <a:extLst>
              <a:ext uri="{FF2B5EF4-FFF2-40B4-BE49-F238E27FC236}">
                <a16:creationId xmlns:a16="http://schemas.microsoft.com/office/drawing/2014/main" id="{85DE9AE7-F43F-4161-828F-E4B23B67F2D2}"/>
              </a:ext>
            </a:extLst>
          </p:cNvPr>
          <p:cNvSpPr txBox="1">
            <a:spLocks noChangeArrowheads="1"/>
          </p:cNvSpPr>
          <p:nvPr/>
        </p:nvSpPr>
        <p:spPr bwMode="auto">
          <a:xfrm>
            <a:off x="2592388" y="44450"/>
            <a:ext cx="396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2800" b="1" u="sng">
                <a:solidFill>
                  <a:srgbClr val="822433"/>
                </a:solidFill>
                <a:latin typeface="Times New Roman" panose="02020603050405020304" pitchFamily="18" charset="0"/>
                <a:cs typeface="Times New Roman" panose="02020603050405020304" pitchFamily="18" charset="0"/>
              </a:rPr>
              <a:t>DC Motor + Encoder</a:t>
            </a:r>
          </a:p>
        </p:txBody>
      </p:sp>
      <p:pic>
        <p:nvPicPr>
          <p:cNvPr id="14342" name="Picture 5">
            <a:extLst>
              <a:ext uri="{FF2B5EF4-FFF2-40B4-BE49-F238E27FC236}">
                <a16:creationId xmlns:a16="http://schemas.microsoft.com/office/drawing/2014/main" id="{11445472-A231-4B78-BC22-22EFD2404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857250"/>
            <a:ext cx="87153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06C397-0F22-4CE9-87F6-5D0F84CFF4D6}"/>
              </a:ext>
            </a:extLst>
          </p:cNvPr>
          <p:cNvSpPr>
            <a:spLocks noGrp="1" noChangeArrowheads="1"/>
          </p:cNvSpPr>
          <p:nvPr>
            <p:ph type="title"/>
          </p:nvPr>
        </p:nvSpPr>
        <p:spPr>
          <a:xfrm>
            <a:off x="166688" y="390525"/>
            <a:ext cx="8353425" cy="787400"/>
          </a:xfrm>
        </p:spPr>
        <p:txBody>
          <a:bodyPr/>
          <a:lstStyle/>
          <a:p>
            <a:pPr algn="ctr"/>
            <a:r>
              <a:rPr lang="en-IN" altLang="en-US" u="sng" dirty="0">
                <a:latin typeface="Times New Roman" panose="02020603050405020304" pitchFamily="18" charset="0"/>
                <a:cs typeface="Times New Roman" panose="02020603050405020304" pitchFamily="18" charset="0"/>
              </a:rPr>
              <a:t>TECHNICAL SPECIFICATIONS FOR ENCODER-MOTOR DUO</a:t>
            </a:r>
          </a:p>
        </p:txBody>
      </p:sp>
      <p:sp>
        <p:nvSpPr>
          <p:cNvPr id="15363" name="Date Placeholder 3">
            <a:extLst>
              <a:ext uri="{FF2B5EF4-FFF2-40B4-BE49-F238E27FC236}">
                <a16:creationId xmlns:a16="http://schemas.microsoft.com/office/drawing/2014/main" id="{11D32C64-3883-41C3-A489-D7569352FEB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DE1F35CF-F374-4E38-939C-73C7C4F0F1AC}" type="datetime1">
              <a:rPr lang="en-US" altLang="en-US" sz="1100" smtClean="0"/>
              <a:pPr/>
              <a:t>2/17/2020</a:t>
            </a:fld>
            <a:endParaRPr lang="it-IT" altLang="en-US" sz="1100"/>
          </a:p>
        </p:txBody>
      </p:sp>
      <p:sp>
        <p:nvSpPr>
          <p:cNvPr id="15364" name="Footer Placeholder 4">
            <a:extLst>
              <a:ext uri="{FF2B5EF4-FFF2-40B4-BE49-F238E27FC236}">
                <a16:creationId xmlns:a16="http://schemas.microsoft.com/office/drawing/2014/main" id="{C6653813-27FA-4EE3-B805-726F33A13E35}"/>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5365" name="Slide Number Placeholder 5">
            <a:extLst>
              <a:ext uri="{FF2B5EF4-FFF2-40B4-BE49-F238E27FC236}">
                <a16:creationId xmlns:a16="http://schemas.microsoft.com/office/drawing/2014/main" id="{6562FE54-EA78-49CF-B65F-A13FA8F85D0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F19CADFE-94A6-4342-A411-EFE145666313}" type="slidenum">
              <a:rPr lang="it-IT" altLang="en-US" sz="1100" smtClean="0"/>
              <a:pPr/>
              <a:t>7</a:t>
            </a:fld>
            <a:endParaRPr lang="it-IT" altLang="en-US" sz="1100"/>
          </a:p>
        </p:txBody>
      </p:sp>
      <p:sp>
        <p:nvSpPr>
          <p:cNvPr id="15366" name="TextBox 11">
            <a:extLst>
              <a:ext uri="{FF2B5EF4-FFF2-40B4-BE49-F238E27FC236}">
                <a16:creationId xmlns:a16="http://schemas.microsoft.com/office/drawing/2014/main" id="{1A98BC00-95C4-48DC-9352-0CB5656C1994}"/>
              </a:ext>
            </a:extLst>
          </p:cNvPr>
          <p:cNvSpPr txBox="1">
            <a:spLocks noChangeArrowheads="1"/>
          </p:cNvSpPr>
          <p:nvPr/>
        </p:nvSpPr>
        <p:spPr bwMode="auto">
          <a:xfrm>
            <a:off x="287338" y="1208088"/>
            <a:ext cx="8569325"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Operating voltage: 6V to 18V</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Rated voltage: 12V</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Reduction ratio: 40:1</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No-load current: 40 mA</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No-load speed: 150 RPM</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Rated torque: 1.5 kg cm</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Maximum torque: 6.4 kg cm</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Stop current: 1.3 A</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Hall Incremental Encoder</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Encoder resolution: 440 CPR</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Weight: 150 g</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Red: Motor power +</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Black: Encoder GND</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Green: Encoder Phase A</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Yellow: Encoder Phase B</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Blue: Encoder power supply 5V</a:t>
            </a:r>
          </a:p>
          <a:p>
            <a:pPr>
              <a:buFont typeface="Arial" panose="020B0604020202020204" pitchFamily="34" charset="0"/>
              <a:buChar char="•"/>
            </a:pPr>
            <a:r>
              <a:rPr lang="en-IN" altLang="en-US" sz="1800">
                <a:solidFill>
                  <a:srgbClr val="000000"/>
                </a:solidFill>
                <a:latin typeface="Times New Roman" panose="02020603050405020304" pitchFamily="18" charset="0"/>
                <a:cs typeface="Times New Roman" panose="02020603050405020304" pitchFamily="18" charset="0"/>
              </a:rPr>
              <a:t>White: Motor power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01FB2B6-B4CB-4441-B134-022A44DC9309}"/>
              </a:ext>
            </a:extLst>
          </p:cNvPr>
          <p:cNvSpPr>
            <a:spLocks noGrp="1" noChangeArrowheads="1"/>
          </p:cNvSpPr>
          <p:nvPr>
            <p:ph type="title"/>
          </p:nvPr>
        </p:nvSpPr>
        <p:spPr>
          <a:xfrm>
            <a:off x="792163" y="315913"/>
            <a:ext cx="7559675" cy="581025"/>
          </a:xfrm>
        </p:spPr>
        <p:txBody>
          <a:bodyPr/>
          <a:lstStyle/>
          <a:p>
            <a:pPr algn="ctr"/>
            <a:r>
              <a:rPr lang="en-IN" altLang="en-US" u="sng" dirty="0">
                <a:latin typeface="Times New Roman" panose="02020603050405020304" pitchFamily="18" charset="0"/>
                <a:cs typeface="Times New Roman" panose="02020603050405020304" pitchFamily="18" charset="0"/>
              </a:rPr>
              <a:t>LM324N (OPERATIONAL AMPLIFIER)</a:t>
            </a:r>
          </a:p>
        </p:txBody>
      </p:sp>
      <p:sp>
        <p:nvSpPr>
          <p:cNvPr id="16387" name="Date Placeholder 3">
            <a:extLst>
              <a:ext uri="{FF2B5EF4-FFF2-40B4-BE49-F238E27FC236}">
                <a16:creationId xmlns:a16="http://schemas.microsoft.com/office/drawing/2014/main" id="{2FE466E8-C833-48AC-9DCE-9E1A313BD16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B10CE6C6-7EB8-48DC-BB49-70950B4F1E13}" type="datetime1">
              <a:rPr lang="en-US" altLang="en-US" sz="1100" smtClean="0"/>
              <a:pPr/>
              <a:t>2/17/2020</a:t>
            </a:fld>
            <a:endParaRPr lang="it-IT" altLang="en-US" sz="1100"/>
          </a:p>
        </p:txBody>
      </p:sp>
      <p:sp>
        <p:nvSpPr>
          <p:cNvPr id="16388" name="Footer Placeholder 4">
            <a:extLst>
              <a:ext uri="{FF2B5EF4-FFF2-40B4-BE49-F238E27FC236}">
                <a16:creationId xmlns:a16="http://schemas.microsoft.com/office/drawing/2014/main" id="{35D29D4A-8690-49DF-9E6E-08CBE424567E}"/>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6389" name="Slide Number Placeholder 5">
            <a:extLst>
              <a:ext uri="{FF2B5EF4-FFF2-40B4-BE49-F238E27FC236}">
                <a16:creationId xmlns:a16="http://schemas.microsoft.com/office/drawing/2014/main" id="{44AF71B7-EA76-4C53-B3D5-EAF63D36D76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A55FA0F1-38C0-4F1D-95F9-20BFFBE63B86}" type="slidenum">
              <a:rPr lang="it-IT" altLang="en-US" sz="1100" smtClean="0"/>
              <a:pPr/>
              <a:t>8</a:t>
            </a:fld>
            <a:endParaRPr lang="it-IT" altLang="en-US" sz="1100"/>
          </a:p>
        </p:txBody>
      </p:sp>
      <p:pic>
        <p:nvPicPr>
          <p:cNvPr id="16390" name="Picture 7">
            <a:extLst>
              <a:ext uri="{FF2B5EF4-FFF2-40B4-BE49-F238E27FC236}">
                <a16:creationId xmlns:a16="http://schemas.microsoft.com/office/drawing/2014/main" id="{8A5240E3-7AF0-471D-9D3F-08AC7AC9E1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413" y="971550"/>
            <a:ext cx="290512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1">
            <a:extLst>
              <a:ext uri="{FF2B5EF4-FFF2-40B4-BE49-F238E27FC236}">
                <a16:creationId xmlns:a16="http://schemas.microsoft.com/office/drawing/2014/main" id="{3988C018-4C92-44D5-AF14-3DDF345E4D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075" y="3027363"/>
            <a:ext cx="4075113" cy="279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TextBox 12">
            <a:extLst>
              <a:ext uri="{FF2B5EF4-FFF2-40B4-BE49-F238E27FC236}">
                <a16:creationId xmlns:a16="http://schemas.microsoft.com/office/drawing/2014/main" id="{7DA91787-2D7D-4264-B8E7-83A3B57FDEC5}"/>
              </a:ext>
            </a:extLst>
          </p:cNvPr>
          <p:cNvSpPr txBox="1">
            <a:spLocks noChangeArrowheads="1"/>
          </p:cNvSpPr>
          <p:nvPr/>
        </p:nvSpPr>
        <p:spPr bwMode="auto">
          <a:xfrm>
            <a:off x="1403350" y="5748338"/>
            <a:ext cx="1665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IN" altLang="en-US" sz="1200" b="1" u="sng">
                <a:solidFill>
                  <a:srgbClr val="000000"/>
                </a:solidFill>
                <a:latin typeface="Times New Roman" panose="02020603050405020304" pitchFamily="18" charset="0"/>
                <a:cs typeface="Times New Roman" panose="02020603050405020304" pitchFamily="18" charset="0"/>
              </a:rPr>
              <a:t>Pin-out for LM324N</a:t>
            </a:r>
          </a:p>
        </p:txBody>
      </p:sp>
      <p:graphicFrame>
        <p:nvGraphicFramePr>
          <p:cNvPr id="29" name="Table 28">
            <a:extLst>
              <a:ext uri="{FF2B5EF4-FFF2-40B4-BE49-F238E27FC236}">
                <a16:creationId xmlns:a16="http://schemas.microsoft.com/office/drawing/2014/main" id="{66F9E253-8014-4A18-912E-30FB075EB98D}"/>
              </a:ext>
            </a:extLst>
          </p:cNvPr>
          <p:cNvGraphicFramePr>
            <a:graphicFrameLocks noGrp="1"/>
          </p:cNvGraphicFramePr>
          <p:nvPr/>
        </p:nvGraphicFramePr>
        <p:xfrm>
          <a:off x="4343400" y="1208088"/>
          <a:ext cx="4521201" cy="4441824"/>
        </p:xfrm>
        <a:graphic>
          <a:graphicData uri="http://schemas.openxmlformats.org/drawingml/2006/table">
            <a:tbl>
              <a:tblPr/>
              <a:tblGrid>
                <a:gridCol w="1507067">
                  <a:extLst>
                    <a:ext uri="{9D8B030D-6E8A-4147-A177-3AD203B41FA5}">
                      <a16:colId xmlns:a16="http://schemas.microsoft.com/office/drawing/2014/main" val="20000"/>
                    </a:ext>
                  </a:extLst>
                </a:gridCol>
                <a:gridCol w="1507067">
                  <a:extLst>
                    <a:ext uri="{9D8B030D-6E8A-4147-A177-3AD203B41FA5}">
                      <a16:colId xmlns:a16="http://schemas.microsoft.com/office/drawing/2014/main" val="20001"/>
                    </a:ext>
                  </a:extLst>
                </a:gridCol>
                <a:gridCol w="1507067">
                  <a:extLst>
                    <a:ext uri="{9D8B030D-6E8A-4147-A177-3AD203B41FA5}">
                      <a16:colId xmlns:a16="http://schemas.microsoft.com/office/drawing/2014/main" val="20002"/>
                    </a:ext>
                  </a:extLst>
                </a:gridCol>
              </a:tblGrid>
              <a:tr h="295366">
                <a:tc>
                  <a:txBody>
                    <a:bodyPr/>
                    <a:lstStyle/>
                    <a:p>
                      <a:pPr algn="l" fontAlgn="ctr"/>
                      <a:r>
                        <a:rPr lang="en-IN" sz="1400">
                          <a:effectLst/>
                        </a:rPr>
                        <a:t>Slew Rate</a:t>
                      </a:r>
                    </a:p>
                  </a:txBody>
                  <a:tcPr marL="118920" marR="118920" marT="29739" marB="29739" anchor="ctr">
                    <a:lnL>
                      <a:noFill/>
                    </a:lnL>
                    <a:lnR>
                      <a:noFill/>
                    </a:lnR>
                    <a:lnT>
                      <a:noFill/>
                    </a:lnT>
                    <a:lnB>
                      <a:noFill/>
                    </a:lnB>
                  </a:tcPr>
                </a:tc>
                <a:tc>
                  <a:txBody>
                    <a:bodyPr/>
                    <a:lstStyle/>
                    <a:p>
                      <a:pPr algn="l" fontAlgn="ctr"/>
                      <a:r>
                        <a:rPr lang="en-IN" sz="1400">
                          <a:solidFill>
                            <a:srgbClr val="444444"/>
                          </a:solidFill>
                          <a:effectLst/>
                        </a:rPr>
                        <a:t>0.5V/µs</a:t>
                      </a:r>
                    </a:p>
                  </a:txBody>
                  <a:tcPr marL="118920" marR="118920" marT="29739" marB="29739" anchor="ctr">
                    <a:lnL>
                      <a:noFill/>
                    </a:lnL>
                    <a:lnR>
                      <a:noFill/>
                    </a:lnR>
                    <a:lnT>
                      <a:noFill/>
                    </a:lnT>
                    <a:lnB>
                      <a:noFill/>
                    </a:lnB>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0"/>
                  </a:ext>
                </a:extLst>
              </a:tr>
              <a:tr h="526354">
                <a:tc>
                  <a:txBody>
                    <a:bodyPr/>
                    <a:lstStyle/>
                    <a:p>
                      <a:pPr algn="l" fontAlgn="ctr"/>
                      <a:r>
                        <a:rPr lang="en-IN" sz="1400">
                          <a:effectLst/>
                        </a:rPr>
                        <a:t>Gain Bandwidth Product</a:t>
                      </a:r>
                    </a:p>
                  </a:txBody>
                  <a:tcPr marL="118920" marR="118920" marT="29739" marB="29739" anchor="ctr">
                    <a:lnL>
                      <a:noFill/>
                    </a:lnL>
                    <a:lnR>
                      <a:noFill/>
                    </a:lnR>
                    <a:lnT>
                      <a:noFill/>
                    </a:lnT>
                    <a:lnB>
                      <a:noFill/>
                    </a:lnB>
                    <a:solidFill>
                      <a:srgbClr val="F0EFF3"/>
                    </a:solidFill>
                  </a:tcPr>
                </a:tc>
                <a:tc>
                  <a:txBody>
                    <a:bodyPr/>
                    <a:lstStyle/>
                    <a:p>
                      <a:pPr algn="l" fontAlgn="ctr"/>
                      <a:r>
                        <a:rPr lang="en-IN" sz="1400">
                          <a:solidFill>
                            <a:srgbClr val="444444"/>
                          </a:solidFill>
                          <a:effectLst/>
                        </a:rPr>
                        <a:t>1,2MHz</a:t>
                      </a:r>
                    </a:p>
                  </a:txBody>
                  <a:tcPr marL="118920" marR="118920" marT="29739" marB="29739" anchor="ctr">
                    <a:lnL>
                      <a:noFill/>
                    </a:lnL>
                    <a:lnR>
                      <a:noFill/>
                    </a:lnR>
                    <a:lnT>
                      <a:noFill/>
                    </a:lnT>
                    <a:lnB>
                      <a:noFill/>
                    </a:lnB>
                    <a:solidFill>
                      <a:srgbClr val="F0EFF3"/>
                    </a:solidFill>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solidFill>
                      <a:srgbClr val="F0EFF3"/>
                    </a:solidFill>
                  </a:tcPr>
                </a:tc>
                <a:extLst>
                  <a:ext uri="{0D108BD9-81ED-4DB2-BD59-A6C34878D82A}">
                    <a16:rowId xmlns:a16="http://schemas.microsoft.com/office/drawing/2014/main" val="10001"/>
                  </a:ext>
                </a:extLst>
              </a:tr>
              <a:tr h="526354">
                <a:tc>
                  <a:txBody>
                    <a:bodyPr/>
                    <a:lstStyle/>
                    <a:p>
                      <a:pPr algn="l" fontAlgn="ctr"/>
                      <a:r>
                        <a:rPr lang="en-IN" sz="1400" dirty="0">
                          <a:effectLst/>
                        </a:rPr>
                        <a:t>Current - Input Bias</a:t>
                      </a:r>
                    </a:p>
                  </a:txBody>
                  <a:tcPr marL="118920" marR="118920" marT="29739" marB="29739" anchor="ctr">
                    <a:lnL>
                      <a:noFill/>
                    </a:lnL>
                    <a:lnR>
                      <a:noFill/>
                    </a:lnR>
                    <a:lnT>
                      <a:noFill/>
                    </a:lnT>
                    <a:lnB>
                      <a:noFill/>
                    </a:lnB>
                  </a:tcPr>
                </a:tc>
                <a:tc>
                  <a:txBody>
                    <a:bodyPr/>
                    <a:lstStyle/>
                    <a:p>
                      <a:pPr algn="l" fontAlgn="ctr"/>
                      <a:r>
                        <a:rPr lang="en-IN" sz="1400" dirty="0">
                          <a:solidFill>
                            <a:srgbClr val="444444"/>
                          </a:solidFill>
                          <a:effectLst/>
                        </a:rPr>
                        <a:t>20nA</a:t>
                      </a:r>
                    </a:p>
                  </a:txBody>
                  <a:tcPr marL="118920" marR="118920" marT="29739" marB="29739" anchor="ctr">
                    <a:lnL>
                      <a:noFill/>
                    </a:lnL>
                    <a:lnR>
                      <a:noFill/>
                    </a:lnR>
                    <a:lnT>
                      <a:noFill/>
                    </a:lnT>
                    <a:lnB>
                      <a:noFill/>
                    </a:lnB>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2"/>
                  </a:ext>
                </a:extLst>
              </a:tr>
              <a:tr h="526354">
                <a:tc>
                  <a:txBody>
                    <a:bodyPr/>
                    <a:lstStyle/>
                    <a:p>
                      <a:pPr algn="l" fontAlgn="ctr"/>
                      <a:r>
                        <a:rPr lang="en-IN" sz="1400">
                          <a:effectLst/>
                        </a:rPr>
                        <a:t>Voltage - Input Offset</a:t>
                      </a:r>
                    </a:p>
                  </a:txBody>
                  <a:tcPr marL="118920" marR="118920" marT="29739" marB="29739" anchor="ctr">
                    <a:lnL>
                      <a:noFill/>
                    </a:lnL>
                    <a:lnR>
                      <a:noFill/>
                    </a:lnR>
                    <a:lnT>
                      <a:noFill/>
                    </a:lnT>
                    <a:lnB>
                      <a:noFill/>
                    </a:lnB>
                    <a:solidFill>
                      <a:srgbClr val="F0EFF3"/>
                    </a:solidFill>
                  </a:tcPr>
                </a:tc>
                <a:tc>
                  <a:txBody>
                    <a:bodyPr/>
                    <a:lstStyle/>
                    <a:p>
                      <a:pPr algn="l" fontAlgn="ctr"/>
                      <a:r>
                        <a:rPr lang="en-IN" sz="1400">
                          <a:solidFill>
                            <a:srgbClr val="444444"/>
                          </a:solidFill>
                          <a:effectLst/>
                        </a:rPr>
                        <a:t>3mV</a:t>
                      </a:r>
                    </a:p>
                  </a:txBody>
                  <a:tcPr marL="118920" marR="118920" marT="29739" marB="29739" anchor="ctr">
                    <a:lnL>
                      <a:noFill/>
                    </a:lnL>
                    <a:lnR>
                      <a:noFill/>
                    </a:lnR>
                    <a:lnT>
                      <a:noFill/>
                    </a:lnT>
                    <a:lnB>
                      <a:noFill/>
                    </a:lnB>
                    <a:solidFill>
                      <a:srgbClr val="F0EFF3"/>
                    </a:solidFill>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solidFill>
                      <a:srgbClr val="F0EFF3"/>
                    </a:solidFill>
                  </a:tcPr>
                </a:tc>
                <a:extLst>
                  <a:ext uri="{0D108BD9-81ED-4DB2-BD59-A6C34878D82A}">
                    <a16:rowId xmlns:a16="http://schemas.microsoft.com/office/drawing/2014/main" val="10003"/>
                  </a:ext>
                </a:extLst>
              </a:tr>
              <a:tr h="526354">
                <a:tc>
                  <a:txBody>
                    <a:bodyPr/>
                    <a:lstStyle/>
                    <a:p>
                      <a:pPr algn="l" fontAlgn="ctr"/>
                      <a:r>
                        <a:rPr lang="en-IN" sz="1400">
                          <a:effectLst/>
                        </a:rPr>
                        <a:t>Current - Supply</a:t>
                      </a:r>
                    </a:p>
                  </a:txBody>
                  <a:tcPr marL="118920" marR="118920" marT="29739" marB="29739" anchor="ctr">
                    <a:lnL>
                      <a:noFill/>
                    </a:lnL>
                    <a:lnR>
                      <a:noFill/>
                    </a:lnR>
                    <a:lnT>
                      <a:noFill/>
                    </a:lnT>
                    <a:lnB>
                      <a:noFill/>
                    </a:lnB>
                  </a:tcPr>
                </a:tc>
                <a:tc>
                  <a:txBody>
                    <a:bodyPr/>
                    <a:lstStyle/>
                    <a:p>
                      <a:pPr algn="l" fontAlgn="ctr"/>
                      <a:r>
                        <a:rPr lang="en-IN" sz="1400">
                          <a:solidFill>
                            <a:srgbClr val="444444"/>
                          </a:solidFill>
                          <a:effectLst/>
                        </a:rPr>
                        <a:t>1.4mA</a:t>
                      </a:r>
                    </a:p>
                  </a:txBody>
                  <a:tcPr marL="118920" marR="118920" marT="29739" marB="29739" anchor="ctr">
                    <a:lnL>
                      <a:noFill/>
                    </a:lnL>
                    <a:lnR>
                      <a:noFill/>
                    </a:lnR>
                    <a:lnT>
                      <a:noFill/>
                    </a:lnT>
                    <a:lnB>
                      <a:noFill/>
                    </a:lnB>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4"/>
                  </a:ext>
                </a:extLst>
              </a:tr>
              <a:tr h="757344">
                <a:tc>
                  <a:txBody>
                    <a:bodyPr/>
                    <a:lstStyle/>
                    <a:p>
                      <a:pPr algn="l" fontAlgn="ctr"/>
                      <a:r>
                        <a:rPr lang="en-IN" sz="1400">
                          <a:effectLst/>
                        </a:rPr>
                        <a:t>Current - Output / Channel</a:t>
                      </a:r>
                    </a:p>
                  </a:txBody>
                  <a:tcPr marL="118920" marR="118920" marT="29739" marB="29739" anchor="ctr">
                    <a:lnL>
                      <a:noFill/>
                    </a:lnL>
                    <a:lnR>
                      <a:noFill/>
                    </a:lnR>
                    <a:lnT>
                      <a:noFill/>
                    </a:lnT>
                    <a:lnB>
                      <a:noFill/>
                    </a:lnB>
                    <a:solidFill>
                      <a:srgbClr val="F0EFF3"/>
                    </a:solidFill>
                  </a:tcPr>
                </a:tc>
                <a:tc>
                  <a:txBody>
                    <a:bodyPr/>
                    <a:lstStyle/>
                    <a:p>
                      <a:pPr algn="l" fontAlgn="ctr"/>
                      <a:r>
                        <a:rPr lang="en-IN" sz="1400" dirty="0">
                          <a:solidFill>
                            <a:srgbClr val="444444"/>
                          </a:solidFill>
                          <a:effectLst/>
                        </a:rPr>
                        <a:t>40mA</a:t>
                      </a:r>
                    </a:p>
                  </a:txBody>
                  <a:tcPr marL="118920" marR="118920" marT="29739" marB="29739" anchor="ctr">
                    <a:lnL>
                      <a:noFill/>
                    </a:lnL>
                    <a:lnR>
                      <a:noFill/>
                    </a:lnR>
                    <a:lnT>
                      <a:noFill/>
                    </a:lnT>
                    <a:lnB>
                      <a:noFill/>
                    </a:lnB>
                    <a:noFill/>
                  </a:tcPr>
                </a:tc>
                <a:tc>
                  <a:txBody>
                    <a:bodyPr/>
                    <a:lstStyle/>
                    <a:p>
                      <a:pPr algn="r" fontAlgn="ctr"/>
                      <a:endParaRPr lang="en-IN" sz="1400">
                        <a:solidFill>
                          <a:srgbClr val="444444"/>
                        </a:solidFill>
                        <a:effectLst/>
                      </a:endParaRPr>
                    </a:p>
                  </a:txBody>
                  <a:tcPr marL="118920" marR="118920" marT="29739" marB="29739" anchor="ctr">
                    <a:lnL>
                      <a:noFill/>
                    </a:lnL>
                    <a:lnR>
                      <a:noFill/>
                    </a:lnR>
                    <a:lnT>
                      <a:noFill/>
                    </a:lnT>
                    <a:lnB>
                      <a:noFill/>
                    </a:lnB>
                    <a:solidFill>
                      <a:srgbClr val="F0EFF3"/>
                    </a:solidFill>
                  </a:tcPr>
                </a:tc>
                <a:extLst>
                  <a:ext uri="{0D108BD9-81ED-4DB2-BD59-A6C34878D82A}">
                    <a16:rowId xmlns:a16="http://schemas.microsoft.com/office/drawing/2014/main" val="10005"/>
                  </a:ext>
                </a:extLst>
              </a:tr>
              <a:tr h="757344">
                <a:tc>
                  <a:txBody>
                    <a:bodyPr/>
                    <a:lstStyle/>
                    <a:p>
                      <a:pPr algn="l" fontAlgn="ctr"/>
                      <a:r>
                        <a:rPr lang="en-IN" sz="1400">
                          <a:effectLst/>
                        </a:rPr>
                        <a:t>Voltage - Supply, Single/Dual (±)</a:t>
                      </a:r>
                    </a:p>
                  </a:txBody>
                  <a:tcPr marL="118920" marR="118920" marT="29739" marB="29739" anchor="ctr">
                    <a:lnL>
                      <a:noFill/>
                    </a:lnL>
                    <a:lnR>
                      <a:noFill/>
                    </a:lnR>
                    <a:lnT>
                      <a:noFill/>
                    </a:lnT>
                    <a:lnB>
                      <a:noFill/>
                    </a:lnB>
                  </a:tcPr>
                </a:tc>
                <a:tc>
                  <a:txBody>
                    <a:bodyPr/>
                    <a:lstStyle/>
                    <a:p>
                      <a:pPr algn="l" fontAlgn="ctr"/>
                      <a:r>
                        <a:rPr lang="en-IN" sz="1400">
                          <a:solidFill>
                            <a:srgbClr val="444444"/>
                          </a:solidFill>
                          <a:effectLst/>
                        </a:rPr>
                        <a:t>3V ~ 32V, ±1.5V ~ 16V</a:t>
                      </a:r>
                    </a:p>
                  </a:txBody>
                  <a:tcPr marL="118920" marR="118920" marT="29739" marB="29739" anchor="ctr">
                    <a:lnL>
                      <a:noFill/>
                    </a:lnL>
                    <a:lnR>
                      <a:noFill/>
                    </a:lnR>
                    <a:lnT>
                      <a:noFill/>
                    </a:lnT>
                    <a:lnB>
                      <a:noFill/>
                    </a:lnB>
                  </a:tcPr>
                </a:tc>
                <a:tc>
                  <a:txBody>
                    <a:bodyPr/>
                    <a:lstStyle/>
                    <a:p>
                      <a:pPr algn="r" fontAlgn="ctr"/>
                      <a:endParaRPr lang="en-IN" sz="1400" dirty="0">
                        <a:solidFill>
                          <a:srgbClr val="444444"/>
                        </a:solidFill>
                        <a:effectLst/>
                      </a:endParaRPr>
                    </a:p>
                  </a:txBody>
                  <a:tcPr marL="118920" marR="118920" marT="29739" marB="29739" anchor="ctr">
                    <a:lnL>
                      <a:noFill/>
                    </a:lnL>
                    <a:lnR>
                      <a:noFill/>
                    </a:lnR>
                    <a:lnT>
                      <a:noFill/>
                    </a:lnT>
                    <a:lnB>
                      <a:noFill/>
                    </a:lnB>
                  </a:tcPr>
                </a:tc>
                <a:extLst>
                  <a:ext uri="{0D108BD9-81ED-4DB2-BD59-A6C34878D82A}">
                    <a16:rowId xmlns:a16="http://schemas.microsoft.com/office/drawing/2014/main" val="10006"/>
                  </a:ext>
                </a:extLst>
              </a:tr>
              <a:tr h="526354">
                <a:tc>
                  <a:txBody>
                    <a:bodyPr/>
                    <a:lstStyle/>
                    <a:p>
                      <a:pPr algn="l" fontAlgn="ctr"/>
                      <a:r>
                        <a:rPr lang="en-IN" sz="1400">
                          <a:effectLst/>
                        </a:rPr>
                        <a:t>Operating Temperature</a:t>
                      </a:r>
                    </a:p>
                  </a:txBody>
                  <a:tcPr marL="118920" marR="118920" marT="29739" marB="29739" anchor="ctr">
                    <a:lnL>
                      <a:noFill/>
                    </a:lnL>
                    <a:lnR>
                      <a:noFill/>
                    </a:lnR>
                    <a:lnT>
                      <a:noFill/>
                    </a:lnT>
                    <a:lnB>
                      <a:noFill/>
                    </a:lnB>
                    <a:solidFill>
                      <a:srgbClr val="F0EFF3"/>
                    </a:solidFill>
                  </a:tcPr>
                </a:tc>
                <a:tc>
                  <a:txBody>
                    <a:bodyPr/>
                    <a:lstStyle/>
                    <a:p>
                      <a:pPr algn="l" fontAlgn="ctr"/>
                      <a:r>
                        <a:rPr lang="en-IN" sz="1400">
                          <a:solidFill>
                            <a:srgbClr val="444444"/>
                          </a:solidFill>
                          <a:effectLst/>
                        </a:rPr>
                        <a:t>0°C ~ 70°C</a:t>
                      </a:r>
                    </a:p>
                  </a:txBody>
                  <a:tcPr marL="118920" marR="118920" marT="29739" marB="29739" anchor="ctr">
                    <a:lnL>
                      <a:noFill/>
                    </a:lnL>
                    <a:lnR>
                      <a:noFill/>
                    </a:lnR>
                    <a:lnT>
                      <a:noFill/>
                    </a:lnT>
                    <a:lnB>
                      <a:noFill/>
                    </a:lnB>
                    <a:solidFill>
                      <a:srgbClr val="F0EFF3"/>
                    </a:solidFill>
                  </a:tcPr>
                </a:tc>
                <a:tc>
                  <a:txBody>
                    <a:bodyPr/>
                    <a:lstStyle/>
                    <a:p>
                      <a:endParaRPr lang="en-IN" sz="1400" dirty="0"/>
                    </a:p>
                  </a:txBody>
                  <a:tcPr marL="71352" marR="71352" marT="35687" marB="35687">
                    <a:lnL>
                      <a:noFill/>
                    </a:lnL>
                    <a:lnT>
                      <a:noFill/>
                    </a:lnT>
                  </a:tcPr>
                </a:tc>
                <a:extLst>
                  <a:ext uri="{0D108BD9-81ED-4DB2-BD59-A6C34878D82A}">
                    <a16:rowId xmlns:a16="http://schemas.microsoft.com/office/drawing/2014/main" val="10007"/>
                  </a:ext>
                </a:extLst>
              </a:tr>
            </a:tbl>
          </a:graphicData>
        </a:graphic>
      </p:graphicFrame>
    </p:spTree>
    <p:controls>
      <mc:AlternateContent xmlns:mc="http://schemas.openxmlformats.org/markup-compatibility/2006">
        <mc:Choice xmlns:v="urn:schemas-microsoft-com:vml" Requires="v">
          <p:control spid="16436" name="HTMLCheckbox1" r:id="rId2" imgW="228600" imgH="274320"/>
        </mc:Choice>
        <mc:Fallback>
          <p:control name="HTMLCheckbox1" r:id="rId2" imgW="228600" imgH="274320">
            <p:pic>
              <p:nvPicPr>
                <p:cNvPr id="16420" name="HTMLCheckbox1">
                  <a:extLst>
                    <a:ext uri="{FF2B5EF4-FFF2-40B4-BE49-F238E27FC236}">
                      <a16:creationId xmlns:a16="http://schemas.microsoft.com/office/drawing/2014/main" id="{2281C728-36BA-4FCB-87EF-8E3F3E7B97EB}"/>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mc:AlternateContent xmlns:mc="http://schemas.openxmlformats.org/markup-compatibility/2006">
        <mc:Choice xmlns:v="urn:schemas-microsoft-com:vml" Requires="v">
          <p:control spid="16437" name="HTMLCheckbox2" r:id="rId3" imgW="228600" imgH="274320"/>
        </mc:Choice>
        <mc:Fallback>
          <p:control name="HTMLCheckbox2" r:id="rId3" imgW="228600" imgH="274320">
            <p:pic>
              <p:nvPicPr>
                <p:cNvPr id="16421" name="HTMLCheckbox2">
                  <a:extLst>
                    <a:ext uri="{FF2B5EF4-FFF2-40B4-BE49-F238E27FC236}">
                      <a16:creationId xmlns:a16="http://schemas.microsoft.com/office/drawing/2014/main" id="{34C82CFC-B1F7-45F4-86FB-7535B4D974FF}"/>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mc:AlternateContent xmlns:mc="http://schemas.openxmlformats.org/markup-compatibility/2006">
        <mc:Choice xmlns:v="urn:schemas-microsoft-com:vml" Requires="v">
          <p:control spid="16438" name="HTMLCheckbox3" r:id="rId4" imgW="228600" imgH="274320"/>
        </mc:Choice>
        <mc:Fallback>
          <p:control name="HTMLCheckbox3" r:id="rId4" imgW="228600" imgH="274320">
            <p:pic>
              <p:nvPicPr>
                <p:cNvPr id="16422" name="HTMLCheckbox3">
                  <a:extLst>
                    <a:ext uri="{FF2B5EF4-FFF2-40B4-BE49-F238E27FC236}">
                      <a16:creationId xmlns:a16="http://schemas.microsoft.com/office/drawing/2014/main" id="{CBF65381-80EE-4551-8561-B1960EBE0E6B}"/>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mc:AlternateContent xmlns:mc="http://schemas.openxmlformats.org/markup-compatibility/2006">
        <mc:Choice xmlns:v="urn:schemas-microsoft-com:vml" Requires="v">
          <p:control spid="16439" name="HTMLCheckbox4" r:id="rId5" imgW="228600" imgH="274320"/>
        </mc:Choice>
        <mc:Fallback>
          <p:control name="HTMLCheckbox4" r:id="rId5" imgW="228600" imgH="274320">
            <p:pic>
              <p:nvPicPr>
                <p:cNvPr id="16423" name="HTMLCheckbox4">
                  <a:extLst>
                    <a:ext uri="{FF2B5EF4-FFF2-40B4-BE49-F238E27FC236}">
                      <a16:creationId xmlns:a16="http://schemas.microsoft.com/office/drawing/2014/main" id="{4810469F-E2F5-48B1-95A4-A691D7F1523A}"/>
                    </a:ext>
                  </a:extLst>
                </p:cNvPr>
                <p:cNvPicPr preferRelativeResize="0">
                  <a:picLocks noChangeArrowheads="1" noChangeShapeType="1"/>
                </p:cNvPicPr>
                <p:nvPr/>
              </p:nvPicPr>
              <p:blipFill>
                <a:blip r:embed="rId9"/>
                <a:srcRect/>
                <a:stretch>
                  <a:fillRect/>
                </a:stretch>
              </p:blipFill>
              <p:spPr bwMode="auto">
                <a:xfrm>
                  <a:off x="6443663" y="2133600"/>
                  <a:ext cx="1366837" cy="17303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control>
        </mc:Fallback>
      </mc:AlternateContent>
    </p:controls>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6D85BF4-ACAB-433B-9ABF-73D1AC3A25CA}"/>
              </a:ext>
            </a:extLst>
          </p:cNvPr>
          <p:cNvSpPr>
            <a:spLocks noGrp="1" noChangeArrowheads="1"/>
          </p:cNvSpPr>
          <p:nvPr>
            <p:ph type="title"/>
          </p:nvPr>
        </p:nvSpPr>
        <p:spPr>
          <a:xfrm>
            <a:off x="792163" y="404813"/>
            <a:ext cx="7559675" cy="581025"/>
          </a:xfrm>
        </p:spPr>
        <p:txBody>
          <a:bodyPr/>
          <a:lstStyle/>
          <a:p>
            <a:pPr algn="ctr"/>
            <a:r>
              <a:rPr lang="en-IN" altLang="en-US" u="sng" dirty="0">
                <a:latin typeface="Times New Roman" panose="02020603050405020304" pitchFamily="18" charset="0"/>
                <a:cs typeface="Times New Roman" panose="02020603050405020304" pitchFamily="18" charset="0"/>
              </a:rPr>
              <a:t>LM324N-NON-INVERTING</a:t>
            </a:r>
            <a:r>
              <a:rPr lang="en-IN" altLang="en-US" u="sng" dirty="0"/>
              <a:t> </a:t>
            </a:r>
            <a:r>
              <a:rPr lang="en-IN" altLang="en-US" u="sng" dirty="0">
                <a:latin typeface="Times New Roman" panose="02020603050405020304" pitchFamily="18" charset="0"/>
                <a:cs typeface="Times New Roman" panose="02020603050405020304" pitchFamily="18" charset="0"/>
              </a:rPr>
              <a:t>AMPLIFIER</a:t>
            </a:r>
          </a:p>
        </p:txBody>
      </p:sp>
      <p:sp>
        <p:nvSpPr>
          <p:cNvPr id="17411" name="Date Placeholder 3">
            <a:extLst>
              <a:ext uri="{FF2B5EF4-FFF2-40B4-BE49-F238E27FC236}">
                <a16:creationId xmlns:a16="http://schemas.microsoft.com/office/drawing/2014/main" id="{EEDFEB1B-8239-4327-8A85-364C4A7D3C9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99D783EA-DFC8-464D-9A02-800E1AA91FCB}" type="datetime1">
              <a:rPr lang="en-US" altLang="en-US" sz="1100" smtClean="0"/>
              <a:pPr/>
              <a:t>2/17/2020</a:t>
            </a:fld>
            <a:endParaRPr lang="it-IT" altLang="en-US" sz="1100"/>
          </a:p>
        </p:txBody>
      </p:sp>
      <p:sp>
        <p:nvSpPr>
          <p:cNvPr id="17412" name="Footer Placeholder 4">
            <a:extLst>
              <a:ext uri="{FF2B5EF4-FFF2-40B4-BE49-F238E27FC236}">
                <a16:creationId xmlns:a16="http://schemas.microsoft.com/office/drawing/2014/main" id="{774FDA37-BA2D-464B-B715-A31D96D4C1FB}"/>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en-US" altLang="en-US" sz="1100"/>
              <a:t>Estimation of DC Motor Load</a:t>
            </a:r>
            <a:endParaRPr lang="it-IT" altLang="en-US" sz="1100"/>
          </a:p>
        </p:txBody>
      </p:sp>
      <p:sp>
        <p:nvSpPr>
          <p:cNvPr id="17413" name="Slide Number Placeholder 5">
            <a:extLst>
              <a:ext uri="{FF2B5EF4-FFF2-40B4-BE49-F238E27FC236}">
                <a16:creationId xmlns:a16="http://schemas.microsoft.com/office/drawing/2014/main" id="{705903E3-8214-49FC-ACC3-9A31A304FD9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r>
              <a:rPr lang="it-IT" altLang="en-US" sz="1100"/>
              <a:t>Pagina </a:t>
            </a:r>
            <a:fld id="{7B76666E-7B73-47F4-B205-9EB3AD219EFE}" type="slidenum">
              <a:rPr lang="it-IT" altLang="en-US" sz="1100" smtClean="0"/>
              <a:pPr/>
              <a:t>9</a:t>
            </a:fld>
            <a:endParaRPr lang="it-IT" altLang="en-US" sz="1100"/>
          </a:p>
        </p:txBody>
      </p:sp>
      <p:sp>
        <p:nvSpPr>
          <p:cNvPr id="2" name="TextBox 1">
            <a:extLst>
              <a:ext uri="{FF2B5EF4-FFF2-40B4-BE49-F238E27FC236}">
                <a16:creationId xmlns:a16="http://schemas.microsoft.com/office/drawing/2014/main" id="{98302C7B-2F62-45D5-A23C-FEB558028FEC}"/>
              </a:ext>
            </a:extLst>
          </p:cNvPr>
          <p:cNvSpPr txBox="1"/>
          <p:nvPr/>
        </p:nvSpPr>
        <p:spPr>
          <a:xfrm>
            <a:off x="4343400" y="1628800"/>
            <a:ext cx="2748880" cy="830997"/>
          </a:xfrm>
          <a:prstGeom prst="rect">
            <a:avLst/>
          </a:prstGeom>
          <a:noFill/>
        </p:spPr>
        <p:txBody>
          <a:bodyPr wrap="square" rtlCol="0">
            <a:spAutoFit/>
          </a:bodyPr>
          <a:lstStyle/>
          <a:p>
            <a:r>
              <a:rPr lang="en-IN" sz="1600" dirty="0">
                <a:solidFill>
                  <a:srgbClr val="000000"/>
                </a:solidFill>
                <a:latin typeface="Times New Roman" panose="02020603050405020304" pitchFamily="18" charset="0"/>
                <a:cs typeface="Times New Roman" panose="02020603050405020304" pitchFamily="18" charset="0"/>
              </a:rPr>
              <a:t>The gain of the non-inverting op-amp is calculated as:</a:t>
            </a:r>
          </a:p>
          <a:p>
            <a:endParaRPr lang="en-IN" sz="1600" dirty="0">
              <a:solidFill>
                <a:srgbClr val="000000"/>
              </a:solidFill>
              <a:latin typeface="Times New Roman" panose="02020603050405020304" pitchFamily="18" charset="0"/>
              <a:cs typeface="Times New Roman" panose="02020603050405020304" pitchFamily="18" charset="0"/>
            </a:endParaRPr>
          </a:p>
        </p:txBody>
      </p:sp>
      <p:pic>
        <p:nvPicPr>
          <p:cNvPr id="17418" name="Picture 10" descr="Non-Inverting Operational Amplifier Circuit">
            <a:extLst>
              <a:ext uri="{FF2B5EF4-FFF2-40B4-BE49-F238E27FC236}">
                <a16:creationId xmlns:a16="http://schemas.microsoft.com/office/drawing/2014/main" id="{119E12B1-E2B8-4194-B772-C706E55E4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39422"/>
            <a:ext cx="3132156" cy="2073553"/>
          </a:xfrm>
          <a:prstGeom prst="rect">
            <a:avLst/>
          </a:prstGeom>
          <a:noFill/>
          <a:extLst>
            <a:ext uri="{909E8E84-426E-40DD-AFC4-6F175D3DCCD1}">
              <a14:hiddenFill xmlns:a14="http://schemas.microsoft.com/office/drawing/2010/main">
                <a:solidFill>
                  <a:srgbClr val="FFFFFF"/>
                </a:solidFill>
              </a14:hiddenFill>
            </a:ext>
          </a:extLst>
        </p:spPr>
      </p:pic>
      <p:pic>
        <p:nvPicPr>
          <p:cNvPr id="17420" name="Picture 12">
            <a:extLst>
              <a:ext uri="{FF2B5EF4-FFF2-40B4-BE49-F238E27FC236}">
                <a16:creationId xmlns:a16="http://schemas.microsoft.com/office/drawing/2014/main" id="{1C15191B-848A-4380-A29A-D129CD6F8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2219308"/>
            <a:ext cx="2101180" cy="17669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FF0EC7-3DCF-4B0C-BE77-6185996D66C0}"/>
              </a:ext>
            </a:extLst>
          </p:cNvPr>
          <p:cNvSpPr txBox="1"/>
          <p:nvPr/>
        </p:nvSpPr>
        <p:spPr>
          <a:xfrm>
            <a:off x="792163" y="4319384"/>
            <a:ext cx="7478534" cy="1077218"/>
          </a:xfrm>
          <a:prstGeom prst="rect">
            <a:avLst/>
          </a:prstGeom>
          <a:noFill/>
        </p:spPr>
        <p:txBody>
          <a:bodyPr wrap="square" rtlCol="0">
            <a:spAutoFit/>
          </a:bodyPr>
          <a:lstStyle/>
          <a:p>
            <a:r>
              <a:rPr lang="en-IN" sz="1600" dirty="0">
                <a:solidFill>
                  <a:srgbClr val="000000"/>
                </a:solidFill>
                <a:latin typeface="Times New Roman" panose="02020603050405020304" pitchFamily="18" charset="0"/>
                <a:cs typeface="Times New Roman" panose="02020603050405020304" pitchFamily="18" charset="0"/>
              </a:rPr>
              <a:t>We took the value of the resistors as :</a:t>
            </a:r>
          </a:p>
          <a:p>
            <a:r>
              <a:rPr lang="en-IN" sz="1600" dirty="0">
                <a:solidFill>
                  <a:srgbClr val="000000"/>
                </a:solidFill>
                <a:latin typeface="Times New Roman" panose="02020603050405020304" pitchFamily="18" charset="0"/>
                <a:cs typeface="Times New Roman" panose="02020603050405020304" pitchFamily="18" charset="0"/>
              </a:rPr>
              <a:t>R2=   </a:t>
            </a:r>
            <a:r>
              <a:rPr lang="el-GR" sz="1600" dirty="0">
                <a:solidFill>
                  <a:srgbClr val="000000"/>
                </a:solidFill>
                <a:latin typeface="Times New Roman" panose="02020603050405020304" pitchFamily="18" charset="0"/>
                <a:cs typeface="Times New Roman" panose="02020603050405020304" pitchFamily="18" charset="0"/>
              </a:rPr>
              <a:t>Ω</a:t>
            </a: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R1=   </a:t>
            </a:r>
            <a:r>
              <a:rPr lang="el-GR" sz="1600" dirty="0">
                <a:solidFill>
                  <a:srgbClr val="000000"/>
                </a:solidFill>
                <a:latin typeface="Times New Roman" panose="02020603050405020304" pitchFamily="18" charset="0"/>
                <a:cs typeface="Times New Roman" panose="02020603050405020304" pitchFamily="18" charset="0"/>
              </a:rPr>
              <a:t>Ω</a:t>
            </a:r>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solidFill>
                  <a:srgbClr val="000000"/>
                </a:solidFill>
                <a:latin typeface="Times New Roman" panose="02020603050405020304" pitchFamily="18" charset="0"/>
                <a:cs typeface="Times New Roman" panose="02020603050405020304" pitchFamily="18" charset="0"/>
              </a:rPr>
              <a:t>Therefore, the gain Av= </a:t>
            </a:r>
          </a:p>
        </p:txBody>
      </p:sp>
    </p:spTree>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en-US"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0</TotalTime>
  <Words>1188</Words>
  <Application>Microsoft Office PowerPoint</Application>
  <PresentationFormat>On-screen Show (4:3)</PresentationFormat>
  <Paragraphs>270</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Times New Roman</vt:lpstr>
      <vt:lpstr>Wingdings</vt:lpstr>
      <vt:lpstr>la sapienza</vt:lpstr>
      <vt:lpstr>Estimation of DC Motor Load</vt:lpstr>
      <vt:lpstr>PowerPoint Presentation</vt:lpstr>
      <vt:lpstr>PowerPoint Presentation</vt:lpstr>
      <vt:lpstr>PowerPoint Presentation</vt:lpstr>
      <vt:lpstr>PowerPoint Presentation</vt:lpstr>
      <vt:lpstr>PowerPoint Presentation</vt:lpstr>
      <vt:lpstr>TECHNICAL SPECIFICATIONS FOR ENCODER-MOTOR DUO</vt:lpstr>
      <vt:lpstr>LM324N (OPERATIONAL AMPLIFIER)</vt:lpstr>
      <vt:lpstr>LM324N-NON-INVERTING AMPLIFIER</vt:lpstr>
      <vt:lpstr>L298N (H-BRIDGE DRIVER)</vt:lpstr>
      <vt:lpstr>L298N (TECHNICAL SPECIFICATIONS )</vt:lpstr>
      <vt:lpstr>PULSE WIDTH MODULATION</vt:lpstr>
      <vt:lpstr>PowerPoint Presentation</vt:lpstr>
      <vt:lpstr>INCREMENTAL ENCODERS</vt:lpstr>
      <vt:lpstr>Motor Parameters Estimation</vt:lpstr>
      <vt:lpstr>PowerPoint Presentation</vt:lpstr>
      <vt:lpstr>MECHANICAL TIME CONSTANT ESTIMATION</vt:lpstr>
      <vt:lpstr>LOAD TORQUE ESTIMATION</vt:lpstr>
      <vt:lpstr>CONCLUSIONS</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adrija sen</cp:lastModifiedBy>
  <cp:revision>61</cp:revision>
  <cp:lastPrinted>2006-11-30T14:19:40Z</cp:lastPrinted>
  <dcterms:created xsi:type="dcterms:W3CDTF">2006-11-20T16:13:10Z</dcterms:created>
  <dcterms:modified xsi:type="dcterms:W3CDTF">2020-02-16T23:10:00Z</dcterms:modified>
  <cp:category/>
</cp:coreProperties>
</file>