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BB7A0AA-1257-47F4-9169-6B63386DBC5F}">
          <p14:sldIdLst>
            <p14:sldId id="256"/>
            <p14:sldId id="257"/>
            <p14:sldId id="258"/>
            <p14:sldId id="264"/>
          </p14:sldIdLst>
        </p14:section>
        <p14:section name="极验文章：概述" id="{D7A70C6D-E61E-46D3-8E3A-6EFA7BE781E8}">
          <p14:sldIdLst>
            <p14:sldId id="259"/>
            <p14:sldId id="260"/>
            <p14:sldId id="261"/>
            <p14:sldId id="262"/>
            <p14:sldId id="263"/>
          </p14:sldIdLst>
        </p14:section>
        <p14:section name="ST-GCN" id="{5C9CD718-772D-474A-9287-623B45C9627D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723E-8353-4486-9DC5-FCB30088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7A14A0-8E63-45E4-9DC4-F33E587A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4350A-3008-43E6-A76B-2BA28D0F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5C808-27D6-4F7D-B4F6-0F961E09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F73B-37D2-48B5-9D86-A52547E6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9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0B25F-8906-47D7-BBB1-9BE987DA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89684-21C8-4993-9E06-6E8EE7DAA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E81B6-6105-4CFA-B07A-5FB565F4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FAB2E-1AF8-4F97-926B-BC1F0269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E982-B52C-4F12-9C7C-78F1EEA2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2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23137-11B4-456E-94D5-D4BAA4A47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A04B2-12D8-4A84-99E7-4BCF89EC4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14C31-A3A6-4B0E-9DD5-66227619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8E66B-6A58-472D-BE89-91EB27A2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11F8-9EB3-4F2B-8AD1-C4EC803F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85754-1ECC-42B3-B5F0-B0221084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98B28-528C-41FD-982A-8E3C0316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CFF4F-6FA5-4108-AB30-BF44BCFA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3030E-061B-44C4-8D08-727D2509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79CBE-532F-48A4-9946-3B5C5C64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D7D9-EA5D-48FF-8F27-E3D350C8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D923C-E645-44D8-A8C7-59B4CDEE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BADF-800D-4CE6-9019-E3602821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63B5B-5528-4707-8176-B51CAFAA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AE0A1-0442-4B5C-9FC7-0223EB9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8F97F-214E-4374-AC70-D099BD45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0B773-2967-4E3F-A20F-4635090CC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F0BA69-36D8-4BFF-83BA-4658EBA9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17B19-E95D-47F1-B079-2FE79C0A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9FC13-D397-4ECA-B9B9-F35D34D5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BB7853-7366-4737-8892-D3188370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6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077FD-4087-4BB4-AA03-1A453004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40E56-53B1-4C4F-BA93-563AEAA14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C71E7-A45B-4062-9082-5D3F4066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D01A8D-8ED9-4CC7-9837-15216B681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457B65-3A3F-407E-A801-90E7E1632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32898-46AC-423C-9BCA-9C671C9B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FABB6-D4CF-493D-9487-55F3F1A9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0884BB-DB64-4276-9CA7-3DEB0106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7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B2614-0ADC-4E74-9678-7E62CBDA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583AF9-2C0B-4826-8E68-F215C6E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1FA4F-6D5F-4AB1-8B22-8CED1BBA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2E19C-F36A-4CA3-B46C-E7E621F5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330542-0A1E-4975-8006-D4712C6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68EF3B-6377-442E-986A-2AB0A3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55241-CCE9-4EB9-9A98-B90075DC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2C1A-E944-4354-A0F6-0F2816E7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89C9D-E1F6-470A-A0FD-FE150A0F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2255F2-7A3A-41F2-B308-E0BCE8A40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6A38C-68FE-47D9-A49F-12680492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1FB0B-0448-4BCA-A998-9BF45D42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4C400-3776-43C2-B20E-3979FC64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8F65-F4EE-46CC-838D-7D23035C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6FEA25-397E-406D-86E1-48AF0654B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C36D1-B712-4628-8938-7259E14C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1E799-591C-42E1-B2BC-3C5B54FF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A49B0-427D-45EE-873E-1E1F33D5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7BF3F-4B28-4ABB-916E-0C11FC3B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0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BC48F-2A65-46D9-BC4F-CB136D64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C325F-AD7C-47A7-9A88-EDB9A9B1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76758-758F-4F22-B002-B1A92B041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8244-4B4C-411A-8162-92E150CE8647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66E0C-99AF-436F-9C8F-4F5BC7603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5D0B2-6013-45A2-B257-BCD8AFD5E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D7E0-D68B-43A4-9A5B-D3F1224D0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6893052/article/details/79860328?utm_source=blogkpcl1" TargetMode="External"/><Relationship Id="rId2" Type="http://schemas.openxmlformats.org/officeDocument/2006/relationships/hyperlink" Target="https://blog.csdn.net/xuelanlingying/article/details/10279311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t610.com/article/1306321914192498688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jishu.com/zhuanli/55/202010263150.html/" TargetMode="External"/><Relationship Id="rId2" Type="http://schemas.openxmlformats.org/officeDocument/2006/relationships/hyperlink" Target="https://www.jiqizhixin.com/articles/2019-05-28-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github.com/yysijie/st-gc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基于时空图卷积神经网络与特征融合的人体动作分类方法与流程">
            <a:extLst>
              <a:ext uri="{FF2B5EF4-FFF2-40B4-BE49-F238E27FC236}">
                <a16:creationId xmlns:a16="http://schemas.microsoft.com/office/drawing/2014/main" id="{BC372E44-0CB8-4EF4-9287-9A6C284D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4A36FB-6BAA-467E-92AC-402D44B5A802}"/>
              </a:ext>
            </a:extLst>
          </p:cNvPr>
          <p:cNvSpPr txBox="1"/>
          <p:nvPr/>
        </p:nvSpPr>
        <p:spPr>
          <a:xfrm>
            <a:off x="5196840" y="0"/>
            <a:ext cx="688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cs typeface="+mn-ea"/>
                <a:sym typeface="+mn-lt"/>
              </a:rPr>
              <a:t>基于时空图卷积神经网络与特征融合的人体动作分类方法与流程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D2201C-1726-4F61-8523-7C60B5BF5B59}"/>
              </a:ext>
            </a:extLst>
          </p:cNvPr>
          <p:cNvSpPr txBox="1"/>
          <p:nvPr/>
        </p:nvSpPr>
        <p:spPr>
          <a:xfrm>
            <a:off x="4785360" y="701040"/>
            <a:ext cx="76161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某些任务场景下 对骨骼结点处理的实现思路：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1 </a:t>
            </a:r>
            <a:r>
              <a:rPr lang="zh-CN" altLang="en-US" dirty="0">
                <a:cs typeface="+mn-ea"/>
                <a:sym typeface="+mn-lt"/>
              </a:rPr>
              <a:t>接电话：可以计算出右手到右耳的距离或者左手到左耳的距离。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2 </a:t>
            </a:r>
            <a:r>
              <a:rPr lang="zh-CN" altLang="en-US" dirty="0">
                <a:cs typeface="+mn-ea"/>
                <a:sym typeface="+mn-lt"/>
              </a:rPr>
              <a:t>抽烟：可以用双手到脖子的距离来判断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3 </a:t>
            </a:r>
            <a:r>
              <a:rPr lang="zh-CN" altLang="en-US" dirty="0">
                <a:cs typeface="+mn-ea"/>
                <a:sym typeface="+mn-lt"/>
              </a:rPr>
              <a:t>手语图像识别：观察发现你，手语所表达的肢体动作均在上半身，所以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我们可以考虑删除下身的骨骼结点。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6F4C52-A5CB-40EB-8121-A8959400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48" y="1626112"/>
            <a:ext cx="4567237" cy="2328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8B7144-0050-42DB-813B-F3A785E7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48" y="4768145"/>
            <a:ext cx="4779132" cy="16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3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E49756-3254-4F98-9BBE-BF8C57DAD447}"/>
              </a:ext>
            </a:extLst>
          </p:cNvPr>
          <p:cNvSpPr txBox="1"/>
          <p:nvPr/>
        </p:nvSpPr>
        <p:spPr>
          <a:xfrm>
            <a:off x="351691" y="633046"/>
            <a:ext cx="105595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ST-GCN </a:t>
            </a:r>
            <a:r>
              <a:rPr lang="zh-CN" altLang="en-US" dirty="0"/>
              <a:t>论文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数据集的选择：</a:t>
            </a:r>
            <a:endParaRPr lang="en-US" altLang="zh-CN" dirty="0"/>
          </a:p>
          <a:p>
            <a:r>
              <a:rPr lang="en-US" altLang="zh-CN" dirty="0"/>
              <a:t>Kinetics </a:t>
            </a:r>
            <a:r>
              <a:rPr lang="zh-CN" altLang="en-US" dirty="0"/>
              <a:t>包含了</a:t>
            </a:r>
            <a:r>
              <a:rPr lang="en-US" altLang="zh-CN" dirty="0"/>
              <a:t>40</a:t>
            </a:r>
            <a:r>
              <a:rPr lang="zh-CN" altLang="en-US" dirty="0"/>
              <a:t>个人类行为类别，设计日常活动、运动场景、人机交互的复杂性为。</a:t>
            </a:r>
            <a:endParaRPr lang="en-US" altLang="zh-CN" dirty="0"/>
          </a:p>
          <a:p>
            <a:r>
              <a:rPr lang="zh-CN" altLang="en-US" dirty="0"/>
              <a:t>每个片段持续大约</a:t>
            </a:r>
            <a:r>
              <a:rPr lang="en-US" altLang="zh-CN" dirty="0"/>
              <a:t>10</a:t>
            </a:r>
            <a:r>
              <a:rPr lang="zh-CN" altLang="en-US" dirty="0"/>
              <a:t>秒钟。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数据预处理：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舍弃了</a:t>
            </a:r>
            <a:r>
              <a:rPr lang="en-US" altLang="zh-CN" dirty="0"/>
              <a:t>RGB</a:t>
            </a:r>
            <a:r>
              <a:rPr lang="zh-CN" altLang="en-US" dirty="0"/>
              <a:t>三色图，而使用灰度图；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Resiaze</a:t>
            </a:r>
            <a:r>
              <a:rPr lang="zh-CN" altLang="en-US" dirty="0"/>
              <a:t>为</a:t>
            </a:r>
            <a:r>
              <a:rPr lang="en-US" altLang="zh-CN" dirty="0"/>
              <a:t>340</a:t>
            </a:r>
            <a:r>
              <a:rPr lang="zh-CN" altLang="en-US" dirty="0"/>
              <a:t>*</a:t>
            </a:r>
            <a:r>
              <a:rPr lang="en-US" altLang="zh-CN" dirty="0"/>
              <a:t>256</a:t>
            </a:r>
            <a:r>
              <a:rPr lang="zh-CN" altLang="en-US" dirty="0"/>
              <a:t>，将帧率调整到</a:t>
            </a:r>
            <a:r>
              <a:rPr lang="en-US" altLang="zh-CN" dirty="0"/>
              <a:t>30FPS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OpenPose</a:t>
            </a:r>
            <a:r>
              <a:rPr lang="zh-CN" altLang="en-US" dirty="0"/>
              <a:t>提取每个</a:t>
            </a:r>
            <a:r>
              <a:rPr lang="en-US" altLang="zh-CN" dirty="0"/>
              <a:t>clip</a:t>
            </a:r>
            <a:r>
              <a:rPr lang="zh-CN" altLang="en-US" dirty="0"/>
              <a:t>中每个</a:t>
            </a:r>
            <a:r>
              <a:rPr lang="en-US" altLang="zh-CN" dirty="0"/>
              <a:t>frame</a:t>
            </a:r>
            <a:r>
              <a:rPr lang="zh-CN" altLang="en-US" dirty="0"/>
              <a:t>帧的</a:t>
            </a:r>
            <a:r>
              <a:rPr lang="en-US" altLang="zh-CN" dirty="0"/>
              <a:t>18</a:t>
            </a:r>
            <a:r>
              <a:rPr lang="zh-CN" altLang="en-US" dirty="0"/>
              <a:t>个特征点。这个特征点包含了一个二维坐标和置信度</a:t>
            </a:r>
            <a:r>
              <a:rPr lang="en-US" altLang="zh-CN" dirty="0"/>
              <a:t>C</a:t>
            </a:r>
            <a:r>
              <a:rPr lang="zh-CN" altLang="en-US" dirty="0"/>
              <a:t>。因此使用一个三位元组（</a:t>
            </a:r>
            <a:r>
              <a:rPr lang="en-US" altLang="zh-CN" dirty="0"/>
              <a:t>X,Y,C</a:t>
            </a:r>
            <a:r>
              <a:rPr lang="zh-CN" altLang="en-US" dirty="0"/>
              <a:t>）表达每个关键点。由此，每个帧都由</a:t>
            </a:r>
            <a:r>
              <a:rPr lang="en-US" altLang="zh-CN" dirty="0"/>
              <a:t>18</a:t>
            </a:r>
            <a:r>
              <a:rPr lang="zh-CN" altLang="en-US" dirty="0"/>
              <a:t>个三维元组的序列</a:t>
            </a:r>
            <a:r>
              <a:rPr lang="en-US" altLang="zh-CN" dirty="0"/>
              <a:t>array</a:t>
            </a:r>
            <a:r>
              <a:rPr lang="zh-CN" altLang="en-US" dirty="0"/>
              <a:t>构成。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对于多人物场景，选择具有最高置信度的两个人。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由此，一个由</a:t>
            </a:r>
            <a:r>
              <a:rPr lang="en-US" altLang="zh-CN" dirty="0"/>
              <a:t>T</a:t>
            </a:r>
            <a:r>
              <a:rPr lang="zh-CN" altLang="en-US" dirty="0"/>
              <a:t>个帧</a:t>
            </a:r>
            <a:r>
              <a:rPr lang="en-US" altLang="zh-CN" dirty="0"/>
              <a:t>frames</a:t>
            </a:r>
            <a:r>
              <a:rPr lang="zh-CN" altLang="en-US" dirty="0"/>
              <a:t>构成的</a:t>
            </a:r>
            <a:r>
              <a:rPr lang="en-US" altLang="zh-CN" dirty="0"/>
              <a:t>clip</a:t>
            </a:r>
            <a:r>
              <a:rPr lang="zh-CN" altLang="en-US" dirty="0"/>
              <a:t>片段，会转换成一个拥有众多三元组的骨骼序列。即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3,T,18,2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具体地，各维度代表什么？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同时，为了简单化，我们需要通过重新安排</a:t>
            </a:r>
            <a:r>
              <a:rPr lang="en-US" altLang="zh-CN" dirty="0"/>
              <a:t>clip</a:t>
            </a:r>
            <a:r>
              <a:rPr lang="zh-CN" altLang="en-US" dirty="0"/>
              <a:t>一开始的帧来填充每个</a:t>
            </a:r>
            <a:r>
              <a:rPr lang="en-US" altLang="zh-CN" dirty="0"/>
              <a:t>clip</a:t>
            </a:r>
            <a:r>
              <a:rPr lang="zh-CN" altLang="en-US" dirty="0"/>
              <a:t>片段，以使得最终每个片段的</a:t>
            </a:r>
            <a:r>
              <a:rPr lang="en-US" altLang="zh-CN" dirty="0"/>
              <a:t>T</a:t>
            </a:r>
            <a:r>
              <a:rPr lang="zh-CN" altLang="en-US" dirty="0"/>
              <a:t>都为</a:t>
            </a:r>
            <a:r>
              <a:rPr lang="en-US" altLang="zh-CN" dirty="0"/>
              <a:t>300.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Besides</a:t>
            </a:r>
            <a:r>
              <a:rPr lang="zh-CN" altLang="en-US" dirty="0"/>
              <a:t>，使用</a:t>
            </a:r>
            <a:r>
              <a:rPr lang="en-US" altLang="zh-CN" dirty="0"/>
              <a:t>top-1 top-5</a:t>
            </a:r>
            <a:r>
              <a:rPr lang="zh-CN" altLang="en-US" dirty="0"/>
              <a:t>来衡量分类的准确率。</a:t>
            </a:r>
          </a:p>
        </p:txBody>
      </p:sp>
    </p:spTree>
    <p:extLst>
      <p:ext uri="{BB962C8B-B14F-4D97-AF65-F5344CB8AC3E}">
        <p14:creationId xmlns:p14="http://schemas.microsoft.com/office/powerpoint/2010/main" val="67477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EB91B1-B204-4AEF-87E7-B0D6FA7472FE}"/>
              </a:ext>
            </a:extLst>
          </p:cNvPr>
          <p:cNvSpPr txBox="1"/>
          <p:nvPr/>
        </p:nvSpPr>
        <p:spPr>
          <a:xfrm>
            <a:off x="351691" y="633046"/>
            <a:ext cx="10559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ST-GCN </a:t>
            </a:r>
            <a:r>
              <a:rPr lang="zh-CN" altLang="en-US" dirty="0"/>
              <a:t>论文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数据集的选择：</a:t>
            </a:r>
            <a:endParaRPr lang="en-US" altLang="zh-CN" dirty="0"/>
          </a:p>
          <a:p>
            <a:r>
              <a:rPr lang="en-US" altLang="zh-CN" dirty="0"/>
              <a:t>NTU-RGB+D</a:t>
            </a:r>
            <a:r>
              <a:rPr lang="zh-CN" altLang="en-US" dirty="0"/>
              <a:t>，是目前最大地三维关节标注数据集，包含</a:t>
            </a:r>
            <a:r>
              <a:rPr lang="en-US" altLang="zh-CN" dirty="0"/>
              <a:t>56000</a:t>
            </a:r>
            <a:r>
              <a:rPr lang="zh-CN" altLang="en-US" dirty="0"/>
              <a:t>个片段</a:t>
            </a:r>
            <a:r>
              <a:rPr lang="en-US" altLang="zh-CN" dirty="0"/>
              <a:t>clips</a:t>
            </a:r>
            <a:r>
              <a:rPr lang="zh-CN" altLang="en-US" dirty="0"/>
              <a:t>。</a:t>
            </a:r>
            <a:r>
              <a:rPr lang="en-US" altLang="zh-CN" dirty="0"/>
              <a:t>60</a:t>
            </a:r>
            <a:r>
              <a:rPr lang="zh-CN" altLang="en-US" dirty="0"/>
              <a:t>个类别。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clip</a:t>
            </a:r>
            <a:r>
              <a:rPr lang="zh-CN" altLang="en-US" dirty="0"/>
              <a:t>保证包含了至少两个人，而每个人都包含</a:t>
            </a:r>
            <a:r>
              <a:rPr lang="en-US" altLang="zh-CN" dirty="0"/>
              <a:t>25</a:t>
            </a:r>
            <a:r>
              <a:rPr lang="zh-CN" altLang="en-US" dirty="0"/>
              <a:t>个结点。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训练集使用来自视角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的图像，而验证集使用视角</a:t>
            </a:r>
            <a:r>
              <a:rPr lang="en-US" altLang="zh-CN" dirty="0"/>
              <a:t>1</a:t>
            </a:r>
            <a:r>
              <a:rPr lang="zh-CN" altLang="en-US" dirty="0"/>
              <a:t>的图像。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TOP-1</a:t>
            </a:r>
            <a:r>
              <a:rPr lang="zh-CN" altLang="en-US" dirty="0"/>
              <a:t>作为准确率。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178AD0-7BE6-4919-9637-0699C2CAE1BE}"/>
              </a:ext>
            </a:extLst>
          </p:cNvPr>
          <p:cNvSpPr txBox="1"/>
          <p:nvPr/>
        </p:nvSpPr>
        <p:spPr>
          <a:xfrm>
            <a:off x="624254" y="3429000"/>
            <a:ext cx="122745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进一步的操作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空域图卷积：</a:t>
            </a:r>
            <a:endParaRPr lang="en-US" altLang="zh-CN" dirty="0"/>
          </a:p>
          <a:p>
            <a:r>
              <a:rPr lang="zh-CN" altLang="en-US" dirty="0"/>
              <a:t>首先评估空域图卷积的必要性的实验</a:t>
            </a:r>
            <a:endParaRPr lang="en-US" altLang="zh-CN" dirty="0"/>
          </a:p>
          <a:p>
            <a:r>
              <a:rPr lang="zh-CN" altLang="en-US" dirty="0"/>
              <a:t>实验中设置了一个</a:t>
            </a:r>
            <a:r>
              <a:rPr lang="en-US" altLang="zh-CN" dirty="0"/>
              <a:t>baseline</a:t>
            </a:r>
            <a:r>
              <a:rPr lang="zh-CN" altLang="en-US" dirty="0"/>
              <a:t>模型，其只运用时空卷积。也就是说，将所有的结点特征串联，得到每帧</a:t>
            </a:r>
            <a:r>
              <a:rPr lang="en-US" altLang="zh-CN" dirty="0"/>
              <a:t>t</a:t>
            </a:r>
            <a:r>
              <a:rPr lang="zh-CN" altLang="en-US" dirty="0"/>
              <a:t>的输入特征即。</a:t>
            </a:r>
            <a:endParaRPr lang="en-US" altLang="zh-CN" dirty="0"/>
          </a:p>
          <a:p>
            <a:r>
              <a:rPr lang="zh-CN" altLang="en-US" dirty="0"/>
              <a:t>接下来这个时间卷积模型会随着时间进行运算与卷积操作。因此我们称其为</a:t>
            </a:r>
            <a:r>
              <a:rPr lang="en-US" altLang="zh-CN" dirty="0"/>
              <a:t>TCN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而具有时空图卷积的模型通过合理的分区策略，在</a:t>
            </a:r>
            <a:r>
              <a:rPr lang="en-US" altLang="zh-CN" dirty="0"/>
              <a:t>Kinetics</a:t>
            </a:r>
            <a:r>
              <a:rPr lang="zh-CN" altLang="en-US" dirty="0"/>
              <a:t>上表现得比</a:t>
            </a:r>
            <a:r>
              <a:rPr lang="en-US" altLang="zh-CN" dirty="0"/>
              <a:t>baseline</a:t>
            </a:r>
            <a:r>
              <a:rPr lang="zh-CN" altLang="en-US" dirty="0"/>
              <a:t>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作者认为，两者之间的差别在于：卷积计算中稀疏的自然连接和</a:t>
            </a:r>
            <a:r>
              <a:rPr lang="en-US" altLang="zh-CN" dirty="0"/>
              <a:t>shared weights</a:t>
            </a:r>
            <a:r>
              <a:rPr lang="zh-CN" altLang="en-US" dirty="0"/>
              <a:t>。这一点通过一个</a:t>
            </a:r>
            <a:endParaRPr lang="en-US" altLang="zh-CN" dirty="0"/>
          </a:p>
          <a:p>
            <a:r>
              <a:rPr lang="zh-CN" altLang="en-US" dirty="0"/>
              <a:t>中间模型</a:t>
            </a:r>
            <a:r>
              <a:rPr lang="en-US" altLang="zh-CN" dirty="0"/>
              <a:t>intermediate model</a:t>
            </a:r>
            <a:r>
              <a:rPr lang="zh-CN" altLang="en-US" dirty="0"/>
              <a:t>来证明。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7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2955A6-92B2-4331-9B1D-2760FCC1C12C}"/>
              </a:ext>
            </a:extLst>
          </p:cNvPr>
          <p:cNvSpPr/>
          <p:nvPr/>
        </p:nvSpPr>
        <p:spPr>
          <a:xfrm>
            <a:off x="791308" y="668215"/>
            <a:ext cx="7842738" cy="1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Partition Strategies</a:t>
            </a:r>
            <a:r>
              <a:rPr lang="zh-CN" altLang="en-US" dirty="0"/>
              <a:t>，分区策略由三种：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 err="1"/>
              <a:t>uni</a:t>
            </a:r>
            <a:r>
              <a:rPr lang="en-US" altLang="zh-CN" dirty="0"/>
              <a:t>-labeling ; 2 </a:t>
            </a:r>
            <a:r>
              <a:rPr lang="zh-CN" altLang="en-US" dirty="0"/>
              <a:t>距离分区； </a:t>
            </a:r>
            <a:r>
              <a:rPr lang="en-US" altLang="zh-CN" dirty="0"/>
              <a:t>3 spatial configuration partitioning.</a:t>
            </a:r>
          </a:p>
        </p:txBody>
      </p:sp>
    </p:spTree>
    <p:extLst>
      <p:ext uri="{BB962C8B-B14F-4D97-AF65-F5344CB8AC3E}">
        <p14:creationId xmlns:p14="http://schemas.microsoft.com/office/powerpoint/2010/main" val="362192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19CE2A56-8A3B-4EBA-81C1-730640A8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26430" cy="66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E9F029-8918-4724-9885-E68C4A3C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25" y="0"/>
            <a:ext cx="6648867" cy="47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07AAF911-76FE-4790-8BFA-0F33F4EC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"/>
            <a:ext cx="5684520" cy="14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36E87A-8C35-4E32-B706-0167674EC35B}"/>
              </a:ext>
            </a:extLst>
          </p:cNvPr>
          <p:cNvSpPr txBox="1"/>
          <p:nvPr/>
        </p:nvSpPr>
        <p:spPr>
          <a:xfrm>
            <a:off x="190500" y="1445633"/>
            <a:ext cx="60121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对特征点的选择和分析：特征提取与选择阶段的任务。</a:t>
            </a:r>
            <a:endParaRPr lang="en-US" altLang="zh-CN" sz="1400" dirty="0">
              <a:cs typeface="+mn-ea"/>
              <a:sym typeface="+mn-lt"/>
            </a:endParaRPr>
          </a:p>
          <a:p>
            <a:endParaRPr lang="en-US" altLang="zh-CN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即 提取那些特征是有价值的特征。</a:t>
            </a:r>
            <a:endParaRPr lang="en-US" altLang="zh-CN" sz="1400" dirty="0">
              <a:cs typeface="+mn-ea"/>
              <a:sym typeface="+mn-lt"/>
            </a:endParaRPr>
          </a:p>
          <a:p>
            <a:endParaRPr lang="en-US" altLang="zh-CN" sz="1400" dirty="0">
              <a:cs typeface="+mn-ea"/>
              <a:sym typeface="+mn-lt"/>
            </a:endParaRPr>
          </a:p>
          <a:p>
            <a:r>
              <a:rPr lang="en-US" altLang="zh-CN" sz="1400" dirty="0">
                <a:cs typeface="+mn-ea"/>
                <a:sym typeface="+mn-lt"/>
              </a:rPr>
              <a:t>4 </a:t>
            </a:r>
            <a:r>
              <a:rPr lang="zh-CN" altLang="en-US" sz="1400" dirty="0">
                <a:cs typeface="+mn-ea"/>
                <a:sym typeface="+mn-lt"/>
              </a:rPr>
              <a:t>基于普通摄像头的太极姿势识别：提取了手臂姿势和腿部姿势（即相应的骨骼结点）。</a:t>
            </a:r>
            <a:endParaRPr lang="en-US" altLang="zh-CN" sz="1400" dirty="0">
              <a:cs typeface="+mn-ea"/>
              <a:sym typeface="+mn-lt"/>
            </a:endParaRPr>
          </a:p>
          <a:p>
            <a:endParaRPr lang="en-US" altLang="zh-CN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有意思的是，作者以骨骼关键点之间的距离作为特征，同时选择了十五组家教作为角度特征，一同构成一帧图片的特征集合。</a:t>
            </a:r>
            <a:endParaRPr lang="en-US" altLang="zh-CN" sz="1400" dirty="0">
              <a:cs typeface="+mn-ea"/>
              <a:sym typeface="+mn-lt"/>
            </a:endParaRPr>
          </a:p>
          <a:p>
            <a:endParaRPr lang="en-US" altLang="zh-CN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而角度作为辅助判断参数的作用与意义是：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具有了长度不变性：即忽略骨骼结点之间长短不一引起的不客观判断。</a:t>
            </a:r>
            <a:endParaRPr lang="en-US" altLang="zh-CN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引入角度特征：一条直线不能确定其方向和大小，若是一个向量，则该条直线在图像中的位置就是唯一的。以角度来约束距离。</a:t>
            </a:r>
            <a:endParaRPr lang="en-US" altLang="zh-CN" sz="1400" dirty="0">
              <a:cs typeface="+mn-ea"/>
              <a:sym typeface="+mn-lt"/>
            </a:endParaRPr>
          </a:p>
          <a:p>
            <a:endParaRPr lang="en-US" altLang="zh-CN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弊端：</a:t>
            </a:r>
            <a:endParaRPr lang="en-US" altLang="zh-CN" sz="1400" dirty="0">
              <a:cs typeface="+mn-ea"/>
              <a:sym typeface="+mn-lt"/>
            </a:endParaRPr>
          </a:p>
          <a:p>
            <a:endParaRPr lang="en-US" altLang="zh-CN" sz="1400" dirty="0">
              <a:cs typeface="+mn-ea"/>
              <a:sym typeface="+mn-lt"/>
            </a:endParaRP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DBC1C4A8-DE30-4FE7-9710-C829F017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2" y="259734"/>
            <a:ext cx="5036820" cy="36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2C06CE-988C-422F-93D1-91583D6684A6}"/>
              </a:ext>
            </a:extLst>
          </p:cNvPr>
          <p:cNvSpPr txBox="1"/>
          <p:nvPr/>
        </p:nvSpPr>
        <p:spPr>
          <a:xfrm>
            <a:off x="190500" y="6596389"/>
            <a:ext cx="53111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https://blog.csdn.net/cungudafa/article/details/104826071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CFEA9D-F001-4D92-B5E6-FBCB37412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949877"/>
            <a:ext cx="8999220" cy="15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3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8BF502-7419-4755-AEBF-5DB21AD5EB20}"/>
              </a:ext>
            </a:extLst>
          </p:cNvPr>
          <p:cNvSpPr txBox="1"/>
          <p:nvPr/>
        </p:nvSpPr>
        <p:spPr>
          <a:xfrm>
            <a:off x="106680" y="434340"/>
            <a:ext cx="115627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获取到的关键点的信息，存储在一个</a:t>
            </a:r>
            <a:r>
              <a:rPr lang="en-US" altLang="zh-CN" sz="1400" b="1" dirty="0">
                <a:solidFill>
                  <a:srgbClr val="FF0000"/>
                </a:solidFill>
              </a:rPr>
              <a:t>list</a:t>
            </a:r>
            <a:r>
              <a:rPr lang="zh-CN" altLang="en-US" sz="1400" b="1" dirty="0">
                <a:solidFill>
                  <a:srgbClr val="FF0000"/>
                </a:solidFill>
              </a:rPr>
              <a:t>中。 </a:t>
            </a:r>
            <a:r>
              <a:rPr lang="en-US" altLang="zh-CN" sz="1400" b="1" dirty="0">
                <a:solidFill>
                  <a:srgbClr val="FF0000"/>
                </a:solidFill>
              </a:rPr>
              <a:t>----- </a:t>
            </a:r>
            <a:r>
              <a:rPr lang="zh-CN" altLang="en-US" sz="1400" b="1" dirty="0">
                <a:solidFill>
                  <a:srgbClr val="FF0000"/>
                </a:solidFill>
              </a:rPr>
              <a:t>再为每一个帧图片标注上其手势的类别，就可以用于训练了，而且模型大概是</a:t>
            </a:r>
            <a:r>
              <a:rPr lang="en-US" altLang="zh-CN" sz="1400" b="1" dirty="0">
                <a:solidFill>
                  <a:srgbClr val="FF0000"/>
                </a:solidFill>
              </a:rPr>
              <a:t>CNN</a:t>
            </a:r>
            <a:r>
              <a:rPr lang="zh-CN" altLang="en-US" sz="1400" b="1" dirty="0">
                <a:solidFill>
                  <a:srgbClr val="FF0000"/>
                </a:solidFill>
              </a:rPr>
              <a:t>之类。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/>
          </a:p>
          <a:p>
            <a:r>
              <a:rPr lang="zh-CN" altLang="en-US" sz="1400" dirty="0"/>
              <a:t>另外，本文并没有使直接使用关键点的坐标（</a:t>
            </a:r>
            <a:r>
              <a:rPr lang="en-US" altLang="zh-CN" sz="1400" dirty="0"/>
              <a:t>x</a:t>
            </a:r>
            <a:r>
              <a:rPr lang="zh-CN" altLang="en-US" sz="1400" dirty="0"/>
              <a:t>，</a:t>
            </a:r>
            <a:r>
              <a:rPr lang="en-US" altLang="zh-CN" sz="1400" dirty="0"/>
              <a:t>y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zh-CN" altLang="en-US" sz="1400" dirty="0"/>
              <a:t>而是使用了在此之上的一些特征信息（距离与角度）。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BDFE33-88C3-4182-BEC7-5C74AB79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2" y="1211580"/>
            <a:ext cx="8293104" cy="26127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38D616-514C-4682-BB6A-0991CF680135}"/>
              </a:ext>
            </a:extLst>
          </p:cNvPr>
          <p:cNvSpPr txBox="1"/>
          <p:nvPr/>
        </p:nvSpPr>
        <p:spPr>
          <a:xfrm>
            <a:off x="322892" y="3824287"/>
            <a:ext cx="784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仍然存在未解决的问题是：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对于骨骼而言，如何从姑姑关键点的坐标信息构建一个完整的特征集合。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时序和空序如何结合。</a:t>
            </a:r>
          </a:p>
        </p:txBody>
      </p:sp>
    </p:spTree>
    <p:extLst>
      <p:ext uri="{BB962C8B-B14F-4D97-AF65-F5344CB8AC3E}">
        <p14:creationId xmlns:p14="http://schemas.microsoft.com/office/powerpoint/2010/main" val="42328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6A4B15-BCF7-4379-93C1-3AB3F0D2C6C6}"/>
              </a:ext>
            </a:extLst>
          </p:cNvPr>
          <p:cNvSpPr txBox="1"/>
          <p:nvPr/>
        </p:nvSpPr>
        <p:spPr>
          <a:xfrm>
            <a:off x="203356" y="1189077"/>
            <a:ext cx="11785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-----------------------------------</a:t>
            </a:r>
          </a:p>
          <a:p>
            <a:r>
              <a:rPr lang="en-US" altLang="zh-CN" dirty="0"/>
              <a:t>1 TF-POSE-ESTIMATIONAN</a:t>
            </a:r>
          </a:p>
          <a:p>
            <a:r>
              <a:rPr lang="zh-CN" altLang="en-US" dirty="0"/>
              <a:t>安装必看教程</a:t>
            </a:r>
            <a:endParaRPr lang="en-US" altLang="zh-CN" dirty="0"/>
          </a:p>
          <a:p>
            <a:r>
              <a:rPr lang="zh-CN" altLang="en-US" sz="1800" dirty="0">
                <a:solidFill>
                  <a:srgbClr val="FF0000"/>
                </a:solidFill>
              </a:rPr>
              <a:t>https://www.cnblogs.com/panchuangai/p/13592117.html</a:t>
            </a:r>
          </a:p>
          <a:p>
            <a:r>
              <a:rPr lang="en-US" altLang="zh-CN" dirty="0"/>
              <a:t>-------------------------------------</a:t>
            </a:r>
          </a:p>
          <a:p>
            <a:r>
              <a:rPr lang="en-US" altLang="zh-CN" dirty="0"/>
              <a:t>2 </a:t>
            </a:r>
            <a:r>
              <a:rPr lang="en-US" altLang="zh-CN" dirty="0">
                <a:hlinkClick r:id="rId2"/>
              </a:rPr>
              <a:t>https://blog.csdn.net/xuelanlingying/article/details/102793110</a:t>
            </a:r>
            <a:endParaRPr lang="en-US" altLang="zh-CN" dirty="0"/>
          </a:p>
          <a:p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OpenPose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笔记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——windows 10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下，自编译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openpose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代码（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vs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下能跑了，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pythonAPI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也能使了）问题时它在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VS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下运行的。</a:t>
            </a:r>
          </a:p>
          <a:p>
            <a:r>
              <a:rPr lang="en-US" altLang="zh-CN" dirty="0"/>
              <a:t>------------------------------------</a:t>
            </a:r>
          </a:p>
          <a:p>
            <a:r>
              <a:rPr lang="en-US" altLang="zh-CN" dirty="0"/>
              <a:t>3 </a:t>
            </a:r>
            <a:r>
              <a:rPr lang="en-US" altLang="zh-CN" dirty="0">
                <a:hlinkClick r:id="rId3"/>
              </a:rPr>
              <a:t>https://blog.csdn.net/qq_36893052/article/details/79860328?utm_source=blogkpcl1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解读：基于动态骨骼的动作识别方法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ST-GCN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（时空图卷积网络模型）</a:t>
            </a:r>
          </a:p>
          <a:p>
            <a:r>
              <a:rPr lang="en-US" altLang="zh-CN" dirty="0">
                <a:hlinkClick r:id="rId4"/>
              </a:rPr>
              <a:t>https://www.it610.com/article/1306321914192498688.htm</a:t>
            </a:r>
            <a:r>
              <a:rPr lang="en-US" altLang="zh-CN" dirty="0"/>
              <a:t> </a:t>
            </a:r>
            <a:r>
              <a:rPr lang="zh-CN" altLang="en-US" dirty="0"/>
              <a:t>另一个解读版本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30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82E33D-1C2B-4E94-B73A-C91057A6C6EF}"/>
              </a:ext>
            </a:extLst>
          </p:cNvPr>
          <p:cNvSpPr txBox="1"/>
          <p:nvPr/>
        </p:nvSpPr>
        <p:spPr>
          <a:xfrm>
            <a:off x="322546" y="1057364"/>
            <a:ext cx="549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图卷积再骨架动作识别中的引用的概述：</a:t>
            </a:r>
            <a:r>
              <a:rPr lang="en-US" altLang="zh-CN" dirty="0">
                <a:hlinkClick r:id="rId2"/>
              </a:rPr>
              <a:t>2019</a:t>
            </a:r>
            <a:r>
              <a:rPr lang="zh-CN" altLang="en-US" dirty="0">
                <a:hlinkClick r:id="rId2"/>
              </a:rPr>
              <a:t>年</a:t>
            </a:r>
            <a:r>
              <a:rPr lang="en-US" altLang="zh-CN" dirty="0">
                <a:hlinkClick r:id="rId2"/>
              </a:rPr>
              <a:t>5</a:t>
            </a:r>
            <a:r>
              <a:rPr lang="zh-CN" altLang="en-US" dirty="0">
                <a:hlinkClick r:id="rId2"/>
              </a:rPr>
              <a:t>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3F56E-4A86-463A-8FB3-C70E5531236A}"/>
              </a:ext>
            </a:extLst>
          </p:cNvPr>
          <p:cNvSpPr txBox="1"/>
          <p:nvPr/>
        </p:nvSpPr>
        <p:spPr>
          <a:xfrm>
            <a:off x="7307580" y="457200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神奇的网站：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>
                <a:hlinkClick r:id="rId3"/>
              </a:rPr>
              <a:t>X</a:t>
            </a:r>
            <a:r>
              <a:rPr lang="zh-CN" altLang="en-US" dirty="0">
                <a:hlinkClick r:id="rId3"/>
              </a:rPr>
              <a:t>技术 </a:t>
            </a:r>
            <a:r>
              <a:rPr lang="zh-CN" altLang="en-US" dirty="0"/>
              <a:t>专注于专利的介绍：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E38918F-B39F-4D02-8E6B-CE21896D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" y="1827848"/>
            <a:ext cx="3274648" cy="264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25B082-31A0-4E44-9241-00F065818894}"/>
              </a:ext>
            </a:extLst>
          </p:cNvPr>
          <p:cNvSpPr txBox="1"/>
          <p:nvPr/>
        </p:nvSpPr>
        <p:spPr>
          <a:xfrm>
            <a:off x="6703094" y="1096508"/>
            <a:ext cx="5166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spatial-temporal graph </a:t>
            </a:r>
            <a:r>
              <a:rPr lang="zh-CN" altLang="en-US" dirty="0"/>
              <a:t>中有两个维度，一个是时间（</a:t>
            </a:r>
            <a:r>
              <a:rPr lang="en-US" altLang="zh-CN" dirty="0"/>
              <a:t>temporal</a:t>
            </a:r>
            <a:r>
              <a:rPr lang="zh-CN" altLang="en-US" dirty="0"/>
              <a:t>）维度，一个是空间（</a:t>
            </a:r>
            <a:r>
              <a:rPr lang="en-US" altLang="zh-CN" dirty="0"/>
              <a:t>spatial</a:t>
            </a:r>
            <a:r>
              <a:rPr lang="zh-CN" altLang="en-US" dirty="0"/>
              <a:t>）维度。空间维度为一帧内的骨架图，时间维度的构造是将相邻帧中的图同一位置的结点连接起来，从而根据骨架序列构造出了一个</a:t>
            </a:r>
            <a:r>
              <a:rPr lang="en-US" altLang="zh-CN" dirty="0"/>
              <a:t>spatial-temporal graph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源码：</a:t>
            </a:r>
            <a:r>
              <a:rPr lang="en-US" altLang="zh-CN" dirty="0"/>
              <a:t>2 </a:t>
            </a:r>
            <a:r>
              <a:rPr lang="en-US" altLang="zh-CN" dirty="0">
                <a:hlinkClick r:id="rId5"/>
              </a:rPr>
              <a:t>ST-GCN</a:t>
            </a:r>
            <a:r>
              <a:rPr lang="zh-CN" altLang="en-US" dirty="0">
                <a:hlinkClick r:id="rId5"/>
              </a:rPr>
              <a:t>的</a:t>
            </a:r>
            <a:r>
              <a:rPr lang="en-US" altLang="zh-CN" dirty="0" err="1">
                <a:hlinkClick r:id="rId5"/>
              </a:rPr>
              <a:t>Pytorch</a:t>
            </a:r>
            <a:r>
              <a:rPr lang="zh-CN" altLang="en-US" dirty="0">
                <a:hlinkClick r:id="rId5"/>
              </a:rPr>
              <a:t>实现</a:t>
            </a:r>
            <a:endParaRPr lang="en-US" altLang="zh-CN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9A48130-FE0C-4E5E-A39F-FAFC9C11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127833"/>
            <a:ext cx="3358515" cy="32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838B62-C984-4759-99B7-8A95C92DB7B0}"/>
              </a:ext>
            </a:extLst>
          </p:cNvPr>
          <p:cNvSpPr txBox="1"/>
          <p:nvPr/>
        </p:nvSpPr>
        <p:spPr>
          <a:xfrm>
            <a:off x="630556" y="4646474"/>
            <a:ext cx="6677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 </a:t>
            </a:r>
            <a:r>
              <a:rPr lang="en-US" altLang="zh-CN" dirty="0"/>
              <a:t>CVPR 2018 </a:t>
            </a:r>
            <a:r>
              <a:rPr lang="zh-CN" altLang="en-US" dirty="0"/>
              <a:t>中的一篇论文，作者提出了一种取关键帧的方法，类似于视频压缩中的取关键帧。</a:t>
            </a:r>
            <a:r>
              <a:rPr lang="zh-CN" altLang="en-US" u="sng" dirty="0"/>
              <a:t>因为在骨架序列中前后帧的信息可能会比较冗余，所以只需要选取序列中比较有代表性的关键帧，就可以进行动作的分类识别。所以在 </a:t>
            </a:r>
            <a:r>
              <a:rPr lang="en-US" altLang="zh-CN" u="sng" dirty="0"/>
              <a:t>GCNN </a:t>
            </a:r>
            <a:r>
              <a:rPr lang="zh-CN" altLang="en-US" u="sng" dirty="0"/>
              <a:t>之前，作者加入了一个 </a:t>
            </a:r>
            <a:r>
              <a:rPr lang="en-US" altLang="zh-CN" u="sng" dirty="0" err="1"/>
              <a:t>FDNe</a:t>
            </a:r>
            <a:r>
              <a:rPr lang="en-US" altLang="zh-CN" u="sng" dirty="0"/>
              <a:t> t</a:t>
            </a:r>
            <a:r>
              <a:rPr lang="zh-CN" altLang="en-US" u="sng" dirty="0"/>
              <a:t>用来提取关键帧。作者实验证明，运用了取关键帧的方法，能够增加识别的准确率。</a:t>
            </a:r>
          </a:p>
        </p:txBody>
      </p:sp>
    </p:spTree>
    <p:extLst>
      <p:ext uri="{BB962C8B-B14F-4D97-AF65-F5344CB8AC3E}">
        <p14:creationId xmlns:p14="http://schemas.microsoft.com/office/powerpoint/2010/main" val="185589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79EA08-95FE-4F31-AC60-83D0D9754B76}"/>
              </a:ext>
            </a:extLst>
          </p:cNvPr>
          <p:cNvSpPr txBox="1"/>
          <p:nvPr/>
        </p:nvSpPr>
        <p:spPr>
          <a:xfrm>
            <a:off x="312420" y="912614"/>
            <a:ext cx="6736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GEGCN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  <a:p>
            <a:r>
              <a:rPr lang="zh-CN" altLang="en-US" dirty="0"/>
              <a:t>在文章中，作者提出除了给图中的点做卷积之外，还可以给图中的边做卷积，这就是所说的</a:t>
            </a:r>
            <a:r>
              <a:rPr lang="en-US" altLang="zh-CN" dirty="0"/>
              <a:t>Graph edge convolution,</a:t>
            </a:r>
            <a:r>
              <a:rPr lang="zh-CN" altLang="en-US" dirty="0"/>
              <a:t>卷积方式如下图所示：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取一条边与之相邻的边作为参与卷积的边，边的属性为其在三维空间中的向量表示。 据此，作者设计了一个</a:t>
            </a:r>
            <a:r>
              <a:rPr lang="zh-CN" altLang="en-US" b="1" dirty="0"/>
              <a:t>双流的图卷积神经网络，</a:t>
            </a:r>
            <a:r>
              <a:rPr lang="zh-CN" altLang="en-US" dirty="0"/>
              <a:t>一个是点的图卷积网络，另一个是边的图卷积神经网络：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7AB48B-332F-44CE-9215-6B024081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7375"/>
            <a:ext cx="86106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A943DCF-136A-46CC-A51B-C8F5A105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798017"/>
            <a:ext cx="4838700" cy="41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6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9AAC2D1-2980-474E-9B03-07FB92B7FD28}"/>
              </a:ext>
            </a:extLst>
          </p:cNvPr>
          <p:cNvSpPr txBox="1"/>
          <p:nvPr/>
        </p:nvSpPr>
        <p:spPr>
          <a:xfrm>
            <a:off x="556260" y="1232654"/>
            <a:ext cx="54025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SGR-GCN</a:t>
            </a:r>
          </a:p>
          <a:p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在文章中，作者提出了一个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graph regression based GCN(GR-GCN)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网络。</a:t>
            </a:r>
            <a:r>
              <a:rPr lang="en-US" altLang="zh-CN" b="0" i="0" u="sng" dirty="0">
                <a:solidFill>
                  <a:srgbClr val="414141"/>
                </a:solidFill>
                <a:effectLst/>
                <a:latin typeface="-apple-system"/>
              </a:rPr>
              <a:t>GR-GCN</a:t>
            </a:r>
            <a:r>
              <a:rPr lang="zh-CN" altLang="en-US" b="0" i="0" u="sng" dirty="0">
                <a:solidFill>
                  <a:srgbClr val="414141"/>
                </a:solidFill>
                <a:effectLst/>
                <a:latin typeface="-apple-system"/>
              </a:rPr>
              <a:t>的作用是用来学习骨架图中关节点联系的强弱程度</a:t>
            </a:r>
            <a:r>
              <a:rPr lang="en-US" altLang="zh-CN" b="0" i="0" u="sng" dirty="0">
                <a:solidFill>
                  <a:srgbClr val="414141"/>
                </a:solidFill>
                <a:effectLst/>
                <a:latin typeface="-apple-system"/>
              </a:rPr>
              <a:t>,</a:t>
            </a:r>
            <a:r>
              <a:rPr lang="zh-CN" altLang="en-US" b="0" i="0" u="sng" dirty="0">
                <a:solidFill>
                  <a:srgbClr val="414141"/>
                </a:solidFill>
                <a:effectLst/>
                <a:latin typeface="-apple-system"/>
              </a:rPr>
              <a:t>如下图所示：</a:t>
            </a:r>
            <a:endParaRPr lang="en-US" altLang="zh-CN" b="0" i="0" u="sng" dirty="0">
              <a:solidFill>
                <a:srgbClr val="414141"/>
              </a:solidFill>
              <a:effectLst/>
              <a:latin typeface="-apple-system"/>
            </a:endParaRPr>
          </a:p>
          <a:p>
            <a:endParaRPr lang="en-US" altLang="zh-CN" u="sng" dirty="0">
              <a:solidFill>
                <a:srgbClr val="414141"/>
              </a:solidFill>
              <a:latin typeface="-apple-system"/>
            </a:endParaRPr>
          </a:p>
          <a:p>
            <a:r>
              <a:rPr lang="zh-CN" altLang="en-US" u="sng" dirty="0"/>
              <a:t>其中</a:t>
            </a:r>
            <a:r>
              <a:rPr lang="en-US" altLang="zh-CN" u="sng" dirty="0" err="1"/>
              <a:t>Sparsified</a:t>
            </a:r>
            <a:r>
              <a:rPr lang="en-US" altLang="zh-CN" u="sng" dirty="0"/>
              <a:t> </a:t>
            </a:r>
            <a:r>
              <a:rPr lang="en-US" altLang="zh-CN" u="sng" dirty="0" err="1"/>
              <a:t>Spatio</a:t>
            </a:r>
            <a:r>
              <a:rPr lang="en-US" altLang="zh-CN" u="sng" dirty="0"/>
              <a:t>-Temporal Graph</a:t>
            </a:r>
            <a:r>
              <a:rPr lang="zh-CN" altLang="en-US" u="sng" dirty="0"/>
              <a:t>为通过</a:t>
            </a:r>
            <a:r>
              <a:rPr lang="en-US" altLang="zh-CN" u="sng" dirty="0"/>
              <a:t>graph regression </a:t>
            </a:r>
            <a:r>
              <a:rPr lang="zh-CN" altLang="en-US" u="sng" dirty="0"/>
              <a:t>的过程所学习到的图中结点的联系，</a:t>
            </a:r>
            <a:r>
              <a:rPr lang="zh-CN" altLang="en-US" u="sng" dirty="0">
                <a:solidFill>
                  <a:srgbClr val="FF0000"/>
                </a:solidFill>
              </a:rPr>
              <a:t>其中黑色的边代表具有生理意义上的强联系，红色的边代表非生理连接但是对于动作判断很重要的语言联系</a:t>
            </a:r>
            <a:r>
              <a:rPr lang="zh-CN" altLang="en-US" u="sng" dirty="0"/>
              <a:t>，绿色的边代表比较弱的联系。得到了</a:t>
            </a:r>
            <a:r>
              <a:rPr lang="en-US" altLang="zh-CN" u="sng" dirty="0" err="1"/>
              <a:t>Sparsified</a:t>
            </a:r>
            <a:r>
              <a:rPr lang="en-US" altLang="zh-CN" u="sng" dirty="0"/>
              <a:t> </a:t>
            </a:r>
            <a:r>
              <a:rPr lang="en-US" altLang="zh-CN" u="sng" dirty="0" err="1"/>
              <a:t>Spatio</a:t>
            </a:r>
            <a:r>
              <a:rPr lang="en-US" altLang="zh-CN" u="sng" dirty="0"/>
              <a:t>-Temporal Graph</a:t>
            </a:r>
            <a:r>
              <a:rPr lang="zh-CN" altLang="en-US" u="sng" dirty="0"/>
              <a:t>再进一步通过</a:t>
            </a:r>
            <a:r>
              <a:rPr lang="en-US" altLang="zh-CN" u="sng" dirty="0"/>
              <a:t>GCN</a:t>
            </a:r>
            <a:r>
              <a:rPr lang="zh-CN" altLang="en-US" u="sng" dirty="0"/>
              <a:t>对东西进行分类。作者在实验中证明了通过</a:t>
            </a:r>
            <a:r>
              <a:rPr lang="en-US" altLang="zh-CN" u="sng" dirty="0"/>
              <a:t>graph regression</a:t>
            </a:r>
            <a:r>
              <a:rPr lang="zh-CN" altLang="en-US" u="sng" dirty="0"/>
              <a:t>的过程能够很好地提高识别的准确率。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54A932B-E7C4-4213-B025-D8879FBD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148715"/>
            <a:ext cx="545782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9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44B8D5-8DE0-4E1B-B80E-080CAD90E6E0}"/>
              </a:ext>
            </a:extLst>
          </p:cNvPr>
          <p:cNvSpPr txBox="1"/>
          <p:nvPr/>
        </p:nvSpPr>
        <p:spPr>
          <a:xfrm>
            <a:off x="1463040" y="1057394"/>
            <a:ext cx="90144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2s-NLGCN</a:t>
            </a:r>
          </a:p>
          <a:p>
            <a:r>
              <a:rPr lang="zh-CN" altLang="en-US" dirty="0"/>
              <a:t>最开始</a:t>
            </a:r>
            <a:r>
              <a:rPr lang="en-US" altLang="zh-CN" dirty="0"/>
              <a:t>,</a:t>
            </a:r>
            <a:r>
              <a:rPr lang="zh-CN" altLang="en-US" dirty="0"/>
              <a:t>文章的标题叫做</a:t>
            </a:r>
            <a:r>
              <a:rPr lang="en-US" altLang="zh-CN" dirty="0"/>
              <a:t>《Adaptive Spectral Graph Convolutional Networks for Skeleton-Based Action Recognition》</a:t>
            </a:r>
            <a:r>
              <a:rPr lang="zh-CN" altLang="en-US" dirty="0"/>
              <a:t>，后来不知道什么原因，作者将文章的名字改为了</a:t>
            </a:r>
            <a:r>
              <a:rPr lang="en-US" altLang="zh-CN" dirty="0"/>
              <a:t>《Non-Local Graph Convolutional Networks for Skeleton-Based Action Recognition》</a:t>
            </a:r>
            <a:r>
              <a:rPr lang="zh-CN" altLang="en-US" dirty="0"/>
              <a:t>。笔者觉得可能用</a:t>
            </a:r>
            <a:r>
              <a:rPr lang="en-US" altLang="zh-CN" dirty="0"/>
              <a:t>《Adaptive Spectral Graph Convolutional Networks for Skeleton-Based Action Recognition》</a:t>
            </a:r>
            <a:r>
              <a:rPr lang="zh-CN" altLang="en-US" dirty="0"/>
              <a:t>这个标题会更好，因为文章中采用的是 </a:t>
            </a:r>
            <a:r>
              <a:rPr lang="en-US" altLang="zh-CN" dirty="0"/>
              <a:t>spectral-based graph convolution networks</a:t>
            </a:r>
            <a:r>
              <a:rPr lang="zh-CN" altLang="en-US" dirty="0"/>
              <a:t>，并且也使用了双流的网络结构，一个网络处理点（</a:t>
            </a:r>
            <a:r>
              <a:rPr lang="en-US" altLang="zh-CN" dirty="0"/>
              <a:t>joint</a:t>
            </a:r>
            <a:r>
              <a:rPr lang="zh-CN" altLang="en-US" dirty="0"/>
              <a:t>）的信息，另一个网络处理边</a:t>
            </a:r>
            <a:r>
              <a:rPr lang="en-US" altLang="zh-CN" dirty="0"/>
              <a:t>(bone)</a:t>
            </a:r>
            <a:r>
              <a:rPr lang="zh-CN" altLang="en-US" dirty="0"/>
              <a:t>的信息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DADFD1-95C0-4F19-BA07-7D1194C7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3642717"/>
            <a:ext cx="88392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5A568CC-E5FA-45F8-8F70-9D22C0D2C7DA}"/>
              </a:ext>
            </a:extLst>
          </p:cNvPr>
          <p:cNvSpPr txBox="1"/>
          <p:nvPr/>
        </p:nvSpPr>
        <p:spPr>
          <a:xfrm>
            <a:off x="1584960" y="1745040"/>
            <a:ext cx="8481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总结前人的论文，我们会发现，在论文中作者往往都会思考一个问题</a:t>
            </a:r>
            <a:r>
              <a:rPr lang="en-US" altLang="zh-CN" dirty="0"/>
              <a:t>——</a:t>
            </a:r>
            <a:r>
              <a:rPr lang="zh-CN" altLang="en-US" dirty="0"/>
              <a:t>如何从骨架的序列图中提取信息？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从维度上考虑，有时间维度和空间维度；从特征上考虑，有一次信息关节点的 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3D 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坐标（传感器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+SDK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直接获取），有二次信息关节边的向量表示；从连接上考虑，可以学习关节点之间语义上连接的强弱（将连接设置为 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learnable parameter 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），或者是提取骨架序列中的关键帧。</a:t>
            </a:r>
            <a:r>
              <a:rPr lang="zh-CN" altLang="en-US" dirty="0"/>
              <a:t>笔者觉得可以从更多的角度来思考这个问题，或许能够发现新的想法，进行创新。</a:t>
            </a:r>
            <a:r>
              <a:rPr lang="zh-CN" altLang="en-US" dirty="0">
                <a:effectLst/>
              </a:rPr>
              <a:t>例如：</a:t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1. </a:t>
            </a:r>
            <a:r>
              <a:rPr lang="zh-CN" altLang="en-US" dirty="0">
                <a:effectLst/>
              </a:rPr>
              <a:t>利用新的特征</a:t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2. GCN</a:t>
            </a:r>
            <a:r>
              <a:rPr lang="zh-CN" altLang="en-US" dirty="0">
                <a:effectLst/>
              </a:rPr>
              <a:t>中间加入</a:t>
            </a:r>
            <a:r>
              <a:rPr lang="en-US" altLang="zh-CN" dirty="0">
                <a:effectLst/>
              </a:rPr>
              <a:t>pooling</a:t>
            </a:r>
            <a:r>
              <a:rPr lang="zh-CN" altLang="en-US" dirty="0">
                <a:effectLst/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44704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3qxpvzk">
      <a:majorFont>
        <a:latin typeface="JetBrains Mono" panose="020F0302020204030204"/>
        <a:ea typeface="微软雅黑 Light"/>
        <a:cs typeface=""/>
      </a:majorFont>
      <a:minorFont>
        <a:latin typeface="JetBrains Mono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1621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PingFang SC</vt:lpstr>
      <vt:lpstr>Arial</vt:lpstr>
      <vt:lpstr>JetBrains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旭彤</dc:creator>
  <cp:lastModifiedBy>李 旭彤</cp:lastModifiedBy>
  <cp:revision>88</cp:revision>
  <dcterms:created xsi:type="dcterms:W3CDTF">2020-12-19T03:55:14Z</dcterms:created>
  <dcterms:modified xsi:type="dcterms:W3CDTF">2021-01-04T10:23:35Z</dcterms:modified>
</cp:coreProperties>
</file>