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30" r:id="rId3"/>
    <p:sldId id="332" r:id="rId4"/>
    <p:sldId id="394" r:id="rId5"/>
    <p:sldId id="395" r:id="rId6"/>
    <p:sldId id="396" r:id="rId7"/>
    <p:sldId id="397" r:id="rId8"/>
    <p:sldId id="398" r:id="rId9"/>
    <p:sldId id="399" r:id="rId10"/>
    <p:sldId id="401" r:id="rId11"/>
    <p:sldId id="261" r:id="rId12"/>
    <p:sldId id="260" r:id="rId13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916110-67AC-480A-9974-2879DE1475F8}">
          <p14:sldIdLst>
            <p14:sldId id="256"/>
            <p14:sldId id="330"/>
          </p14:sldIdLst>
        </p14:section>
        <p14:section name="第一部分" id="{E1CF6E8F-BFF7-4A2B-88B0-DBF4291E6891}">
          <p14:sldIdLst>
            <p14:sldId id="332"/>
            <p14:sldId id="394"/>
            <p14:sldId id="395"/>
            <p14:sldId id="396"/>
          </p14:sldIdLst>
        </p14:section>
        <p14:section name="第二部分" id="{0CC376E7-9904-48AE-9916-BDA1DEDFBA53}">
          <p14:sldIdLst>
            <p14:sldId id="397"/>
            <p14:sldId id="398"/>
          </p14:sldIdLst>
        </p14:section>
        <p14:section name="第三部分" id="{6345488F-D969-46A3-8FAA-59DA0BDADD20}">
          <p14:sldIdLst>
            <p14:sldId id="399"/>
            <p14:sldId id="401"/>
          </p14:sldIdLst>
        </p14:section>
        <p14:section name="QA" id="{D9F77B5A-46C7-4EC7-941D-E23A4BE65AA4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83673" autoAdjust="0"/>
  </p:normalViewPr>
  <p:slideViewPr>
    <p:cSldViewPr snapToGrid="0">
      <p:cViewPr varScale="1">
        <p:scale>
          <a:sx n="157" d="100"/>
          <a:sy n="157" d="100"/>
        </p:scale>
        <p:origin x="590" y="101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作业思路讲解就是</a:t>
            </a:r>
            <a:r>
              <a:rPr lang="en-US" altLang="zh-CN" dirty="0"/>
              <a:t>PPT</a:t>
            </a:r>
            <a:r>
              <a:rPr lang="zh-CN" altLang="en-US" dirty="0"/>
              <a:t>图片➕文字模式，或者录讲解视频也行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5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8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0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6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8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7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1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1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7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2025-02-07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19" y="1501245"/>
            <a:ext cx="572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深度学习模型推理加速项目实践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课程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第一次作业</a:t>
            </a:r>
            <a:endParaRPr lang="en-US" altLang="zh-CN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李旭彤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修改步骤：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25000"/>
              </a:lnSpc>
              <a:buClr>
                <a:srgbClr val="6F1B1B"/>
              </a:buClr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将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文件夹分别加后缀名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_troch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，即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ldm_troch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25000"/>
              </a:lnSpc>
              <a:buClr>
                <a:srgbClr val="6F1B1B"/>
              </a:buClr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ldm_troch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改名为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，在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xxx_trt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文件夹下修改以下位置的文件。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其中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的修改文件是：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cldm/ddim_hacked.py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CLIP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模型的修改文件是：                         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ldm/module/encoders/modules.py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Decoder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模型的修改文件是：                  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ldm/modules/diffusionmodules/model.py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修改内容是：加载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模型与应用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模型；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 注：</a:t>
            </a:r>
            <a:r>
              <a:rPr lang="en-US" altLang="zh-CN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(1 ) </a:t>
            </a:r>
            <a:r>
              <a:rPr lang="zh-CN" altLang="en-US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在</a:t>
            </a:r>
            <a:r>
              <a:rPr lang="en-US" altLang="zh-CN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git</a:t>
            </a:r>
            <a:r>
              <a:rPr lang="zh-CN" altLang="en-US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项目的</a:t>
            </a:r>
            <a:r>
              <a:rPr lang="en-US" altLang="zh-CN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master</a:t>
            </a:r>
            <a:r>
              <a:rPr lang="zh-CN" altLang="en-US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分支中的</a:t>
            </a:r>
            <a:r>
              <a:rPr lang="en-US" altLang="zh-CN" sz="11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1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文件中能找到对应的修改内容，可作为参考；</a:t>
            </a:r>
            <a:r>
              <a:rPr lang="en-US" altLang="zh-CN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(2) </a:t>
            </a:r>
            <a:r>
              <a:rPr lang="zh-CN" altLang="en-US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各模型配置和调用的文件可以通过</a:t>
            </a:r>
            <a:r>
              <a:rPr lang="en-US" altLang="zh-CN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debug</a:t>
            </a:r>
            <a:r>
              <a:rPr lang="zh-CN" altLang="en-US" sz="11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模型得知。</a:t>
            </a: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3.  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如果希望调用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模型，可以复制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并改名为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；如果希望调用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troch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模型，可以复制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ldm_torch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并改名为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4.  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执行。如果要执行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模型，则执行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compute_score.py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。如果要执行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模型，则执行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compute_score_torch.py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51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转化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的一般流程：</a:t>
            </a:r>
            <a:endParaRPr lang="en-US" altLang="zh-CN" sz="2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预备：确定模型输入及输出的特点（名称、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shape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</a:t>
            </a:r>
            <a:endParaRPr lang="en-US" altLang="zh-CN" sz="2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torch.onnx.export();</a:t>
            </a: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onnxruntime_check(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即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np.allclose)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检查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模型输出差异</a:t>
            </a:r>
            <a:endParaRPr lang="en-US" altLang="zh-CN" sz="2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export_control_net_model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包含四个输入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[“x_noisy”, “hint”, “timestep”, “context”]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20924" y="1675635"/>
            <a:ext cx="725390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    x_noisy  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hint     = torch.randn(1, 3, 256, 384,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timestep = torch.tensor([1], dtype=torch.int32)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context  = torch.randn(1, 77, 768, dtype=torch.float32)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input_names = ["x_noisy", "hint", "timestep", "context"]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output_names = ["latent"]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……</a:t>
            </a:r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control_net,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(x_noisy, hint, timestep, context),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keep_initializers_as_inputs=True,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outputs = control_net(x_noisy, hint, timestep, context)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input_dicts = {"x_noisy": x_noisy.numpy(), "hint": hint.numpy(), "timestep": timestep.numpy(), "context": context.numpy()}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onnxruntime_check(onnx_path, input_dicts, outputs)</a:t>
            </a:r>
          </a:p>
          <a:p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0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export_controlled_unet_model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16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[“x_noisy”, “timestep”, “context”,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“control0”, …, “control12”]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30652" y="1746115"/>
            <a:ext cx="3989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    x_noisy 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timestep = torch.tensor([1], dtype=torch.int32)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context = torch.randn(1, 77, 768, dtype=torch.float32) 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control_list = [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]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input_names = ["x_noisy", "timestep", "context"]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for i in range(0, len(control_list)):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input_names.append("control" + str(i))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output_names = ["latent"]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45D7B8-46AF-433D-84AF-835DADDFA37D}"/>
              </a:ext>
            </a:extLst>
          </p:cNvPr>
          <p:cNvSpPr txBox="1"/>
          <p:nvPr/>
        </p:nvSpPr>
        <p:spPr>
          <a:xfrm>
            <a:off x="4033735" y="1779573"/>
            <a:ext cx="5052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   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control_net,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(x_noisy, timestep, context, control_list),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keep_initializers_as_inputs=True,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# verify onnx model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input_dicts = {"x_noisy": x_noisy.numpy(), "timestep": timestep.numpy(), "context": context.numpy()}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for i in range(0, len(control_list)):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input_dicts["control" + str(i)] = control_list[i].numpy()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# </a:t>
            </a:r>
            <a:r>
              <a:rPr lang="zh-CN" altLang="en-US" sz="800" dirty="0">
                <a:latin typeface="Consolas" panose="020B0609020204030204" pitchFamily="49" charset="0"/>
              </a:rPr>
              <a:t>因为</a:t>
            </a:r>
            <a:r>
              <a:rPr lang="en-US" altLang="zh-CN" sz="800" dirty="0">
                <a:latin typeface="Consolas" panose="020B0609020204030204" pitchFamily="49" charset="0"/>
              </a:rPr>
              <a:t>controlled_unet_mdoel will make control_list = []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# </a:t>
            </a:r>
            <a:r>
              <a:rPr lang="zh-CN" altLang="en-US" sz="800" dirty="0">
                <a:latin typeface="Consolas" panose="020B0609020204030204" pitchFamily="49" charset="0"/>
              </a:rPr>
              <a:t>所以其他使用</a:t>
            </a:r>
            <a:r>
              <a:rPr lang="en-US" altLang="zh-CN" sz="800" dirty="0">
                <a:latin typeface="Consolas" panose="020B0609020204030204" pitchFamily="49" charset="0"/>
              </a:rPr>
              <a:t>control_list</a:t>
            </a:r>
            <a:r>
              <a:rPr lang="zh-CN" altLang="en-US" sz="800" dirty="0">
                <a:latin typeface="Consolas" panose="020B0609020204030204" pitchFamily="49" charset="0"/>
              </a:rPr>
              <a:t>的操作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zh-CN" altLang="en-US" sz="800" dirty="0">
                <a:latin typeface="Consolas" panose="020B0609020204030204" pitchFamily="49" charset="0"/>
              </a:rPr>
              <a:t>比如</a:t>
            </a:r>
            <a:r>
              <a:rPr lang="en-US" altLang="zh-CN" sz="800" dirty="0">
                <a:latin typeface="Consolas" panose="020B0609020204030204" pitchFamily="49" charset="0"/>
              </a:rPr>
              <a:t>input_dicts</a:t>
            </a:r>
            <a:r>
              <a:rPr lang="zh-CN" altLang="en-US" sz="800" dirty="0">
                <a:latin typeface="Consolas" panose="020B0609020204030204" pitchFamily="49" charset="0"/>
              </a:rPr>
              <a:t>对</a:t>
            </a:r>
            <a:r>
              <a:rPr lang="en-US" altLang="zh-CN" sz="800" dirty="0">
                <a:latin typeface="Consolas" panose="020B0609020204030204" pitchFamily="49" charset="0"/>
              </a:rPr>
              <a:t>control_list</a:t>
            </a:r>
            <a:r>
              <a:rPr lang="zh-CN" altLang="en-US" sz="800" dirty="0">
                <a:latin typeface="Consolas" panose="020B0609020204030204" pitchFamily="49" charset="0"/>
              </a:rPr>
              <a:t>的使用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  <a:r>
              <a:rPr lang="zh-CN" altLang="en-US" sz="800" dirty="0">
                <a:latin typeface="Consolas" panose="020B0609020204030204" pitchFamily="49" charset="0"/>
              </a:rPr>
              <a:t>需要放置在</a:t>
            </a:r>
            <a:r>
              <a:rPr lang="en-US" altLang="zh-CN" sz="800" dirty="0">
                <a:latin typeface="Consolas" panose="020B0609020204030204" pitchFamily="49" charset="0"/>
              </a:rPr>
              <a:t>controlled_unet_mdoel</a:t>
            </a:r>
            <a:r>
              <a:rPr lang="zh-CN" altLang="en-US" sz="800" dirty="0">
                <a:latin typeface="Consolas" panose="020B0609020204030204" pitchFamily="49" charset="0"/>
              </a:rPr>
              <a:t>执行的前面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output = controlled_unet_mdoel(x_noisy, timestep, context, control_list)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onnxruntime_check(onnx_path, input_dicts, [output])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export_decoder_model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[“images”]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，其次模型的调用函数需要从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forward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30651" y="1746115"/>
            <a:ext cx="7831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decode_model.forward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decode_model.decode</a:t>
            </a:r>
            <a:r>
              <a:rPr lang="en-US" altLang="zh-CN" sz="800" dirty="0">
                <a:latin typeface="Consolas" panose="020B0609020204030204" pitchFamily="49" charset="0"/>
              </a:rPr>
              <a:t>  # decode</a:t>
            </a:r>
            <a:r>
              <a:rPr lang="zh-CN" altLang="en-US" sz="800" dirty="0">
                <a:latin typeface="Consolas" panose="020B0609020204030204" pitchFamily="49" charset="0"/>
              </a:rPr>
              <a:t>方法中包含了</a:t>
            </a:r>
            <a:r>
              <a:rPr lang="en-US" altLang="zh-CN" sz="800" dirty="0">
                <a:latin typeface="Consolas" panose="020B0609020204030204" pitchFamily="49" charset="0"/>
              </a:rPr>
              <a:t>encoder</a:t>
            </a:r>
            <a:r>
              <a:rPr lang="zh-CN" altLang="en-US" sz="800" dirty="0">
                <a:latin typeface="Consolas" panose="020B0609020204030204" pitchFamily="49" charset="0"/>
              </a:rPr>
              <a:t>模型、</a:t>
            </a:r>
            <a:r>
              <a:rPr lang="en-US" altLang="zh-CN" sz="800" dirty="0">
                <a:latin typeface="Consolas" panose="020B0609020204030204" pitchFamily="49" charset="0"/>
              </a:rPr>
              <a:t>conv</a:t>
            </a:r>
            <a:r>
              <a:rPr lang="zh-CN" altLang="en-US" sz="800" dirty="0">
                <a:latin typeface="Consolas" panose="020B0609020204030204" pitchFamily="49" charset="0"/>
              </a:rPr>
              <a:t>模型和</a:t>
            </a:r>
            <a:r>
              <a:rPr lang="en-US" altLang="zh-CN" sz="800" dirty="0" err="1">
                <a:latin typeface="Consolas" panose="020B0609020204030204" pitchFamily="49" charset="0"/>
              </a:rPr>
              <a:t>DiagonalGaussianDistribution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</a:p>
          <a:p>
            <a:endParaRPr lang="zh-CN" altLang="en-US" sz="800" dirty="0">
              <a:latin typeface="Consolas" panose="020B0609020204030204" pitchFamily="49" charset="0"/>
            </a:endParaRPr>
          </a:p>
          <a:p>
            <a:r>
              <a:rPr lang="zh-CN" altLang="en-US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>
                <a:latin typeface="Consolas" panose="020B0609020204030204" pitchFamily="49" charset="0"/>
              </a:rPr>
              <a:t>latent 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input_names = [“latent”]                    # </a:t>
            </a:r>
            <a:r>
              <a:rPr lang="zh-CN" altLang="en-US" sz="800" dirty="0">
                <a:latin typeface="Consolas" panose="020B0609020204030204" pitchFamily="49" charset="0"/>
              </a:rPr>
              <a:t>输入名称最好与</a:t>
            </a:r>
            <a:r>
              <a:rPr lang="en-US" altLang="zh-CN" sz="800" dirty="0" err="1">
                <a:latin typeface="Consolas" panose="020B0609020204030204" pitchFamily="49" charset="0"/>
              </a:rPr>
              <a:t>controlnet</a:t>
            </a:r>
            <a:r>
              <a:rPr lang="zh-CN" altLang="en-US" sz="800" dirty="0">
                <a:latin typeface="Consolas" panose="020B0609020204030204" pitchFamily="49" charset="0"/>
              </a:rPr>
              <a:t>和</a:t>
            </a:r>
            <a:r>
              <a:rPr lang="en-US" altLang="zh-CN" sz="800" dirty="0" err="1">
                <a:latin typeface="Consolas" panose="020B0609020204030204" pitchFamily="49" charset="0"/>
              </a:rPr>
              <a:t>unet</a:t>
            </a:r>
            <a:r>
              <a:rPr lang="zh-CN" altLang="en-US" sz="800" dirty="0">
                <a:latin typeface="Consolas" panose="020B0609020204030204" pitchFamily="49" charset="0"/>
              </a:rPr>
              <a:t>的输出名称保持一致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output_names = ["images"]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ret =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</a:t>
            </a:r>
            <a:r>
              <a:rPr lang="en-US" altLang="zh-CN" sz="800" dirty="0">
                <a:latin typeface="Consolas" panose="020B0609020204030204" pitchFamily="49" charset="0"/>
              </a:rPr>
              <a:t>(latent)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decode_model.cpu</a:t>
            </a:r>
            <a:r>
              <a:rPr lang="en-US" altLang="zh-CN" sz="8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(latent),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keep_initializers_as_inputs=True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input_dicts = {"latent": </a:t>
            </a:r>
            <a:r>
              <a:rPr lang="en-US" altLang="zh-CN" sz="800" dirty="0" err="1">
                <a:latin typeface="Consolas" panose="020B0609020204030204" pitchFamily="49" charset="0"/>
              </a:rPr>
              <a:t>latent.numpy</a:t>
            </a:r>
            <a:r>
              <a:rPr lang="en-US" altLang="zh-CN" sz="800" dirty="0">
                <a:latin typeface="Consolas" panose="020B0609020204030204" pitchFamily="49" charset="0"/>
              </a:rPr>
              <a:t>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onnxruntime_check(onnx_path, input_dicts, [ret])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torch_path</a:t>
            </a:r>
            <a:r>
              <a:rPr lang="en-US" altLang="zh-CN" sz="800" dirty="0">
                <a:latin typeface="Consolas" panose="020B0609020204030204" pitchFamily="49" charset="0"/>
              </a:rPr>
              <a:t> = "./</a:t>
            </a:r>
            <a:r>
              <a:rPr lang="en-US" altLang="zh-CN" sz="800" dirty="0" err="1">
                <a:latin typeface="Consolas" panose="020B0609020204030204" pitchFamily="49" charset="0"/>
              </a:rPr>
              <a:t>torch_model</a:t>
            </a:r>
            <a:r>
              <a:rPr lang="en-US" altLang="zh-CN" sz="800" dirty="0">
                <a:latin typeface="Consolas" panose="020B0609020204030204" pitchFamily="49" charset="0"/>
              </a:rPr>
              <a:t>/Decoder.pt"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torch.save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torch_path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26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转化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的一般流程：</a:t>
            </a:r>
            <a:endParaRPr lang="en-US" altLang="zh-CN" sz="2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预备：确定模型输入及输出的特点（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shape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</a:t>
            </a:r>
            <a:endParaRPr lang="en-US" altLang="zh-CN" sz="2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onnx2trt ();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E9427D-21D8-4A54-AB58-740813614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95" y="2647932"/>
            <a:ext cx="4392038" cy="2215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916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2" y="1165781"/>
            <a:ext cx="8304244" cy="13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重点是明确各子模型的输入对象的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实现方式上，建议在各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函数中设置嵌套函数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get_shape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342122" y="1658616"/>
            <a:ext cx="78314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Clip: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77)]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onnx2trt(onnx_path, </a:t>
            </a:r>
            <a:r>
              <a:rPr lang="en-US" altLang="zh-CN" sz="800" dirty="0" err="1">
                <a:latin typeface="Consolas" panose="020B0609020204030204" pitchFamily="49" charset="0"/>
              </a:rPr>
              <a:t>plan_path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use_fp16=True)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b="1" dirty="0">
                <a:latin typeface="Consolas" panose="020B0609020204030204" pitchFamily="49" charset="0"/>
              </a:rPr>
              <a:t>ControlNet: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(B, 3, 256, 384), tuple([B]), (B, S, 768)]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b="1" dirty="0" err="1">
                <a:latin typeface="Consolas" panose="020B0609020204030204" pitchFamily="49" charset="0"/>
              </a:rPr>
              <a:t>Controlled_Unet</a:t>
            </a:r>
            <a:r>
              <a:rPr lang="en-US" altLang="zh-CN" sz="8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tuple([B]), (B, S, 768),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32, 48),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16, 24), (B, 640,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8, 12),  (B, 1280, 8, 12),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8, 12),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6), 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6)]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b="1" dirty="0">
                <a:latin typeface="Consolas" panose="020B0609020204030204" pitchFamily="49" charset="0"/>
              </a:rPr>
              <a:t>Decoder: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48)]</a:t>
            </a:r>
          </a:p>
        </p:txBody>
      </p:sp>
    </p:spTree>
    <p:extLst>
      <p:ext uri="{BB962C8B-B14F-4D97-AF65-F5344CB8AC3E}">
        <p14:creationId xmlns:p14="http://schemas.microsoft.com/office/powerpoint/2010/main" val="10045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模型调用的一般流程：</a:t>
            </a:r>
            <a:endParaRPr lang="en-US" altLang="zh-CN" sz="2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配置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2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应用</a:t>
            </a:r>
            <a:r>
              <a:rPr lang="en-US" altLang="zh-CN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2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2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0670A3-46DA-462C-A00F-EC56EAF2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6" y="1188260"/>
            <a:ext cx="4100209" cy="15631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12C372-5A1C-4E64-9129-2DB423A561EB}"/>
              </a:ext>
            </a:extLst>
          </p:cNvPr>
          <p:cNvSpPr txBox="1"/>
          <p:nvPr/>
        </p:nvSpPr>
        <p:spPr>
          <a:xfrm>
            <a:off x="381033" y="2571750"/>
            <a:ext cx="7831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以</a:t>
            </a:r>
            <a:r>
              <a:rPr lang="en-US" altLang="zh-CN" sz="800" dirty="0">
                <a:latin typeface="Consolas" panose="020B0609020204030204" pitchFamily="49" charset="0"/>
              </a:rPr>
              <a:t>clip</a:t>
            </a:r>
            <a:r>
              <a:rPr lang="zh-CN" altLang="en-US" sz="800" dirty="0">
                <a:latin typeface="Consolas" panose="020B0609020204030204" pitchFamily="49" charset="0"/>
              </a:rPr>
              <a:t>模型为例：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配置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 = "/data/Projects/</a:t>
            </a:r>
            <a:r>
              <a:rPr lang="en-US" altLang="zh-CN" sz="800" dirty="0" err="1">
                <a:latin typeface="Consolas" panose="020B0609020204030204" pitchFamily="49" charset="0"/>
              </a:rPr>
              <a:t>StableDiffusionEO</a:t>
            </a:r>
            <a:r>
              <a:rPr lang="en-US" altLang="zh-CN" sz="800" dirty="0">
                <a:latin typeface="Consolas" panose="020B0609020204030204" pitchFamily="49" charset="0"/>
              </a:rPr>
              <a:t>/engine/</a:t>
            </a:r>
            <a:r>
              <a:rPr lang="en-US" altLang="zh-CN" sz="800" dirty="0" err="1">
                <a:latin typeface="Consolas" panose="020B0609020204030204" pitchFamily="49" charset="0"/>
              </a:rPr>
              <a:t>CLIP.plan</a:t>
            </a:r>
            <a:r>
              <a:rPr lang="en-US" altLang="zh-CN" sz="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not </a:t>
            </a:r>
            <a:r>
              <a:rPr lang="en-US" altLang="zh-CN" sz="800" dirty="0" err="1">
                <a:latin typeface="Consolas" panose="020B0609020204030204" pitchFamily="49" charset="0"/>
              </a:rPr>
              <a:t>os.path.exists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):   # </a:t>
            </a:r>
            <a:r>
              <a:rPr lang="zh-CN" altLang="en-US" sz="800" dirty="0">
                <a:latin typeface="Consolas" panose="020B0609020204030204" pitchFamily="49" charset="0"/>
              </a:rPr>
              <a:t>判断模型文件是否存在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 = False            # </a:t>
            </a:r>
            <a:r>
              <a:rPr lang="zh-CN" altLang="en-US" sz="800" dirty="0">
                <a:latin typeface="Consolas" panose="020B0609020204030204" pitchFamily="49" charset="0"/>
              </a:rPr>
              <a:t>构建</a:t>
            </a:r>
            <a:r>
              <a:rPr lang="en-US" altLang="zh-CN" sz="800" dirty="0">
                <a:latin typeface="Consolas" panose="020B0609020204030204" pitchFamily="49" charset="0"/>
              </a:rPr>
              <a:t>trt</a:t>
            </a:r>
            <a:r>
              <a:rPr lang="zh-CN" altLang="en-US" sz="800" dirty="0">
                <a:latin typeface="Consolas" panose="020B0609020204030204" pitchFamily="49" charset="0"/>
              </a:rPr>
              <a:t>推理</a:t>
            </a:r>
            <a:r>
              <a:rPr lang="en-US" altLang="zh-CN" sz="800" dirty="0"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</a:t>
            </a:r>
            <a:r>
              <a:rPr lang="en-US" altLang="zh-CN" sz="800" dirty="0">
                <a:latin typeface="Consolas" panose="020B0609020204030204" pitchFamily="49" charset="0"/>
              </a:rPr>
              <a:t> = Engine(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      # </a:t>
            </a:r>
            <a:r>
              <a:rPr lang="en-US" altLang="zh-CN" sz="800" dirty="0" err="1">
                <a:latin typeface="Consolas" panose="020B0609020204030204" pitchFamily="49" charset="0"/>
              </a:rPr>
              <a:t>init</a:t>
            </a:r>
            <a:r>
              <a:rPr lang="en-US" altLang="zh-CN" sz="800" dirty="0">
                <a:latin typeface="Consolas" panose="020B0609020204030204" pitchFamily="49" charset="0"/>
              </a:rPr>
              <a:t> engine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self.clip_engine.load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# load engine model file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self.clip_engine.clip_model_shape_dict</a:t>
            </a:r>
            <a:r>
              <a:rPr lang="en-US" altLang="zh-CN" sz="800" dirty="0">
                <a:latin typeface="Consolas" panose="020B0609020204030204" pitchFamily="49" charset="0"/>
              </a:rPr>
              <a:t>(1, </a:t>
            </a:r>
            <a:r>
              <a:rPr lang="en-US" altLang="zh-CN" sz="800" dirty="0" err="1">
                <a:latin typeface="Consolas" panose="020B0609020204030204" pitchFamily="49" charset="0"/>
              </a:rPr>
              <a:t>self.max_length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embedding_dim</a:t>
            </a:r>
            <a:r>
              <a:rPr lang="en-US" altLang="zh-CN" sz="800" dirty="0">
                <a:latin typeface="Consolas" panose="020B0609020204030204" pitchFamily="49" charset="0"/>
              </a:rPr>
              <a:t> = 768)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self.clip_engine.activate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 # create context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self.clip_engine.allocate_buffers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)    # </a:t>
            </a:r>
            <a:r>
              <a:rPr lang="en-US" altLang="zh-CN" sz="800" dirty="0" err="1">
                <a:latin typeface="Consolas" panose="020B0609020204030204" pitchFamily="49" charset="0"/>
              </a:rPr>
              <a:t>set_binding_shape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self.clip_engine.get_engine_infor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# print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应用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tokens = tokens.int()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self.clip_engine.infer</a:t>
            </a:r>
            <a:r>
              <a:rPr lang="en-US" altLang="zh-CN" sz="800" dirty="0">
                <a:latin typeface="Consolas" panose="020B0609020204030204" pitchFamily="49" charset="0"/>
              </a:rPr>
              <a:t>({"</a:t>
            </a:r>
            <a:r>
              <a:rPr lang="en-US" altLang="zh-CN" sz="800" dirty="0" err="1">
                <a:latin typeface="Consolas" panose="020B0609020204030204" pitchFamily="49" charset="0"/>
              </a:rPr>
              <a:t>input_ids":tokens</a:t>
            </a:r>
            <a:r>
              <a:rPr lang="en-US" altLang="zh-CN" sz="800" dirty="0">
                <a:latin typeface="Consolas" panose="020B0609020204030204" pitchFamily="49" charset="0"/>
              </a:rPr>
              <a:t>})['</a:t>
            </a:r>
            <a:r>
              <a:rPr lang="en-US" altLang="zh-CN" sz="800" dirty="0" err="1">
                <a:latin typeface="Consolas" panose="020B0609020204030204" pitchFamily="49" charset="0"/>
              </a:rPr>
              <a:t>last_hidden_state</a:t>
            </a:r>
            <a:r>
              <a:rPr lang="en-US" altLang="zh-CN" sz="800" dirty="0">
                <a:latin typeface="Consolas" panose="020B0609020204030204" pitchFamily="49" charset="0"/>
              </a:rPr>
              <a:t>'].clone()   # infer.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outputs_torch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self.transformer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input_ids</a:t>
            </a:r>
            <a:r>
              <a:rPr lang="en-US" altLang="zh-CN" sz="800" dirty="0">
                <a:latin typeface="Consolas" panose="020B0609020204030204" pitchFamily="49" charset="0"/>
              </a:rPr>
              <a:t>=tokens, </a:t>
            </a:r>
            <a:r>
              <a:rPr lang="en-US" altLang="zh-CN" sz="800" dirty="0" err="1">
                <a:latin typeface="Consolas" panose="020B0609020204030204" pitchFamily="49" charset="0"/>
              </a:rPr>
              <a:t>output_hidden_states</a:t>
            </a:r>
            <a:r>
              <a:rPr lang="en-US" altLang="zh-CN" sz="800" dirty="0">
                <a:latin typeface="Consolas" panose="020B0609020204030204" pitchFamily="49" charset="0"/>
              </a:rPr>
              <a:t>=</a:t>
            </a:r>
            <a:r>
              <a:rPr lang="en-US" altLang="zh-CN" sz="800" dirty="0" err="1">
                <a:latin typeface="Consolas" panose="020B0609020204030204" pitchFamily="49" charset="0"/>
              </a:rPr>
              <a:t>self.layer</a:t>
            </a:r>
            <a:r>
              <a:rPr lang="en-US" altLang="zh-CN" sz="800" dirty="0">
                <a:latin typeface="Consolas" panose="020B0609020204030204" pitchFamily="49" charset="0"/>
              </a:rPr>
              <a:t>=="hidden")</a:t>
            </a:r>
          </a:p>
        </p:txBody>
      </p:sp>
    </p:spTree>
    <p:extLst>
      <p:ext uri="{BB962C8B-B14F-4D97-AF65-F5344CB8AC3E}">
        <p14:creationId xmlns:p14="http://schemas.microsoft.com/office/powerpoint/2010/main" val="26380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15882</TotalTime>
  <Words>1694</Words>
  <Application>Microsoft Office PowerPoint</Application>
  <PresentationFormat>全屏显示(16:9)</PresentationFormat>
  <Paragraphs>184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隶书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PowerPoint 演示文稿</vt:lpstr>
      <vt:lpstr>纲要</vt:lpstr>
      <vt:lpstr>第一部分：CNSD四部分模型如何从torch转onnx </vt:lpstr>
      <vt:lpstr>第一部分：CNSD四部分模型如何从torch转onnx </vt:lpstr>
      <vt:lpstr>第一部分：CNSD四部分模型如何从torch转onnx </vt:lpstr>
      <vt:lpstr>第一部分：CNSD四部分模型如何从torch转onnx </vt:lpstr>
      <vt:lpstr>第二部分：CNSD四部分模型如何从onnx转trt </vt:lpstr>
      <vt:lpstr>第二部分：CNSD四部分模型如何从onnx转trt </vt:lpstr>
      <vt:lpstr>第三部分：CNSD中如何调用trt模型</vt:lpstr>
      <vt:lpstr>第三部分：CNSD中如何调用trt模型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Li Xutong (李 旭彤)</cp:lastModifiedBy>
  <cp:revision>1033</cp:revision>
  <dcterms:created xsi:type="dcterms:W3CDTF">2017-03-07T07:29:00Z</dcterms:created>
  <dcterms:modified xsi:type="dcterms:W3CDTF">2025-02-07T04:38:29Z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