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30" r:id="rId3"/>
    <p:sldId id="332" r:id="rId4"/>
    <p:sldId id="394" r:id="rId5"/>
    <p:sldId id="395" r:id="rId6"/>
    <p:sldId id="396" r:id="rId7"/>
    <p:sldId id="397" r:id="rId8"/>
    <p:sldId id="398" r:id="rId9"/>
    <p:sldId id="399" r:id="rId10"/>
    <p:sldId id="402" r:id="rId11"/>
    <p:sldId id="401" r:id="rId12"/>
    <p:sldId id="403" r:id="rId13"/>
    <p:sldId id="261" r:id="rId14"/>
    <p:sldId id="260" r:id="rId15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5916110-67AC-480A-9974-2879DE1475F8}">
          <p14:sldIdLst>
            <p14:sldId id="256"/>
            <p14:sldId id="330"/>
          </p14:sldIdLst>
        </p14:section>
        <p14:section name="第一部分" id="{E1CF6E8F-BFF7-4A2B-88B0-DBF4291E6891}">
          <p14:sldIdLst>
            <p14:sldId id="332"/>
            <p14:sldId id="394"/>
            <p14:sldId id="395"/>
            <p14:sldId id="396"/>
          </p14:sldIdLst>
        </p14:section>
        <p14:section name="第二部分" id="{0CC376E7-9904-48AE-9916-BDA1DEDFBA53}">
          <p14:sldIdLst>
            <p14:sldId id="397"/>
            <p14:sldId id="398"/>
          </p14:sldIdLst>
        </p14:section>
        <p14:section name="第三部分" id="{6345488F-D969-46A3-8FAA-59DA0BDADD20}">
          <p14:sldIdLst>
            <p14:sldId id="399"/>
            <p14:sldId id="402"/>
            <p14:sldId id="401"/>
            <p14:sldId id="403"/>
          </p14:sldIdLst>
        </p14:section>
        <p14:section name="QA" id="{D9F77B5A-46C7-4EC7-941D-E23A4BE65AA4}">
          <p14:sldIdLst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2390" autoAdjust="0"/>
  </p:normalViewPr>
  <p:slideViewPr>
    <p:cSldViewPr snapToGrid="0">
      <p:cViewPr varScale="1">
        <p:scale>
          <a:sx n="173" d="100"/>
          <a:sy n="173" d="100"/>
        </p:scale>
        <p:origin x="134" y="120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作业思路讲解就是</a:t>
            </a:r>
            <a:r>
              <a:rPr lang="en-US" altLang="zh-CN" dirty="0"/>
              <a:t>PPT</a:t>
            </a:r>
            <a:r>
              <a:rPr lang="zh-CN" altLang="en-US" dirty="0"/>
              <a:t>图片➕文字模式，或者录讲解视频也行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85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70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29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8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0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664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8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7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1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19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573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4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19" y="1501245"/>
            <a:ext cx="5724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深度学习模型推理加速项目实践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课程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</a:p>
          <a:p>
            <a:r>
              <a: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第一次作业</a:t>
            </a:r>
            <a:endParaRPr lang="en-US" altLang="zh-CN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1"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李旭彤</a:t>
            </a: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中如何调用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CE515B-665B-4A52-95B2-2E4137F84A29}"/>
              </a:ext>
            </a:extLst>
          </p:cNvPr>
          <p:cNvSpPr txBox="1">
            <a:spLocks noChangeArrowheads="1"/>
          </p:cNvSpPr>
          <p:nvPr/>
        </p:nvSpPr>
        <p:spPr>
          <a:xfrm>
            <a:off x="342123" y="1165780"/>
            <a:ext cx="8304244" cy="78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Trt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模型调用的一般流程：</a:t>
            </a:r>
            <a:endParaRPr lang="en-US" altLang="zh-CN" sz="16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457835" indent="-4572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配置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457835" indent="-4572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应用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12C372-5A1C-4E64-9129-2DB423A561EB}"/>
              </a:ext>
            </a:extLst>
          </p:cNvPr>
          <p:cNvSpPr txBox="1"/>
          <p:nvPr/>
        </p:nvSpPr>
        <p:spPr>
          <a:xfrm>
            <a:off x="342122" y="2061048"/>
            <a:ext cx="78314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以</a:t>
            </a:r>
            <a:r>
              <a:rPr lang="en-US" altLang="zh-CN" sz="800" dirty="0">
                <a:latin typeface="Consolas" panose="020B0609020204030204" pitchFamily="49" charset="0"/>
              </a:rPr>
              <a:t>clip</a:t>
            </a:r>
            <a:r>
              <a:rPr lang="zh-CN" altLang="en-US" sz="800" dirty="0">
                <a:latin typeface="Consolas" panose="020B0609020204030204" pitchFamily="49" charset="0"/>
              </a:rPr>
              <a:t>模型为例：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# </a:t>
            </a:r>
            <a:r>
              <a:rPr lang="zh-CN" altLang="en-US" sz="800" dirty="0">
                <a:latin typeface="Consolas" panose="020B0609020204030204" pitchFamily="49" charset="0"/>
              </a:rPr>
              <a:t>配置</a:t>
            </a:r>
            <a:r>
              <a:rPr lang="en-US" altLang="zh-CN" sz="800" dirty="0">
                <a:latin typeface="Consolas" panose="020B0609020204030204" pitchFamily="49" charset="0"/>
              </a:rPr>
              <a:t>engine</a:t>
            </a:r>
            <a:r>
              <a:rPr lang="zh-CN" altLang="en-US" sz="800" dirty="0">
                <a:latin typeface="Consolas" panose="020B0609020204030204" pitchFamily="49" charset="0"/>
              </a:rPr>
              <a:t>模型</a:t>
            </a:r>
            <a:r>
              <a:rPr lang="en-US" altLang="zh-CN" sz="8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</a:t>
            </a:r>
            <a:r>
              <a:rPr lang="en-US" altLang="zh-CN" sz="800" dirty="0" err="1">
                <a:latin typeface="Consolas" panose="020B0609020204030204" pitchFamily="49" charset="0"/>
              </a:rPr>
              <a:t>clip_engine_path</a:t>
            </a:r>
            <a:r>
              <a:rPr lang="en-US" altLang="zh-CN" sz="800" dirty="0">
                <a:latin typeface="Consolas" panose="020B0609020204030204" pitchFamily="49" charset="0"/>
              </a:rPr>
              <a:t> = "/data/Projects/</a:t>
            </a:r>
            <a:r>
              <a:rPr lang="en-US" altLang="zh-CN" sz="800" dirty="0" err="1">
                <a:latin typeface="Consolas" panose="020B0609020204030204" pitchFamily="49" charset="0"/>
              </a:rPr>
              <a:t>StableDiffusionEO</a:t>
            </a:r>
            <a:r>
              <a:rPr lang="en-US" altLang="zh-CN" sz="800" dirty="0">
                <a:latin typeface="Consolas" panose="020B0609020204030204" pitchFamily="49" charset="0"/>
              </a:rPr>
              <a:t>/engine/</a:t>
            </a:r>
            <a:r>
              <a:rPr lang="en-US" altLang="zh-CN" sz="800" dirty="0" err="1">
                <a:latin typeface="Consolas" panose="020B0609020204030204" pitchFamily="49" charset="0"/>
              </a:rPr>
              <a:t>CLIP.plan</a:t>
            </a:r>
            <a:r>
              <a:rPr lang="en-US" altLang="zh-CN" sz="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 not </a:t>
            </a:r>
            <a:r>
              <a:rPr lang="en-US" altLang="zh-CN" sz="800" dirty="0" err="1">
                <a:latin typeface="Consolas" panose="020B0609020204030204" pitchFamily="49" charset="0"/>
              </a:rPr>
              <a:t>os.path.exists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clip_engine_path</a:t>
            </a:r>
            <a:r>
              <a:rPr lang="en-US" altLang="zh-CN" sz="800" dirty="0">
                <a:latin typeface="Consolas" panose="020B0609020204030204" pitchFamily="49" charset="0"/>
              </a:rPr>
              <a:t>):   # </a:t>
            </a:r>
            <a:r>
              <a:rPr lang="zh-CN" altLang="en-US" sz="800" dirty="0">
                <a:latin typeface="Consolas" panose="020B0609020204030204" pitchFamily="49" charset="0"/>
              </a:rPr>
              <a:t>判断模型文件是否存在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self.clip_trt_infer</a:t>
            </a:r>
            <a:r>
              <a:rPr lang="en-US" altLang="zh-CN" sz="800" dirty="0">
                <a:latin typeface="Consolas" panose="020B0609020204030204" pitchFamily="49" charset="0"/>
              </a:rPr>
              <a:t> = False            # </a:t>
            </a:r>
            <a:r>
              <a:rPr lang="zh-CN" altLang="en-US" sz="800" dirty="0">
                <a:latin typeface="Consolas" panose="020B0609020204030204" pitchFamily="49" charset="0"/>
              </a:rPr>
              <a:t>构建</a:t>
            </a:r>
            <a:r>
              <a:rPr lang="en-US" altLang="zh-CN" sz="800" dirty="0">
                <a:latin typeface="Consolas" panose="020B0609020204030204" pitchFamily="49" charset="0"/>
              </a:rPr>
              <a:t>trt</a:t>
            </a:r>
            <a:r>
              <a:rPr lang="zh-CN" altLang="en-US" sz="800" dirty="0">
                <a:latin typeface="Consolas" panose="020B0609020204030204" pitchFamily="49" charset="0"/>
              </a:rPr>
              <a:t>推理</a:t>
            </a:r>
            <a:r>
              <a:rPr lang="en-US" altLang="zh-CN" sz="800" dirty="0">
                <a:latin typeface="Consolas" panose="020B0609020204030204" pitchFamily="49" charset="0"/>
              </a:rPr>
              <a:t>bool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self.clip_trt_infer</a:t>
            </a:r>
            <a:r>
              <a:rPr lang="en-US" altLang="zh-CN" sz="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</a:t>
            </a:r>
            <a:r>
              <a:rPr lang="en-US" altLang="zh-CN" sz="800" dirty="0">
                <a:latin typeface="Consolas" panose="020B0609020204030204" pitchFamily="49" charset="0"/>
              </a:rPr>
              <a:t> = Engine(</a:t>
            </a:r>
            <a:r>
              <a:rPr lang="en-US" altLang="zh-CN" sz="800" dirty="0" err="1">
                <a:latin typeface="Consolas" panose="020B0609020204030204" pitchFamily="49" charset="0"/>
              </a:rPr>
              <a:t>clip_engine_path</a:t>
            </a:r>
            <a:r>
              <a:rPr lang="en-US" altLang="zh-CN" sz="800" dirty="0">
                <a:latin typeface="Consolas" panose="020B0609020204030204" pitchFamily="49" charset="0"/>
              </a:rPr>
              <a:t>)      # </a:t>
            </a:r>
            <a:r>
              <a:rPr lang="en-US" altLang="zh-CN" sz="800" dirty="0" err="1">
                <a:latin typeface="Consolas" panose="020B0609020204030204" pitchFamily="49" charset="0"/>
              </a:rPr>
              <a:t>init</a:t>
            </a:r>
            <a:r>
              <a:rPr lang="en-US" altLang="zh-CN" sz="800" dirty="0">
                <a:latin typeface="Consolas" panose="020B0609020204030204" pitchFamily="49" charset="0"/>
              </a:rPr>
              <a:t> engine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self.clip_engine.load</a:t>
            </a:r>
            <a:r>
              <a:rPr lang="en-US" altLang="zh-CN" sz="800" dirty="0">
                <a:latin typeface="Consolas" panose="020B0609020204030204" pitchFamily="49" charset="0"/>
              </a:rPr>
              <a:t>()                          # load engine model file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model_feed_dict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self.clip_engine.clip_model_shape_dict</a:t>
            </a:r>
            <a:r>
              <a:rPr lang="en-US" altLang="zh-CN" sz="800" dirty="0">
                <a:latin typeface="Consolas" panose="020B0609020204030204" pitchFamily="49" charset="0"/>
              </a:rPr>
              <a:t>(1, </a:t>
            </a:r>
            <a:r>
              <a:rPr lang="en-US" altLang="zh-CN" sz="800" dirty="0" err="1">
                <a:latin typeface="Consolas" panose="020B0609020204030204" pitchFamily="49" charset="0"/>
              </a:rPr>
              <a:t>self.max_length</a:t>
            </a:r>
            <a:r>
              <a:rPr lang="en-US" altLang="zh-CN" sz="800" dirty="0"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latin typeface="Consolas" panose="020B0609020204030204" pitchFamily="49" charset="0"/>
              </a:rPr>
              <a:t>embedding_dim</a:t>
            </a:r>
            <a:r>
              <a:rPr lang="en-US" altLang="zh-CN" sz="800" dirty="0">
                <a:latin typeface="Consolas" panose="020B0609020204030204" pitchFamily="49" charset="0"/>
              </a:rPr>
              <a:t> = 768)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self.clip_engine.activate</a:t>
            </a:r>
            <a:r>
              <a:rPr lang="en-US" altLang="zh-CN" sz="800" dirty="0">
                <a:latin typeface="Consolas" panose="020B0609020204030204" pitchFamily="49" charset="0"/>
              </a:rPr>
              <a:t>()                           # create context 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self.clip_engine.allocate_buffers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model_feed_dict</a:t>
            </a:r>
            <a:r>
              <a:rPr lang="en-US" altLang="zh-CN" sz="800" dirty="0">
                <a:latin typeface="Consolas" panose="020B0609020204030204" pitchFamily="49" charset="0"/>
              </a:rPr>
              <a:t>)    # </a:t>
            </a:r>
            <a:r>
              <a:rPr lang="en-US" altLang="zh-CN" sz="800" dirty="0" err="1">
                <a:latin typeface="Consolas" panose="020B0609020204030204" pitchFamily="49" charset="0"/>
              </a:rPr>
              <a:t>set_binding_shape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self.clip_engine.get_engine_infor</a:t>
            </a:r>
            <a:r>
              <a:rPr lang="en-US" altLang="zh-CN" sz="800" dirty="0">
                <a:latin typeface="Consolas" panose="020B0609020204030204" pitchFamily="49" charset="0"/>
              </a:rPr>
              <a:t>()                   # print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# </a:t>
            </a:r>
            <a:r>
              <a:rPr lang="zh-CN" altLang="en-US" sz="800" dirty="0">
                <a:latin typeface="Consolas" panose="020B0609020204030204" pitchFamily="49" charset="0"/>
              </a:rPr>
              <a:t>应用</a:t>
            </a:r>
            <a:r>
              <a:rPr lang="en-US" altLang="zh-CN" sz="800" dirty="0">
                <a:latin typeface="Consolas" panose="020B0609020204030204" pitchFamily="49" charset="0"/>
              </a:rPr>
              <a:t>engine</a:t>
            </a:r>
            <a:r>
              <a:rPr lang="zh-CN" altLang="en-US" sz="800" dirty="0">
                <a:latin typeface="Consolas" panose="020B0609020204030204" pitchFamily="49" charset="0"/>
              </a:rPr>
              <a:t>模型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self.clip_trt_infer</a:t>
            </a:r>
            <a:r>
              <a:rPr lang="en-US" altLang="zh-CN" sz="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tokens = tokens.int()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outputs_trt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self.clip_engine.infer</a:t>
            </a:r>
            <a:r>
              <a:rPr lang="en-US" altLang="zh-CN" sz="800" dirty="0">
                <a:latin typeface="Consolas" panose="020B0609020204030204" pitchFamily="49" charset="0"/>
              </a:rPr>
              <a:t>({"</a:t>
            </a:r>
            <a:r>
              <a:rPr lang="en-US" altLang="zh-CN" sz="800" dirty="0" err="1">
                <a:latin typeface="Consolas" panose="020B0609020204030204" pitchFamily="49" charset="0"/>
              </a:rPr>
              <a:t>input_ids":tokens</a:t>
            </a:r>
            <a:r>
              <a:rPr lang="en-US" altLang="zh-CN" sz="800" dirty="0">
                <a:latin typeface="Consolas" panose="020B0609020204030204" pitchFamily="49" charset="0"/>
              </a:rPr>
              <a:t>})['</a:t>
            </a:r>
            <a:r>
              <a:rPr lang="en-US" altLang="zh-CN" sz="800" dirty="0" err="1">
                <a:latin typeface="Consolas" panose="020B0609020204030204" pitchFamily="49" charset="0"/>
              </a:rPr>
              <a:t>last_hidden_state</a:t>
            </a:r>
            <a:r>
              <a:rPr lang="en-US" altLang="zh-CN" sz="800" dirty="0">
                <a:latin typeface="Consolas" panose="020B0609020204030204" pitchFamily="49" charset="0"/>
              </a:rPr>
              <a:t>'].clone()   # infer.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return </a:t>
            </a:r>
            <a:r>
              <a:rPr lang="en-US" altLang="zh-CN" sz="800" dirty="0" err="1">
                <a:latin typeface="Consolas" panose="020B0609020204030204" pitchFamily="49" charset="0"/>
              </a:rPr>
              <a:t>outputs_trt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outputs_torch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self.transformer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input_ids</a:t>
            </a:r>
            <a:r>
              <a:rPr lang="en-US" altLang="zh-CN" sz="800" dirty="0">
                <a:latin typeface="Consolas" panose="020B0609020204030204" pitchFamily="49" charset="0"/>
              </a:rPr>
              <a:t>=tokens, </a:t>
            </a:r>
            <a:r>
              <a:rPr lang="en-US" altLang="zh-CN" sz="800" dirty="0" err="1">
                <a:latin typeface="Consolas" panose="020B0609020204030204" pitchFamily="49" charset="0"/>
              </a:rPr>
              <a:t>output_hidden_states</a:t>
            </a:r>
            <a:r>
              <a:rPr lang="en-US" altLang="zh-CN" sz="800" dirty="0">
                <a:latin typeface="Consolas" panose="020B0609020204030204" pitchFamily="49" charset="0"/>
              </a:rPr>
              <a:t>=</a:t>
            </a:r>
            <a:r>
              <a:rPr lang="en-US" altLang="zh-CN" sz="800" dirty="0" err="1">
                <a:latin typeface="Consolas" panose="020B0609020204030204" pitchFamily="49" charset="0"/>
              </a:rPr>
              <a:t>self.layer</a:t>
            </a:r>
            <a:r>
              <a:rPr lang="en-US" altLang="zh-CN" sz="800" dirty="0">
                <a:latin typeface="Consolas" panose="020B0609020204030204" pitchFamily="49" charset="0"/>
              </a:rPr>
              <a:t>=="hidden")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8BC356-BDE1-4CD8-A4FA-7C5168DEF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147" y="1234758"/>
            <a:ext cx="3103125" cy="11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4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中如何调用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CE515B-665B-4A52-95B2-2E4137F84A29}"/>
              </a:ext>
            </a:extLst>
          </p:cNvPr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修改流程：</a:t>
            </a:r>
            <a:endParaRPr lang="en-US" altLang="zh-CN" sz="16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1. 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将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文件夹分别加后缀名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_troch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，即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cldm_torch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ldm_troch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；</a:t>
            </a:r>
            <a:endParaRPr lang="en-US" altLang="zh-CN" sz="10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2. 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复制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cldm_torch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ldm_troch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改名为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cldm_trt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ldm_trt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，在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xxx_trt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文件夹下修改以下位置的文件。</a:t>
            </a:r>
            <a:endParaRPr lang="en-US" altLang="zh-CN" sz="10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     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其中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ControlNet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Unet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的修改文件是：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cldm/ddim_hacked.py 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 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cldm.py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      CLIP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模型的修改文件是：                          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ldm/modules/encoders/modules.py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      Decoder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模型的修改文件是：                   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ldm/modules</a:t>
            </a:r>
            <a:r>
              <a:rPr lang="en-US" altLang="zh-CN" sz="100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/diffusion/ddpm.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py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      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修改内容是：仿照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ControlNet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的修改方式，加载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模型与应用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模型；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       注：各模型配置和调用的文件可以通过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debug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模型得知。</a:t>
            </a:r>
            <a:endParaRPr lang="en-US" altLang="zh-CN" sz="10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3. 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如果要执行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模型，则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(1)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复制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cldm_trt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ldm_trt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并改名为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；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(2)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执行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compute_score.py;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4.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如果要执行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模型，则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(1)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复制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cldm_torch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ldm_torch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并改名为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；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(2)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执行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compute_score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_torch.py;</a:t>
            </a:r>
          </a:p>
        </p:txBody>
      </p:sp>
    </p:spTree>
    <p:extLst>
      <p:ext uri="{BB962C8B-B14F-4D97-AF65-F5344CB8AC3E}">
        <p14:creationId xmlns:p14="http://schemas.microsoft.com/office/powerpoint/2010/main" val="199575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中如何调用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CE515B-665B-4A52-95B2-2E4137F84A29}"/>
              </a:ext>
            </a:extLst>
          </p:cNvPr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验证</a:t>
            </a:r>
            <a:r>
              <a:rPr lang="en-US" altLang="zh-CN" sz="1600" b="1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trt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模型是否能用（无</a:t>
            </a:r>
            <a:r>
              <a:rPr lang="en-US" altLang="zh-CN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Nan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）：</a:t>
            </a:r>
            <a:endParaRPr lang="en-US" altLang="zh-CN" sz="16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from Engine import Engine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import torch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10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clip_engine_path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= "/data/Projects/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StableDiffusionEO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/engine/CLIP_work1_float32_opt.plan"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clip_engine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= Engine(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clip_engine_path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)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clip_engine.load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()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model_feed_dict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= 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clip_engine.clip_model_shape_dict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(1, 77, 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embedding_dim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= 768)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clip_engine.activate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()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clip_engine.allocate_buffers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model_feed_dict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)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clip_engine.get_engine_infor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()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tokens = 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torch.randint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(low=0, high=40000, size=(1, 77), 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dtype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=torch.int32)  # 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torch.onnx.export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参数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outputs_trt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= 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clip_engine.infer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({"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input_ids":tokens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})['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last_hidden_state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'].clone()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print(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outputs_trt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758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76791" y="878277"/>
            <a:ext cx="42767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33320" y="1873250"/>
            <a:ext cx="4276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 sz="72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在线问答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81612" y="1337511"/>
            <a:ext cx="8025264" cy="353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torch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 </a:t>
            </a: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第二部分：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 </a:t>
            </a: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第三部分：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中如何调用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纲要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torch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转化</a:t>
            </a:r>
            <a:r>
              <a:rPr lang="en-US" altLang="zh-CN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的一般流程：</a:t>
            </a:r>
            <a:endParaRPr lang="en-US" altLang="zh-CN" sz="16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343535" indent="-3429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预备：确定模型输入及输出的特点（名称、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shape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）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343535" indent="-3429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调用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torch.onnx.export();</a:t>
            </a:r>
          </a:p>
          <a:p>
            <a:pPr marL="343535" indent="-3429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调用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onnxruntime_check(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即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np.allclose)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检查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模型输出差异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343535" indent="-3429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工程问题：切记不能在</a:t>
            </a:r>
            <a:r>
              <a:rPr lang="en-US" altLang="zh-CN" sz="1400" b="1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trt</a:t>
            </a:r>
            <a:r>
              <a:rPr lang="zh-CN" altLang="en-US" sz="14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模式下将</a:t>
            </a:r>
            <a:r>
              <a:rPr lang="en-US" altLang="zh-CN" sz="14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</a:t>
            </a:r>
            <a:r>
              <a:rPr lang="zh-CN" altLang="en-US" sz="14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转换为</a:t>
            </a:r>
            <a:r>
              <a:rPr lang="en-US" altLang="zh-CN" sz="1400" b="1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</a:t>
            </a:r>
            <a:r>
              <a:rPr lang="zh-CN" altLang="en-US" sz="1400" b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；好像是不行</a:t>
            </a:r>
            <a:endParaRPr lang="en-US" altLang="zh-CN" sz="14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1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1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CNSD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各子模型的特别之处：</a:t>
            </a:r>
            <a:endParaRPr lang="en-US" altLang="zh-CN" sz="16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ControlNet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包含四个输入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x_noisy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”, “hint”, “timestep”, “context”]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和一个输出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[“latent”]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Unet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包含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16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个输入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x_noisy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”, “timestep”, “context”,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“control0”, …, “control12”]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和一个输出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[“latent”]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Decoder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包含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1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个输入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[“latent”]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和一个输出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[“images”]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，其次模型的调用函数需要从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decode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转换为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forward</a:t>
            </a: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1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1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6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torch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80"/>
            <a:ext cx="8304244" cy="58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export_control_net_model</a:t>
            </a: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明确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ControlNet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包含四个输入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[“x_noisy”, “hint”, “timestep”, “context”]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和一个输出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[“latent”]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08D190-4954-49DC-BD81-B31D5E69EA91}"/>
              </a:ext>
            </a:extLst>
          </p:cNvPr>
          <p:cNvSpPr txBox="1"/>
          <p:nvPr/>
        </p:nvSpPr>
        <p:spPr>
          <a:xfrm>
            <a:off x="120924" y="1675635"/>
            <a:ext cx="7253909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    x_noisy  = torch.randn(1, 4, 32, 48, dtype=torch.float32)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hint     = torch.randn(1, 3, 256, 384, dtype=torch.float32)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timestep = torch.tensor([1], dtype=torch.int32)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context  = torch.randn(1, 77, 768, dtype=torch.float32)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    input_names = ["x_noisy", "hint", "timestep", "context"]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output_names = ["latent"]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    ……</a:t>
            </a:r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    torch.onnx.export(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control_net,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(x_noisy, hint, timestep, context),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input_names=input_names,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keep_initializers_as_inputs=True,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……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)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    outputs = control_net(x_noisy, hint, timestep, context)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    input_dicts = {"x_noisy": x_noisy.numpy(), "hint": hint.numpy(), "timestep": timestep.numpy(), "context": context.numpy()}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onnxruntime_check(onnx_path, input_dicts, outputs)</a:t>
            </a:r>
          </a:p>
          <a:p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0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torch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80"/>
            <a:ext cx="8304244" cy="58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export_controlled_unet_model</a:t>
            </a: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明确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Unet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包含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16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个输入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[“x_noisy”, “timestep”, “context”,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“control0”, …, “control12”]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和一个输出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[“latent”]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08D190-4954-49DC-BD81-B31D5E69EA91}"/>
              </a:ext>
            </a:extLst>
          </p:cNvPr>
          <p:cNvSpPr txBox="1"/>
          <p:nvPr/>
        </p:nvSpPr>
        <p:spPr>
          <a:xfrm>
            <a:off x="130652" y="1746115"/>
            <a:ext cx="3989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    x_noisy = torch.randn(1, 4, 32, 48, dtype=torch.float32)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timestep = torch.tensor([1], dtype=torch.int32)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context = torch.randn(1, 77, 768, dtype=torch.float32) 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control_list = [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320, 32, 48,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320, 32, 48,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320, 32, 48,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320, 16, 24,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640, 16, 24,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640, 16, 24,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640, 8, 12,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8, 12,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8, 12,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4, 6,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4, 6,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4, 6,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4, 6,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]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    input_names = ["x_noisy", "timestep", "context"]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for i in range(0, len(control_list)):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input_names.append("control" + str(i))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output_names = ["latent"]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45D7B8-46AF-433D-84AF-835DADDFA37D}"/>
              </a:ext>
            </a:extLst>
          </p:cNvPr>
          <p:cNvSpPr txBox="1"/>
          <p:nvPr/>
        </p:nvSpPr>
        <p:spPr>
          <a:xfrm>
            <a:off x="4033735" y="1779573"/>
            <a:ext cx="50525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    torch.onnx.export(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control_net,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(x_noisy, timestep, context, control_list),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input_names=input_names,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keep_initializers_as_inputs=True,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……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)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    # verify onnx model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input_dicts = {"x_noisy": x_noisy.numpy(), "timestep": timestep.numpy(), "context": context.numpy()}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for i in range(0, len(control_list)):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input_dicts["control" + str(i)] = control_list[i].numpy()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# </a:t>
            </a:r>
            <a:r>
              <a:rPr lang="zh-CN" altLang="en-US" sz="800" dirty="0">
                <a:latin typeface="Consolas" panose="020B0609020204030204" pitchFamily="49" charset="0"/>
              </a:rPr>
              <a:t>因为</a:t>
            </a:r>
            <a:r>
              <a:rPr lang="en-US" altLang="zh-CN" sz="800" dirty="0">
                <a:latin typeface="Consolas" panose="020B0609020204030204" pitchFamily="49" charset="0"/>
              </a:rPr>
              <a:t>controlled_unet_mdoel will make control_list = []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# </a:t>
            </a:r>
            <a:r>
              <a:rPr lang="zh-CN" altLang="en-US" sz="800" dirty="0">
                <a:latin typeface="Consolas" panose="020B0609020204030204" pitchFamily="49" charset="0"/>
              </a:rPr>
              <a:t>所以其他使用</a:t>
            </a:r>
            <a:r>
              <a:rPr lang="en-US" altLang="zh-CN" sz="800" dirty="0">
                <a:latin typeface="Consolas" panose="020B0609020204030204" pitchFamily="49" charset="0"/>
              </a:rPr>
              <a:t>control_list</a:t>
            </a:r>
            <a:r>
              <a:rPr lang="zh-CN" altLang="en-US" sz="800" dirty="0">
                <a:latin typeface="Consolas" panose="020B0609020204030204" pitchFamily="49" charset="0"/>
              </a:rPr>
              <a:t>的操作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zh-CN" altLang="en-US" sz="800" dirty="0">
                <a:latin typeface="Consolas" panose="020B0609020204030204" pitchFamily="49" charset="0"/>
              </a:rPr>
              <a:t>比如</a:t>
            </a:r>
            <a:r>
              <a:rPr lang="en-US" altLang="zh-CN" sz="800" dirty="0">
                <a:latin typeface="Consolas" panose="020B0609020204030204" pitchFamily="49" charset="0"/>
              </a:rPr>
              <a:t>input_dicts</a:t>
            </a:r>
            <a:r>
              <a:rPr lang="zh-CN" altLang="en-US" sz="800" dirty="0">
                <a:latin typeface="Consolas" panose="020B0609020204030204" pitchFamily="49" charset="0"/>
              </a:rPr>
              <a:t>对</a:t>
            </a:r>
            <a:r>
              <a:rPr lang="en-US" altLang="zh-CN" sz="800" dirty="0">
                <a:latin typeface="Consolas" panose="020B0609020204030204" pitchFamily="49" charset="0"/>
              </a:rPr>
              <a:t>control_list</a:t>
            </a:r>
            <a:r>
              <a:rPr lang="zh-CN" altLang="en-US" sz="800" dirty="0">
                <a:latin typeface="Consolas" panose="020B0609020204030204" pitchFamily="49" charset="0"/>
              </a:rPr>
              <a:t>的使用</a:t>
            </a:r>
            <a:r>
              <a:rPr lang="en-US" altLang="zh-CN" sz="800" dirty="0">
                <a:latin typeface="Consolas" panose="020B0609020204030204" pitchFamily="49" charset="0"/>
              </a:rPr>
              <a:t>)</a:t>
            </a:r>
            <a:r>
              <a:rPr lang="zh-CN" altLang="en-US" sz="800" dirty="0">
                <a:latin typeface="Consolas" panose="020B0609020204030204" pitchFamily="49" charset="0"/>
              </a:rPr>
              <a:t>需要放置在</a:t>
            </a:r>
            <a:r>
              <a:rPr lang="en-US" altLang="zh-CN" sz="800" dirty="0">
                <a:latin typeface="Consolas" panose="020B0609020204030204" pitchFamily="49" charset="0"/>
              </a:rPr>
              <a:t>controlled_unet_mdoel</a:t>
            </a:r>
            <a:r>
              <a:rPr lang="zh-CN" altLang="en-US" sz="800" dirty="0">
                <a:latin typeface="Consolas" panose="020B0609020204030204" pitchFamily="49" charset="0"/>
              </a:rPr>
              <a:t>执行的前面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output = controlled_unet_mdoel(x_noisy, timestep, context, control_list)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onnxruntime_check(onnx_path, input_dicts, [output])</a:t>
            </a:r>
            <a:endParaRPr lang="zh-CN" altLang="en-US" sz="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96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torch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80"/>
            <a:ext cx="8304244" cy="580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export_decoder_model</a:t>
            </a: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明确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Decoder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包含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1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个输入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[“latent”]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和一个输出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[“images”]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，其次模型的调用函数需要从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decode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转换为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forward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08D190-4954-49DC-BD81-B31D5E69EA91}"/>
              </a:ext>
            </a:extLst>
          </p:cNvPr>
          <p:cNvSpPr txBox="1"/>
          <p:nvPr/>
        </p:nvSpPr>
        <p:spPr>
          <a:xfrm>
            <a:off x="130651" y="1746115"/>
            <a:ext cx="78314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    </a:t>
            </a:r>
            <a:r>
              <a:rPr lang="en-US" altLang="zh-CN" sz="800" dirty="0" err="1">
                <a:latin typeface="Consolas" panose="020B0609020204030204" pitchFamily="49" charset="0"/>
              </a:rPr>
              <a:t>decode_model.forward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decode_model.decode</a:t>
            </a:r>
            <a:r>
              <a:rPr lang="en-US" altLang="zh-CN" sz="800" dirty="0">
                <a:latin typeface="Consolas" panose="020B0609020204030204" pitchFamily="49" charset="0"/>
              </a:rPr>
              <a:t>  # decode</a:t>
            </a:r>
            <a:r>
              <a:rPr lang="zh-CN" altLang="en-US" sz="800" dirty="0">
                <a:latin typeface="Consolas" panose="020B0609020204030204" pitchFamily="49" charset="0"/>
              </a:rPr>
              <a:t>方法中包含了</a:t>
            </a:r>
            <a:r>
              <a:rPr lang="en-US" altLang="zh-CN" sz="800" dirty="0">
                <a:latin typeface="Consolas" panose="020B0609020204030204" pitchFamily="49" charset="0"/>
              </a:rPr>
              <a:t>encoder</a:t>
            </a:r>
            <a:r>
              <a:rPr lang="zh-CN" altLang="en-US" sz="800" dirty="0">
                <a:latin typeface="Consolas" panose="020B0609020204030204" pitchFamily="49" charset="0"/>
              </a:rPr>
              <a:t>模型、</a:t>
            </a:r>
            <a:r>
              <a:rPr lang="en-US" altLang="zh-CN" sz="800" dirty="0">
                <a:latin typeface="Consolas" panose="020B0609020204030204" pitchFamily="49" charset="0"/>
              </a:rPr>
              <a:t>conv</a:t>
            </a:r>
            <a:r>
              <a:rPr lang="zh-CN" altLang="en-US" sz="800" dirty="0">
                <a:latin typeface="Consolas" panose="020B0609020204030204" pitchFamily="49" charset="0"/>
              </a:rPr>
              <a:t>模型和</a:t>
            </a:r>
            <a:r>
              <a:rPr lang="en-US" altLang="zh-CN" sz="800" dirty="0" err="1">
                <a:latin typeface="Consolas" panose="020B0609020204030204" pitchFamily="49" charset="0"/>
              </a:rPr>
              <a:t>DiagonalGaussianDistribution</a:t>
            </a:r>
            <a:r>
              <a:rPr lang="zh-CN" altLang="en-US" sz="800" dirty="0">
                <a:latin typeface="Consolas" panose="020B0609020204030204" pitchFamily="49" charset="0"/>
              </a:rPr>
              <a:t>模型</a:t>
            </a:r>
          </a:p>
          <a:p>
            <a:endParaRPr lang="zh-CN" altLang="en-US" sz="800" dirty="0">
              <a:latin typeface="Consolas" panose="020B0609020204030204" pitchFamily="49" charset="0"/>
            </a:endParaRPr>
          </a:p>
          <a:p>
            <a:r>
              <a:rPr lang="zh-CN" altLang="en-US" sz="800" dirty="0">
                <a:latin typeface="Consolas" panose="020B0609020204030204" pitchFamily="49" charset="0"/>
              </a:rPr>
              <a:t>    </a:t>
            </a:r>
            <a:r>
              <a:rPr lang="en-US" altLang="zh-CN" sz="800" dirty="0">
                <a:latin typeface="Consolas" panose="020B0609020204030204" pitchFamily="49" charset="0"/>
              </a:rPr>
              <a:t>latent = torch.randn(1, 4, 32, 48, dtype=torch.float32)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input_names = [“latent”]                    # </a:t>
            </a:r>
            <a:r>
              <a:rPr lang="zh-CN" altLang="en-US" sz="800" dirty="0">
                <a:latin typeface="Consolas" panose="020B0609020204030204" pitchFamily="49" charset="0"/>
              </a:rPr>
              <a:t>输入名称最好与</a:t>
            </a:r>
            <a:r>
              <a:rPr lang="en-US" altLang="zh-CN" sz="800" dirty="0" err="1">
                <a:latin typeface="Consolas" panose="020B0609020204030204" pitchFamily="49" charset="0"/>
              </a:rPr>
              <a:t>controlnet</a:t>
            </a:r>
            <a:r>
              <a:rPr lang="zh-CN" altLang="en-US" sz="800" dirty="0">
                <a:latin typeface="Consolas" panose="020B0609020204030204" pitchFamily="49" charset="0"/>
              </a:rPr>
              <a:t>和</a:t>
            </a:r>
            <a:r>
              <a:rPr lang="en-US" altLang="zh-CN" sz="800" dirty="0" err="1">
                <a:latin typeface="Consolas" panose="020B0609020204030204" pitchFamily="49" charset="0"/>
              </a:rPr>
              <a:t>unet</a:t>
            </a:r>
            <a:r>
              <a:rPr lang="zh-CN" altLang="en-US" sz="800" dirty="0">
                <a:latin typeface="Consolas" panose="020B0609020204030204" pitchFamily="49" charset="0"/>
              </a:rPr>
              <a:t>的输出名称保持一致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output_names = ["images"]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......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ret = </a:t>
            </a:r>
            <a:r>
              <a:rPr lang="en-US" altLang="zh-CN" sz="800" dirty="0" err="1">
                <a:latin typeface="Consolas" panose="020B0609020204030204" pitchFamily="49" charset="0"/>
              </a:rPr>
              <a:t>decode_model</a:t>
            </a:r>
            <a:r>
              <a:rPr lang="en-US" altLang="zh-CN" sz="800" dirty="0">
                <a:latin typeface="Consolas" panose="020B0609020204030204" pitchFamily="49" charset="0"/>
              </a:rPr>
              <a:t>(latent)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torch.onnx.export(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</a:t>
            </a:r>
            <a:r>
              <a:rPr lang="en-US" altLang="zh-CN" sz="800" dirty="0" err="1">
                <a:latin typeface="Consolas" panose="020B0609020204030204" pitchFamily="49" charset="0"/>
              </a:rPr>
              <a:t>decode_model.cpu</a:t>
            </a:r>
            <a:r>
              <a:rPr lang="en-US" altLang="zh-CN" sz="800" dirty="0">
                <a:latin typeface="Consolas" panose="020B0609020204030204" pitchFamily="49" charset="0"/>
              </a:rPr>
              <a:t>(),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(latent),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input_names=input_names,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keep_initializers_as_inputs=True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)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input_dicts = {"latent": </a:t>
            </a:r>
            <a:r>
              <a:rPr lang="en-US" altLang="zh-CN" sz="800" dirty="0" err="1">
                <a:latin typeface="Consolas" panose="020B0609020204030204" pitchFamily="49" charset="0"/>
              </a:rPr>
              <a:t>latent.numpy</a:t>
            </a:r>
            <a:r>
              <a:rPr lang="en-US" altLang="zh-CN" sz="800" dirty="0">
                <a:latin typeface="Consolas" panose="020B0609020204030204" pitchFamily="49" charset="0"/>
              </a:rPr>
              <a:t>()}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onnxruntime_check(onnx_path, input_dicts, [ret])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</a:t>
            </a:r>
            <a:r>
              <a:rPr lang="en-US" altLang="zh-CN" sz="800" dirty="0" err="1">
                <a:latin typeface="Consolas" panose="020B0609020204030204" pitchFamily="49" charset="0"/>
              </a:rPr>
              <a:t>torch_path</a:t>
            </a:r>
            <a:r>
              <a:rPr lang="en-US" altLang="zh-CN" sz="800" dirty="0">
                <a:latin typeface="Consolas" panose="020B0609020204030204" pitchFamily="49" charset="0"/>
              </a:rPr>
              <a:t> = "./</a:t>
            </a:r>
            <a:r>
              <a:rPr lang="en-US" altLang="zh-CN" sz="800" dirty="0" err="1">
                <a:latin typeface="Consolas" panose="020B0609020204030204" pitchFamily="49" charset="0"/>
              </a:rPr>
              <a:t>torch_model</a:t>
            </a:r>
            <a:r>
              <a:rPr lang="en-US" altLang="zh-CN" sz="800" dirty="0">
                <a:latin typeface="Consolas" panose="020B0609020204030204" pitchFamily="49" charset="0"/>
              </a:rPr>
              <a:t>/Decoder.pt"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</a:t>
            </a:r>
            <a:r>
              <a:rPr lang="en-US" altLang="zh-CN" sz="800" dirty="0" err="1">
                <a:latin typeface="Consolas" panose="020B0609020204030204" pitchFamily="49" charset="0"/>
              </a:rPr>
              <a:t>torch.save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decode_model</a:t>
            </a:r>
            <a:r>
              <a:rPr lang="en-US" altLang="zh-CN" sz="800" dirty="0"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latin typeface="Consolas" panose="020B0609020204030204" pitchFamily="49" charset="0"/>
              </a:rPr>
              <a:t>torch_path</a:t>
            </a:r>
            <a:r>
              <a:rPr lang="en-US" altLang="zh-CN" sz="8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826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CE515B-665B-4A52-95B2-2E4137F84A29}"/>
              </a:ext>
            </a:extLst>
          </p:cNvPr>
          <p:cNvSpPr txBox="1">
            <a:spLocks noChangeArrowheads="1"/>
          </p:cNvSpPr>
          <p:nvPr/>
        </p:nvSpPr>
        <p:spPr>
          <a:xfrm>
            <a:off x="342121" y="1094807"/>
            <a:ext cx="6034359" cy="8290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7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</a:t>
            </a:r>
            <a:r>
              <a:rPr lang="zh-CN" altLang="en-US" sz="17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转化</a:t>
            </a:r>
            <a:r>
              <a:rPr lang="en-US" altLang="zh-CN" sz="17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</a:t>
            </a:r>
            <a:r>
              <a:rPr lang="zh-CN" altLang="en-US" sz="17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的一般流程：</a:t>
            </a:r>
            <a:endParaRPr lang="en-US" altLang="zh-CN" sz="17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343535" indent="-3429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首先明确模型输入及输出的特点（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min_shapes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,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opt_shapes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,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max_shapes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）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343535" indent="-3429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其次调用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onnx2trt ()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实现模型的转换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93AC5D-CEA0-4FCC-88F8-C7405E7B284E}"/>
              </a:ext>
            </a:extLst>
          </p:cNvPr>
          <p:cNvSpPr txBox="1"/>
          <p:nvPr/>
        </p:nvSpPr>
        <p:spPr>
          <a:xfrm>
            <a:off x="342119" y="1862209"/>
            <a:ext cx="809176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工程实现上的建议：</a:t>
            </a:r>
            <a:endParaRPr lang="en-US" altLang="zh-CN" sz="16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通过在各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export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函数中设置嵌套函数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get_shape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，实现对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min_shapes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,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opt_shapes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,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max_shapes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的配置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000" b="1" dirty="0"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latin typeface="Consolas" panose="020B0609020204030204" pitchFamily="49" charset="0"/>
              </a:rPr>
              <a:t>Clip: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77)]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onnx2trt(onnx_path, </a:t>
            </a:r>
            <a:r>
              <a:rPr lang="en-US" altLang="zh-CN" sz="800" dirty="0" err="1">
                <a:latin typeface="Consolas" panose="020B0609020204030204" pitchFamily="49" charset="0"/>
              </a:rPr>
              <a:t>plan_path</a:t>
            </a:r>
            <a:r>
              <a:rPr lang="en-US" altLang="zh-CN" sz="800" dirty="0"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(1),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(1),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(1), use_fp16=True)</a:t>
            </a:r>
          </a:p>
          <a:p>
            <a:r>
              <a:rPr lang="en-US" altLang="zh-CN" sz="1000" b="1" dirty="0">
                <a:latin typeface="Consolas" panose="020B0609020204030204" pitchFamily="49" charset="0"/>
              </a:rPr>
              <a:t>ControlNet: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(B, S):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4, 32, 48), (B, 3, 256, 384), tuple([B]), (B, S, 768)]</a:t>
            </a:r>
          </a:p>
          <a:p>
            <a:r>
              <a:rPr lang="en-US" altLang="zh-CN" sz="1000" b="1" dirty="0" err="1">
                <a:latin typeface="Consolas" panose="020B0609020204030204" pitchFamily="49" charset="0"/>
              </a:rPr>
              <a:t>Controlled_Unet</a:t>
            </a:r>
            <a:r>
              <a:rPr lang="en-US" altLang="zh-CN" sz="10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(B, S):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4, 32, 48), tuple([B]), (B, S, 768),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320, 32, 48), (B, 320, 32, 48),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320, 32, 48), (B, 320, 16, 24),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640, 16, 24), (B, 640, 16, 24),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640, 8, 12),  (B, 1280, 8, 12),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1280, 8, 12), (B, 1280, 4, 6),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1280, 4, 6),  (B, 1280, 4, 6),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1280, 4, 6)]</a:t>
            </a:r>
          </a:p>
          <a:p>
            <a:r>
              <a:rPr lang="en-US" altLang="zh-CN" sz="1000" b="1" dirty="0">
                <a:latin typeface="Consolas" panose="020B0609020204030204" pitchFamily="49" charset="0"/>
              </a:rPr>
              <a:t>Decoder: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4, 32, 48)]</a:t>
            </a:r>
          </a:p>
        </p:txBody>
      </p:sp>
    </p:spTree>
    <p:extLst>
      <p:ext uri="{BB962C8B-B14F-4D97-AF65-F5344CB8AC3E}">
        <p14:creationId xmlns:p14="http://schemas.microsoft.com/office/powerpoint/2010/main" val="169916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2" y="1165781"/>
            <a:ext cx="8304244" cy="130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重点是明确各子模型的输入对象的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min_shapes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,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opt_shapes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,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max_shapes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。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实现方式上，建议在各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export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函数中设置嵌套函数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get_shape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。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08D190-4954-49DC-BD81-B31D5E69EA91}"/>
              </a:ext>
            </a:extLst>
          </p:cNvPr>
          <p:cNvSpPr txBox="1"/>
          <p:nvPr/>
        </p:nvSpPr>
        <p:spPr>
          <a:xfrm>
            <a:off x="342123" y="1658616"/>
            <a:ext cx="46968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Consolas" panose="020B0609020204030204" pitchFamily="49" charset="0"/>
              </a:rPr>
              <a:t>Clip: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77)]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onnx2trt(onnx_path, </a:t>
            </a:r>
            <a:r>
              <a:rPr lang="en-US" altLang="zh-CN" sz="800" dirty="0" err="1">
                <a:latin typeface="Consolas" panose="020B0609020204030204" pitchFamily="49" charset="0"/>
              </a:rPr>
              <a:t>plan_path</a:t>
            </a:r>
            <a:r>
              <a:rPr lang="en-US" altLang="zh-CN" sz="800" dirty="0"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(1),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(1),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(1), use_fp16=True)</a:t>
            </a:r>
          </a:p>
          <a:p>
            <a:r>
              <a:rPr lang="en-US" altLang="zh-CN" sz="1000" b="1" dirty="0">
                <a:latin typeface="Consolas" panose="020B0609020204030204" pitchFamily="49" charset="0"/>
              </a:rPr>
              <a:t>ControlNet: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(B, S):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4, 32, 48), (B, 3, 256, 384), tuple([B]), (B, S, 768)]</a:t>
            </a:r>
          </a:p>
          <a:p>
            <a:r>
              <a:rPr lang="en-US" altLang="zh-CN" sz="1000" b="1" dirty="0" err="1">
                <a:latin typeface="Consolas" panose="020B0609020204030204" pitchFamily="49" charset="0"/>
              </a:rPr>
              <a:t>Controlled_Unet</a:t>
            </a:r>
            <a:r>
              <a:rPr lang="en-US" altLang="zh-CN" sz="10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(B, S):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4, 32, 48), tuple([B]), (B, S, 768),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320, 32, 48), (B, 320, 32, 48),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320, 32, 48), (B, 320, 16, 24),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640, 16, 24), (B, 640, 16, 24),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640, 8, 12),  (B, 1280, 8, 12),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1280, 8, 12), (B, 1280, 4, 6),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1280, 4, 6),  (B, 1280, 4, 6),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1280, 4, 6)]</a:t>
            </a:r>
          </a:p>
          <a:p>
            <a:r>
              <a:rPr lang="en-US" altLang="zh-CN" sz="1000" b="1" dirty="0">
                <a:latin typeface="Consolas" panose="020B0609020204030204" pitchFamily="49" charset="0"/>
              </a:rPr>
              <a:t>Decoder: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4, 32, 48)]</a:t>
            </a:r>
          </a:p>
        </p:txBody>
      </p:sp>
    </p:spTree>
    <p:extLst>
      <p:ext uri="{BB962C8B-B14F-4D97-AF65-F5344CB8AC3E}">
        <p14:creationId xmlns:p14="http://schemas.microsoft.com/office/powerpoint/2010/main" val="100457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中如何调用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CE515B-665B-4A52-95B2-2E4137F84A29}"/>
              </a:ext>
            </a:extLst>
          </p:cNvPr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Trt</a:t>
            </a:r>
            <a:r>
              <a:rPr lang="zh-CN" altLang="en-US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模型调用的一般流程：</a:t>
            </a:r>
            <a:endParaRPr lang="en-US" altLang="zh-CN" sz="18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457835" indent="-457200">
              <a:lnSpc>
                <a:spcPct val="125000"/>
              </a:lnSpc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配置</a:t>
            </a:r>
            <a:r>
              <a:rPr lang="en-US" altLang="zh-CN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</a:t>
            </a:r>
            <a:endParaRPr lang="en-US" altLang="zh-CN" sz="18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457835" indent="-457200">
              <a:lnSpc>
                <a:spcPct val="125000"/>
              </a:lnSpc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应用</a:t>
            </a:r>
            <a:r>
              <a:rPr lang="en-US" altLang="zh-CN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</a:t>
            </a:r>
            <a:endParaRPr lang="en-US" altLang="zh-CN" sz="18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0670A3-46DA-462C-A00F-EC56EAF26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016" y="1188260"/>
            <a:ext cx="4100209" cy="15631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12C372-5A1C-4E64-9129-2DB423A561EB}"/>
              </a:ext>
            </a:extLst>
          </p:cNvPr>
          <p:cNvSpPr txBox="1"/>
          <p:nvPr/>
        </p:nvSpPr>
        <p:spPr>
          <a:xfrm>
            <a:off x="381033" y="2571750"/>
            <a:ext cx="78314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以</a:t>
            </a:r>
            <a:r>
              <a:rPr lang="en-US" altLang="zh-CN" sz="800" dirty="0">
                <a:latin typeface="Consolas" panose="020B0609020204030204" pitchFamily="49" charset="0"/>
              </a:rPr>
              <a:t>clip</a:t>
            </a:r>
            <a:r>
              <a:rPr lang="zh-CN" altLang="en-US" sz="800" dirty="0">
                <a:latin typeface="Consolas" panose="020B0609020204030204" pitchFamily="49" charset="0"/>
              </a:rPr>
              <a:t>模型为例：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# </a:t>
            </a:r>
            <a:r>
              <a:rPr lang="zh-CN" altLang="en-US" sz="800" dirty="0">
                <a:latin typeface="Consolas" panose="020B0609020204030204" pitchFamily="49" charset="0"/>
              </a:rPr>
              <a:t>配置</a:t>
            </a:r>
            <a:r>
              <a:rPr lang="en-US" altLang="zh-CN" sz="800" dirty="0">
                <a:latin typeface="Consolas" panose="020B0609020204030204" pitchFamily="49" charset="0"/>
              </a:rPr>
              <a:t>engine</a:t>
            </a:r>
            <a:r>
              <a:rPr lang="zh-CN" altLang="en-US" sz="800" dirty="0">
                <a:latin typeface="Consolas" panose="020B0609020204030204" pitchFamily="49" charset="0"/>
              </a:rPr>
              <a:t>模型</a:t>
            </a:r>
            <a:r>
              <a:rPr lang="en-US" altLang="zh-CN" sz="8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</a:t>
            </a:r>
            <a:r>
              <a:rPr lang="en-US" altLang="zh-CN" sz="800" dirty="0" err="1">
                <a:latin typeface="Consolas" panose="020B0609020204030204" pitchFamily="49" charset="0"/>
              </a:rPr>
              <a:t>clip_engine_path</a:t>
            </a:r>
            <a:r>
              <a:rPr lang="en-US" altLang="zh-CN" sz="800" dirty="0">
                <a:latin typeface="Consolas" panose="020B0609020204030204" pitchFamily="49" charset="0"/>
              </a:rPr>
              <a:t> = "/data/Projects/</a:t>
            </a:r>
            <a:r>
              <a:rPr lang="en-US" altLang="zh-CN" sz="800" dirty="0" err="1">
                <a:latin typeface="Consolas" panose="020B0609020204030204" pitchFamily="49" charset="0"/>
              </a:rPr>
              <a:t>StableDiffusionEO</a:t>
            </a:r>
            <a:r>
              <a:rPr lang="en-US" altLang="zh-CN" sz="800" dirty="0">
                <a:latin typeface="Consolas" panose="020B0609020204030204" pitchFamily="49" charset="0"/>
              </a:rPr>
              <a:t>/engine/</a:t>
            </a:r>
            <a:r>
              <a:rPr lang="en-US" altLang="zh-CN" sz="800" dirty="0" err="1">
                <a:latin typeface="Consolas" panose="020B0609020204030204" pitchFamily="49" charset="0"/>
              </a:rPr>
              <a:t>CLIP.plan</a:t>
            </a:r>
            <a:r>
              <a:rPr lang="en-US" altLang="zh-CN" sz="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 not </a:t>
            </a:r>
            <a:r>
              <a:rPr lang="en-US" altLang="zh-CN" sz="800" dirty="0" err="1">
                <a:latin typeface="Consolas" panose="020B0609020204030204" pitchFamily="49" charset="0"/>
              </a:rPr>
              <a:t>os.path.exists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clip_engine_path</a:t>
            </a:r>
            <a:r>
              <a:rPr lang="en-US" altLang="zh-CN" sz="800" dirty="0">
                <a:latin typeface="Consolas" panose="020B0609020204030204" pitchFamily="49" charset="0"/>
              </a:rPr>
              <a:t>):   # </a:t>
            </a:r>
            <a:r>
              <a:rPr lang="zh-CN" altLang="en-US" sz="800" dirty="0">
                <a:latin typeface="Consolas" panose="020B0609020204030204" pitchFamily="49" charset="0"/>
              </a:rPr>
              <a:t>判断模型文件是否存在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self.clip_trt_infer</a:t>
            </a:r>
            <a:r>
              <a:rPr lang="en-US" altLang="zh-CN" sz="800" dirty="0">
                <a:latin typeface="Consolas" panose="020B0609020204030204" pitchFamily="49" charset="0"/>
              </a:rPr>
              <a:t> = False            # </a:t>
            </a:r>
            <a:r>
              <a:rPr lang="zh-CN" altLang="en-US" sz="800" dirty="0">
                <a:latin typeface="Consolas" panose="020B0609020204030204" pitchFamily="49" charset="0"/>
              </a:rPr>
              <a:t>构建</a:t>
            </a:r>
            <a:r>
              <a:rPr lang="en-US" altLang="zh-CN" sz="800" dirty="0">
                <a:latin typeface="Consolas" panose="020B0609020204030204" pitchFamily="49" charset="0"/>
              </a:rPr>
              <a:t>trt</a:t>
            </a:r>
            <a:r>
              <a:rPr lang="zh-CN" altLang="en-US" sz="800" dirty="0">
                <a:latin typeface="Consolas" panose="020B0609020204030204" pitchFamily="49" charset="0"/>
              </a:rPr>
              <a:t>推理</a:t>
            </a:r>
            <a:r>
              <a:rPr lang="en-US" altLang="zh-CN" sz="800" dirty="0">
                <a:latin typeface="Consolas" panose="020B0609020204030204" pitchFamily="49" charset="0"/>
              </a:rPr>
              <a:t>bool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self.clip_trt_infer</a:t>
            </a:r>
            <a:r>
              <a:rPr lang="en-US" altLang="zh-CN" sz="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</a:t>
            </a:r>
            <a:r>
              <a:rPr lang="en-US" altLang="zh-CN" sz="800" dirty="0">
                <a:latin typeface="Consolas" panose="020B0609020204030204" pitchFamily="49" charset="0"/>
              </a:rPr>
              <a:t> = Engine(</a:t>
            </a:r>
            <a:r>
              <a:rPr lang="en-US" altLang="zh-CN" sz="800" dirty="0" err="1">
                <a:latin typeface="Consolas" panose="020B0609020204030204" pitchFamily="49" charset="0"/>
              </a:rPr>
              <a:t>clip_engine_path</a:t>
            </a:r>
            <a:r>
              <a:rPr lang="en-US" altLang="zh-CN" sz="800" dirty="0">
                <a:latin typeface="Consolas" panose="020B0609020204030204" pitchFamily="49" charset="0"/>
              </a:rPr>
              <a:t>)      # </a:t>
            </a:r>
            <a:r>
              <a:rPr lang="en-US" altLang="zh-CN" sz="800" dirty="0" err="1">
                <a:latin typeface="Consolas" panose="020B0609020204030204" pitchFamily="49" charset="0"/>
              </a:rPr>
              <a:t>init</a:t>
            </a:r>
            <a:r>
              <a:rPr lang="en-US" altLang="zh-CN" sz="800" dirty="0">
                <a:latin typeface="Consolas" panose="020B0609020204030204" pitchFamily="49" charset="0"/>
              </a:rPr>
              <a:t> engine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self.clip_engine.load</a:t>
            </a:r>
            <a:r>
              <a:rPr lang="en-US" altLang="zh-CN" sz="800" dirty="0">
                <a:latin typeface="Consolas" panose="020B0609020204030204" pitchFamily="49" charset="0"/>
              </a:rPr>
              <a:t>()                          # load engine model file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model_feed_dict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self.clip_engine.clip_model_shape_dict</a:t>
            </a:r>
            <a:r>
              <a:rPr lang="en-US" altLang="zh-CN" sz="800" dirty="0">
                <a:latin typeface="Consolas" panose="020B0609020204030204" pitchFamily="49" charset="0"/>
              </a:rPr>
              <a:t>(1, </a:t>
            </a:r>
            <a:r>
              <a:rPr lang="en-US" altLang="zh-CN" sz="800" dirty="0" err="1">
                <a:latin typeface="Consolas" panose="020B0609020204030204" pitchFamily="49" charset="0"/>
              </a:rPr>
              <a:t>self.max_length</a:t>
            </a:r>
            <a:r>
              <a:rPr lang="en-US" altLang="zh-CN" sz="800" dirty="0"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latin typeface="Consolas" panose="020B0609020204030204" pitchFamily="49" charset="0"/>
              </a:rPr>
              <a:t>embedding_dim</a:t>
            </a:r>
            <a:r>
              <a:rPr lang="en-US" altLang="zh-CN" sz="800" dirty="0">
                <a:latin typeface="Consolas" panose="020B0609020204030204" pitchFamily="49" charset="0"/>
              </a:rPr>
              <a:t> = 768)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self.clip_engine.activate</a:t>
            </a:r>
            <a:r>
              <a:rPr lang="en-US" altLang="zh-CN" sz="800" dirty="0">
                <a:latin typeface="Consolas" panose="020B0609020204030204" pitchFamily="49" charset="0"/>
              </a:rPr>
              <a:t>()                           # create context 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self.clip_engine.allocate_buffers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model_feed_dict</a:t>
            </a:r>
            <a:r>
              <a:rPr lang="en-US" altLang="zh-CN" sz="800" dirty="0">
                <a:latin typeface="Consolas" panose="020B0609020204030204" pitchFamily="49" charset="0"/>
              </a:rPr>
              <a:t>)    # </a:t>
            </a:r>
            <a:r>
              <a:rPr lang="en-US" altLang="zh-CN" sz="800" dirty="0" err="1">
                <a:latin typeface="Consolas" panose="020B0609020204030204" pitchFamily="49" charset="0"/>
              </a:rPr>
              <a:t>set_binding_shape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self.clip_engine.get_engine_infor</a:t>
            </a:r>
            <a:r>
              <a:rPr lang="en-US" altLang="zh-CN" sz="800" dirty="0">
                <a:latin typeface="Consolas" panose="020B0609020204030204" pitchFamily="49" charset="0"/>
              </a:rPr>
              <a:t>()                   # print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# </a:t>
            </a:r>
            <a:r>
              <a:rPr lang="zh-CN" altLang="en-US" sz="800" dirty="0">
                <a:latin typeface="Consolas" panose="020B0609020204030204" pitchFamily="49" charset="0"/>
              </a:rPr>
              <a:t>应用</a:t>
            </a:r>
            <a:r>
              <a:rPr lang="en-US" altLang="zh-CN" sz="800" dirty="0">
                <a:latin typeface="Consolas" panose="020B0609020204030204" pitchFamily="49" charset="0"/>
              </a:rPr>
              <a:t>engine</a:t>
            </a:r>
            <a:r>
              <a:rPr lang="zh-CN" altLang="en-US" sz="800" dirty="0">
                <a:latin typeface="Consolas" panose="020B0609020204030204" pitchFamily="49" charset="0"/>
              </a:rPr>
              <a:t>模型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self.clip_trt_infer</a:t>
            </a:r>
            <a:r>
              <a:rPr lang="en-US" altLang="zh-CN" sz="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tokens = tokens.int()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outputs_trt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self.clip_engine.infer</a:t>
            </a:r>
            <a:r>
              <a:rPr lang="en-US" altLang="zh-CN" sz="800" dirty="0">
                <a:latin typeface="Consolas" panose="020B0609020204030204" pitchFamily="49" charset="0"/>
              </a:rPr>
              <a:t>({"</a:t>
            </a:r>
            <a:r>
              <a:rPr lang="en-US" altLang="zh-CN" sz="800" dirty="0" err="1">
                <a:latin typeface="Consolas" panose="020B0609020204030204" pitchFamily="49" charset="0"/>
              </a:rPr>
              <a:t>input_ids":tokens</a:t>
            </a:r>
            <a:r>
              <a:rPr lang="en-US" altLang="zh-CN" sz="800" dirty="0">
                <a:latin typeface="Consolas" panose="020B0609020204030204" pitchFamily="49" charset="0"/>
              </a:rPr>
              <a:t>})['</a:t>
            </a:r>
            <a:r>
              <a:rPr lang="en-US" altLang="zh-CN" sz="800" dirty="0" err="1">
                <a:latin typeface="Consolas" panose="020B0609020204030204" pitchFamily="49" charset="0"/>
              </a:rPr>
              <a:t>last_hidden_state</a:t>
            </a:r>
            <a:r>
              <a:rPr lang="en-US" altLang="zh-CN" sz="800" dirty="0">
                <a:latin typeface="Consolas" panose="020B0609020204030204" pitchFamily="49" charset="0"/>
              </a:rPr>
              <a:t>'].clone()   # infer.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return </a:t>
            </a:r>
            <a:r>
              <a:rPr lang="en-US" altLang="zh-CN" sz="800" dirty="0" err="1">
                <a:latin typeface="Consolas" panose="020B0609020204030204" pitchFamily="49" charset="0"/>
              </a:rPr>
              <a:t>outputs_trt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outputs_torch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self.transformer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input_ids</a:t>
            </a:r>
            <a:r>
              <a:rPr lang="en-US" altLang="zh-CN" sz="800" dirty="0">
                <a:latin typeface="Consolas" panose="020B0609020204030204" pitchFamily="49" charset="0"/>
              </a:rPr>
              <a:t>=tokens, </a:t>
            </a:r>
            <a:r>
              <a:rPr lang="en-US" altLang="zh-CN" sz="800" dirty="0" err="1">
                <a:latin typeface="Consolas" panose="020B0609020204030204" pitchFamily="49" charset="0"/>
              </a:rPr>
              <a:t>output_hidden_states</a:t>
            </a:r>
            <a:r>
              <a:rPr lang="en-US" altLang="zh-CN" sz="800" dirty="0">
                <a:latin typeface="Consolas" panose="020B0609020204030204" pitchFamily="49" charset="0"/>
              </a:rPr>
              <a:t>=</a:t>
            </a:r>
            <a:r>
              <a:rPr lang="en-US" altLang="zh-CN" sz="800" dirty="0" err="1">
                <a:latin typeface="Consolas" panose="020B0609020204030204" pitchFamily="49" charset="0"/>
              </a:rPr>
              <a:t>self.layer</a:t>
            </a:r>
            <a:r>
              <a:rPr lang="en-US" altLang="zh-CN" sz="800" dirty="0">
                <a:latin typeface="Consolas" panose="020B0609020204030204" pitchFamily="49" charset="0"/>
              </a:rPr>
              <a:t>=="hidden")</a:t>
            </a:r>
          </a:p>
        </p:txBody>
      </p:sp>
    </p:spTree>
    <p:extLst>
      <p:ext uri="{BB962C8B-B14F-4D97-AF65-F5344CB8AC3E}">
        <p14:creationId xmlns:p14="http://schemas.microsoft.com/office/powerpoint/2010/main" val="263809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15970</TotalTime>
  <Words>2599</Words>
  <Application>Microsoft Office PowerPoint</Application>
  <PresentationFormat>全屏显示(16:9)</PresentationFormat>
  <Paragraphs>253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黑体</vt:lpstr>
      <vt:lpstr>隶书</vt:lpstr>
      <vt:lpstr>微软雅黑</vt:lpstr>
      <vt:lpstr>Arial</vt:lpstr>
      <vt:lpstr>Calibri</vt:lpstr>
      <vt:lpstr>Calibri Light</vt:lpstr>
      <vt:lpstr>Cambria Math</vt:lpstr>
      <vt:lpstr>Consolas</vt:lpstr>
      <vt:lpstr>Wingdings</vt:lpstr>
      <vt:lpstr>Office 主题</vt:lpstr>
      <vt:lpstr>PowerPoint 演示文稿</vt:lpstr>
      <vt:lpstr>纲要</vt:lpstr>
      <vt:lpstr>第一部分：CNSD四部分模型如何从torch转onnx </vt:lpstr>
      <vt:lpstr>第一部分：CNSD四部分模型如何从torch转onnx </vt:lpstr>
      <vt:lpstr>第一部分：CNSD四部分模型如何从torch转onnx </vt:lpstr>
      <vt:lpstr>第一部分：CNSD四部分模型如何从torch转onnx </vt:lpstr>
      <vt:lpstr>第二部分：CNSD四部分模型如何从onnx转trt </vt:lpstr>
      <vt:lpstr>第二部分：CNSD四部分模型如何从onnx转trt </vt:lpstr>
      <vt:lpstr>第三部分：CNSD中如何调用trt模型</vt:lpstr>
      <vt:lpstr>第三部分：CNSD中如何调用trt模型</vt:lpstr>
      <vt:lpstr>第三部分：CNSD中如何调用trt模型</vt:lpstr>
      <vt:lpstr>第三部分：CNSD中如何调用trt模型</vt:lpstr>
      <vt:lpstr>在线问答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Li Xutong (李 旭彤)</cp:lastModifiedBy>
  <cp:revision>1104</cp:revision>
  <dcterms:created xsi:type="dcterms:W3CDTF">2017-03-07T07:29:00Z</dcterms:created>
  <dcterms:modified xsi:type="dcterms:W3CDTF">2025-02-18T05:09:08Z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