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338" r:id="rId5"/>
    <p:sldId id="525" r:id="rId6"/>
    <p:sldId id="526" r:id="rId7"/>
    <p:sldId id="527" r:id="rId8"/>
    <p:sldId id="528" r:id="rId9"/>
    <p:sldId id="529" r:id="rId10"/>
    <p:sldId id="524" r:id="rId11"/>
    <p:sldId id="530" r:id="rId12"/>
    <p:sldId id="490" r:id="rId13"/>
    <p:sldId id="491" r:id="rId14"/>
    <p:sldId id="492" r:id="rId15"/>
    <p:sldId id="493" r:id="rId16"/>
    <p:sldId id="494" r:id="rId17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513252199@qq.com" initials="1" lastIdx="1" clrIdx="0"/>
  <p:cmAuthor id="2" name="子瑾 杨" initials="子杨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6E6E6"/>
    <a:srgbClr val="FFFFFF"/>
    <a:srgbClr val="985402"/>
    <a:srgbClr val="CA6F02"/>
    <a:srgbClr val="D18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5" autoAdjust="0"/>
    <p:restoredTop sz="94138" autoAdjust="0"/>
  </p:normalViewPr>
  <p:slideViewPr>
    <p:cSldViewPr snapToGrid="0">
      <p:cViewPr varScale="1">
        <p:scale>
          <a:sx n="107" d="100"/>
          <a:sy n="107" d="100"/>
        </p:scale>
        <p:origin x="5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33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E96E1-346F-477A-9CFD-97562368FF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499FE-432E-4C91-A380-102EEE5AAEB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 userDrawn="1"/>
        </p:nvSpPr>
        <p:spPr>
          <a:xfrm>
            <a:off x="332509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>
            <a:off x="122849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444215" y="1426996"/>
            <a:ext cx="7196667" cy="1110758"/>
          </a:xfrm>
        </p:spPr>
        <p:txBody>
          <a:bodyPr anchor="b">
            <a:normAutofit/>
          </a:bodyPr>
          <a:lstStyle>
            <a:lvl1pPr algn="l"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单行标题</a:t>
            </a:r>
            <a:r>
              <a:rPr lang="en-US" altLang="zh-CN" dirty="0"/>
              <a:t>-</a:t>
            </a:r>
            <a:r>
              <a:rPr lang="zh-CN" altLang="en-US" dirty="0"/>
              <a:t>单击编辑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44216" y="2639029"/>
            <a:ext cx="7196667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  <a:endParaRPr lang="zh-CN" altLang="en-US" dirty="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531610"/>
            <a:ext cx="1133862" cy="163392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73" name="任意多边形 72"/>
          <p:cNvSpPr/>
          <p:nvPr userDrawn="1"/>
        </p:nvSpPr>
        <p:spPr>
          <a:xfrm>
            <a:off x="0" y="1426996"/>
            <a:ext cx="997527" cy="163392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74" name="任意多边形 73"/>
          <p:cNvSpPr/>
          <p:nvPr userDrawn="1"/>
        </p:nvSpPr>
        <p:spPr>
          <a:xfrm>
            <a:off x="7414943" y="5505963"/>
            <a:ext cx="4777057" cy="1015861"/>
          </a:xfrm>
          <a:custGeom>
            <a:avLst/>
            <a:gdLst>
              <a:gd name="connsiteX0" fmla="*/ 93012 w 4777057"/>
              <a:gd name="connsiteY0" fmla="*/ 0 h 1015861"/>
              <a:gd name="connsiteX1" fmla="*/ 4777057 w 4777057"/>
              <a:gd name="connsiteY1" fmla="*/ 0 h 1015861"/>
              <a:gd name="connsiteX2" fmla="*/ 4777057 w 4777057"/>
              <a:gd name="connsiteY2" fmla="*/ 1015861 h 1015861"/>
              <a:gd name="connsiteX3" fmla="*/ 0 w 4777057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7057" h="1015861">
                <a:moveTo>
                  <a:pt x="93012" y="0"/>
                </a:moveTo>
                <a:lnTo>
                  <a:pt x="4777057" y="0"/>
                </a:lnTo>
                <a:lnTo>
                  <a:pt x="4777057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5" name="任意多边形 74"/>
          <p:cNvSpPr/>
          <p:nvPr userDrawn="1"/>
        </p:nvSpPr>
        <p:spPr>
          <a:xfrm>
            <a:off x="7621131" y="5393904"/>
            <a:ext cx="4570869" cy="1015861"/>
          </a:xfrm>
          <a:custGeom>
            <a:avLst/>
            <a:gdLst>
              <a:gd name="connsiteX0" fmla="*/ 93012 w 4570869"/>
              <a:gd name="connsiteY0" fmla="*/ 0 h 1015861"/>
              <a:gd name="connsiteX1" fmla="*/ 4570869 w 4570869"/>
              <a:gd name="connsiteY1" fmla="*/ 0 h 1015861"/>
              <a:gd name="connsiteX2" fmla="*/ 4570869 w 4570869"/>
              <a:gd name="connsiteY2" fmla="*/ 1015861 h 1015861"/>
              <a:gd name="connsiteX3" fmla="*/ 0 w 4570869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0869" h="1015861">
                <a:moveTo>
                  <a:pt x="93012" y="0"/>
                </a:moveTo>
                <a:lnTo>
                  <a:pt x="4570869" y="0"/>
                </a:lnTo>
                <a:lnTo>
                  <a:pt x="4570869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76" name="组合 75"/>
          <p:cNvGrpSpPr/>
          <p:nvPr userDrawn="1"/>
        </p:nvGrpSpPr>
        <p:grpSpPr>
          <a:xfrm>
            <a:off x="8369141" y="5633721"/>
            <a:ext cx="3326956" cy="561646"/>
            <a:chOff x="8729742" y="4570696"/>
            <a:chExt cx="2830517" cy="477836"/>
          </a:xfrm>
          <a:solidFill>
            <a:schemeClr val="bg2">
              <a:alpha val="50000"/>
            </a:schemeClr>
          </a:solidFill>
        </p:grpSpPr>
        <p:sp>
          <p:nvSpPr>
            <p:cNvPr id="77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1"/>
            <p:cNvSpPr/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2"/>
            <p:cNvSpPr/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3"/>
            <p:cNvSpPr/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-3175"/>
            <a:ext cx="8574578" cy="6861175"/>
          </a:xfrm>
          <a:custGeom>
            <a:avLst/>
            <a:gdLst>
              <a:gd name="connsiteX0" fmla="*/ 63979 w 8574578"/>
              <a:gd name="connsiteY0" fmla="*/ 0 h 6861175"/>
              <a:gd name="connsiteX1" fmla="*/ 8574578 w 8574578"/>
              <a:gd name="connsiteY1" fmla="*/ 0 h 6861175"/>
              <a:gd name="connsiteX2" fmla="*/ 7852508 w 8574578"/>
              <a:gd name="connsiteY2" fmla="*/ 6861175 h 6861175"/>
              <a:gd name="connsiteX3" fmla="*/ 0 w 8574578"/>
              <a:gd name="connsiteY3" fmla="*/ 6861175 h 6861175"/>
              <a:gd name="connsiteX4" fmla="*/ 0 w 8574578"/>
              <a:gd name="connsiteY4" fmla="*/ 60793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4578" h="6861175">
                <a:moveTo>
                  <a:pt x="63979" y="0"/>
                </a:moveTo>
                <a:lnTo>
                  <a:pt x="8574578" y="0"/>
                </a:lnTo>
                <a:lnTo>
                  <a:pt x="7852508" y="6861175"/>
                </a:lnTo>
                <a:lnTo>
                  <a:pt x="0" y="6861175"/>
                </a:lnTo>
                <a:lnTo>
                  <a:pt x="0" y="60793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-3175"/>
            <a:ext cx="8363989" cy="6861175"/>
          </a:xfrm>
          <a:custGeom>
            <a:avLst/>
            <a:gdLst>
              <a:gd name="connsiteX0" fmla="*/ 0 w 8363989"/>
              <a:gd name="connsiteY0" fmla="*/ 0 h 6861175"/>
              <a:gd name="connsiteX1" fmla="*/ 8363989 w 8363989"/>
              <a:gd name="connsiteY1" fmla="*/ 0 h 6861175"/>
              <a:gd name="connsiteX2" fmla="*/ 7641919 w 8363989"/>
              <a:gd name="connsiteY2" fmla="*/ 6861175 h 6861175"/>
              <a:gd name="connsiteX3" fmla="*/ 0 w 836398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3989" h="6861175">
                <a:moveTo>
                  <a:pt x="0" y="0"/>
                </a:moveTo>
                <a:lnTo>
                  <a:pt x="8363989" y="0"/>
                </a:lnTo>
                <a:lnTo>
                  <a:pt x="7641919" y="6861175"/>
                </a:lnTo>
                <a:lnTo>
                  <a:pt x="0" y="68611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914400" y="2066925"/>
            <a:ext cx="6688667" cy="1325563"/>
          </a:xfrm>
        </p:spPr>
        <p:txBody>
          <a:bodyPr>
            <a:normAutofit/>
          </a:bodyPr>
          <a:lstStyle>
            <a:lvl1pPr>
              <a:defRPr sz="8800" b="1"/>
            </a:lvl1pPr>
          </a:lstStyle>
          <a:p>
            <a:r>
              <a:rPr lang="zh-CN" altLang="en-US" dirty="0"/>
              <a:t>结束语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14400" y="3547533"/>
            <a:ext cx="6688667" cy="1422399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  <a:endParaRPr lang="zh-CN" altLang="en-US" dirty="0"/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9392920" y="6168231"/>
            <a:ext cx="2447720" cy="413216"/>
            <a:chOff x="8729742" y="4570696"/>
            <a:chExt cx="2830517" cy="477836"/>
          </a:xfrm>
          <a:solidFill>
            <a:schemeClr val="bg2">
              <a:alpha val="50000"/>
            </a:schemeClr>
          </a:solidFill>
        </p:grpSpPr>
        <p:sp>
          <p:nvSpPr>
            <p:cNvPr id="34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1"/>
            <p:cNvSpPr/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2"/>
            <p:cNvSpPr/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3"/>
            <p:cNvSpPr/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4680" y="-243408"/>
            <a:ext cx="12216680" cy="2132856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 userDrawn="1"/>
        </p:nvSpPr>
        <p:spPr>
          <a:xfrm>
            <a:off x="-24680" y="4769073"/>
            <a:ext cx="12216680" cy="2088927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文本占位符 145"/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2924944"/>
            <a:ext cx="6549312" cy="8086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毕业论文答辩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  <a:endParaRPr lang="zh-CN" altLang="en-US" dirty="0"/>
          </a:p>
        </p:txBody>
      </p:sp>
      <p:sp>
        <p:nvSpPr>
          <p:cNvPr id="149" name="文本占位符 148"/>
          <p:cNvSpPr>
            <a:spLocks noGrp="1"/>
          </p:cNvSpPr>
          <p:nvPr>
            <p:ph type="body" sz="quarter" idx="11" hasCustomPrompt="1"/>
          </p:nvPr>
        </p:nvSpPr>
        <p:spPr>
          <a:xfrm>
            <a:off x="839415" y="3958958"/>
            <a:ext cx="3379105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学院：金融学院</a:t>
            </a:r>
            <a:endParaRPr lang="zh-CN" altLang="en-US" dirty="0"/>
          </a:p>
        </p:txBody>
      </p:sp>
      <p:sp>
        <p:nvSpPr>
          <p:cNvPr id="150" name="文本占位符 148"/>
          <p:cNvSpPr>
            <a:spLocks noGrp="1"/>
          </p:cNvSpPr>
          <p:nvPr>
            <p:ph type="body" sz="quarter" idx="12" hasCustomPrompt="1"/>
          </p:nvPr>
        </p:nvSpPr>
        <p:spPr>
          <a:xfrm>
            <a:off x="4362537" y="3958958"/>
            <a:ext cx="3389647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专业：国际金融</a:t>
            </a:r>
            <a:endParaRPr lang="zh-CN" altLang="en-US" dirty="0"/>
          </a:p>
        </p:txBody>
      </p:sp>
      <p:sp>
        <p:nvSpPr>
          <p:cNvPr id="151" name="文本占位符 148"/>
          <p:cNvSpPr>
            <a:spLocks noGrp="1"/>
          </p:cNvSpPr>
          <p:nvPr>
            <p:ph type="body" sz="quarter" idx="13" hasCustomPrompt="1"/>
          </p:nvPr>
        </p:nvSpPr>
        <p:spPr>
          <a:xfrm>
            <a:off x="6717772" y="5950099"/>
            <a:ext cx="2618588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答辩人：北纬君</a:t>
            </a:r>
            <a:endParaRPr lang="zh-CN" altLang="en-US" dirty="0"/>
          </a:p>
        </p:txBody>
      </p:sp>
      <p:sp>
        <p:nvSpPr>
          <p:cNvPr id="152" name="文本占位符 148"/>
          <p:cNvSpPr>
            <a:spLocks noGrp="1"/>
          </p:cNvSpPr>
          <p:nvPr>
            <p:ph type="body" sz="quarter" idx="14" hasCustomPrompt="1"/>
          </p:nvPr>
        </p:nvSpPr>
        <p:spPr>
          <a:xfrm>
            <a:off x="9475105" y="5950099"/>
            <a:ext cx="2716895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指导老师：北纬君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 userDrawn="1"/>
        </p:nvSpPr>
        <p:spPr>
          <a:xfrm>
            <a:off x="332509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>
            <a:off x="121920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1531610"/>
            <a:ext cx="1133862" cy="163392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1426996"/>
            <a:ext cx="997527" cy="163392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1" name="任意多边形 40"/>
          <p:cNvSpPr/>
          <p:nvPr userDrawn="1"/>
        </p:nvSpPr>
        <p:spPr>
          <a:xfrm>
            <a:off x="7414943" y="5505963"/>
            <a:ext cx="4777057" cy="1015861"/>
          </a:xfrm>
          <a:custGeom>
            <a:avLst/>
            <a:gdLst>
              <a:gd name="connsiteX0" fmla="*/ 93012 w 4777057"/>
              <a:gd name="connsiteY0" fmla="*/ 0 h 1015861"/>
              <a:gd name="connsiteX1" fmla="*/ 4777057 w 4777057"/>
              <a:gd name="connsiteY1" fmla="*/ 0 h 1015861"/>
              <a:gd name="connsiteX2" fmla="*/ 4777057 w 4777057"/>
              <a:gd name="connsiteY2" fmla="*/ 1015861 h 1015861"/>
              <a:gd name="connsiteX3" fmla="*/ 0 w 4777057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7057" h="1015861">
                <a:moveTo>
                  <a:pt x="93012" y="0"/>
                </a:moveTo>
                <a:lnTo>
                  <a:pt x="4777057" y="0"/>
                </a:lnTo>
                <a:lnTo>
                  <a:pt x="4777057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39" name="任意多边形 38"/>
          <p:cNvSpPr/>
          <p:nvPr userDrawn="1"/>
        </p:nvSpPr>
        <p:spPr>
          <a:xfrm>
            <a:off x="7621131" y="5393904"/>
            <a:ext cx="4570869" cy="1015861"/>
          </a:xfrm>
          <a:custGeom>
            <a:avLst/>
            <a:gdLst>
              <a:gd name="connsiteX0" fmla="*/ 93012 w 4570869"/>
              <a:gd name="connsiteY0" fmla="*/ 0 h 1015861"/>
              <a:gd name="connsiteX1" fmla="*/ 4570869 w 4570869"/>
              <a:gd name="connsiteY1" fmla="*/ 0 h 1015861"/>
              <a:gd name="connsiteX2" fmla="*/ 4570869 w 4570869"/>
              <a:gd name="connsiteY2" fmla="*/ 1015861 h 1015861"/>
              <a:gd name="connsiteX3" fmla="*/ 0 w 4570869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0869" h="1015861">
                <a:moveTo>
                  <a:pt x="93012" y="0"/>
                </a:moveTo>
                <a:lnTo>
                  <a:pt x="4570869" y="0"/>
                </a:lnTo>
                <a:lnTo>
                  <a:pt x="4570869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426995"/>
            <a:ext cx="7196667" cy="1738535"/>
          </a:xfrm>
        </p:spPr>
        <p:txBody>
          <a:bodyPr anchor="b"/>
          <a:lstStyle>
            <a:lvl1pPr algn="l"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多行标题 </a:t>
            </a:r>
            <a:r>
              <a:rPr lang="en-US" altLang="zh-CN" dirty="0"/>
              <a:t>- </a:t>
            </a: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165530"/>
            <a:ext cx="7196667" cy="95773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  <a:endParaRPr lang="zh-CN" altLang="en-US" dirty="0"/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8369141" y="5633721"/>
            <a:ext cx="3326956" cy="561646"/>
            <a:chOff x="8729742" y="4570696"/>
            <a:chExt cx="2830517" cy="477836"/>
          </a:xfrm>
          <a:solidFill>
            <a:schemeClr val="bg2">
              <a:alpha val="50000"/>
            </a:schemeClr>
          </a:solidFill>
        </p:grpSpPr>
        <p:sp>
          <p:nvSpPr>
            <p:cNvPr id="36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1"/>
            <p:cNvSpPr/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42"/>
            <p:cNvSpPr/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43"/>
            <p:cNvSpPr/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0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 l="-65111" t="-46" r="65111" b="4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3515360" y="-7017"/>
            <a:ext cx="8546252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 userDrawn="1"/>
        </p:nvSpPr>
        <p:spPr>
          <a:xfrm>
            <a:off x="3679375" y="-7017"/>
            <a:ext cx="8546252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3"/>
            <a:ext cx="3351345" cy="104037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3112008" cy="1050059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1" y="1376196"/>
            <a:ext cx="2861352" cy="1050059"/>
          </a:xfrm>
        </p:spPr>
        <p:txBody>
          <a:bodyPr anchor="ctr">
            <a:normAutofit/>
          </a:bodyPr>
          <a:lstStyle>
            <a:lvl1pPr algn="r">
              <a:defRPr sz="4400" b="1">
                <a:solidFill>
                  <a:schemeClr val="accent3"/>
                </a:solidFill>
              </a:defRPr>
            </a:lvl1pPr>
          </a:lstStyle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 hasCustomPrompt="1"/>
          </p:nvPr>
        </p:nvSpPr>
        <p:spPr>
          <a:xfrm>
            <a:off x="4745168" y="1487414"/>
            <a:ext cx="6605587" cy="4343400"/>
          </a:xfrm>
        </p:spPr>
        <p:txBody>
          <a:bodyPr>
            <a:normAutofit/>
          </a:bodyPr>
          <a:lstStyle>
            <a:lvl1pPr marL="571500" indent="-571500">
              <a:lnSpc>
                <a:spcPct val="12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4000"/>
            </a:lvl1pPr>
            <a:lvl2pPr>
              <a:defRPr sz="3200"/>
            </a:lvl2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-3177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 l="-69930" r="6993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2191895" y="-7017"/>
            <a:ext cx="9869717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 userDrawn="1"/>
        </p:nvSpPr>
        <p:spPr>
          <a:xfrm>
            <a:off x="2355910" y="-7017"/>
            <a:ext cx="9869717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3"/>
            <a:ext cx="1724201" cy="125373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1523014" cy="1265404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3426832" y="1206856"/>
            <a:ext cx="8281907" cy="1152806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zh-CN" altLang="en-US" dirty="0"/>
              <a:t>小节标题</a:t>
            </a:r>
            <a:endParaRPr lang="zh-CN" altLang="en-US" dirty="0"/>
          </a:p>
        </p:txBody>
      </p:sp>
      <p:sp>
        <p:nvSpPr>
          <p:cNvPr id="42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426832" y="2386651"/>
            <a:ext cx="8281907" cy="5137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小节副标题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79303"/>
            <a:ext cx="1339403" cy="1049700"/>
          </a:xfrm>
        </p:spPr>
        <p:txBody>
          <a:bodyPr anchor="ctr">
            <a:noAutofit/>
          </a:bodyPr>
          <a:lstStyle>
            <a:lvl1pPr marL="0" indent="0" algn="ctr">
              <a:buNone/>
              <a:defRPr sz="72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1055988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64459"/>
            <a:ext cx="10744200" cy="665816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227667"/>
            <a:ext cx="10741155" cy="4698999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/>
          </a:p>
        </p:txBody>
      </p:sp>
      <p:sp>
        <p:nvSpPr>
          <p:cNvPr id="16" name="任意多边形 15"/>
          <p:cNvSpPr/>
          <p:nvPr userDrawn="1"/>
        </p:nvSpPr>
        <p:spPr>
          <a:xfrm>
            <a:off x="0" y="316846"/>
            <a:ext cx="366713" cy="613429"/>
          </a:xfrm>
          <a:custGeom>
            <a:avLst/>
            <a:gdLst>
              <a:gd name="connsiteX0" fmla="*/ 0 w 366713"/>
              <a:gd name="connsiteY0" fmla="*/ 0 h 613429"/>
              <a:gd name="connsiteX1" fmla="*/ 366713 w 366713"/>
              <a:gd name="connsiteY1" fmla="*/ 0 h 613429"/>
              <a:gd name="connsiteX2" fmla="*/ 315070 w 366713"/>
              <a:gd name="connsiteY2" fmla="*/ 613429 h 613429"/>
              <a:gd name="connsiteX3" fmla="*/ 0 w 36671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3" h="613429">
                <a:moveTo>
                  <a:pt x="0" y="0"/>
                </a:moveTo>
                <a:lnTo>
                  <a:pt x="366713" y="0"/>
                </a:lnTo>
                <a:lnTo>
                  <a:pt x="31507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 userDrawn="1"/>
        </p:nvSpPr>
        <p:spPr>
          <a:xfrm>
            <a:off x="0" y="264459"/>
            <a:ext cx="271463" cy="613429"/>
          </a:xfrm>
          <a:custGeom>
            <a:avLst/>
            <a:gdLst>
              <a:gd name="connsiteX0" fmla="*/ 0 w 271463"/>
              <a:gd name="connsiteY0" fmla="*/ 0 h 613429"/>
              <a:gd name="connsiteX1" fmla="*/ 271463 w 271463"/>
              <a:gd name="connsiteY1" fmla="*/ 0 h 613429"/>
              <a:gd name="connsiteX2" fmla="*/ 219820 w 271463"/>
              <a:gd name="connsiteY2" fmla="*/ 613429 h 613429"/>
              <a:gd name="connsiteX3" fmla="*/ 0 w 27146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63" h="613429">
                <a:moveTo>
                  <a:pt x="0" y="0"/>
                </a:moveTo>
                <a:lnTo>
                  <a:pt x="271463" y="0"/>
                </a:lnTo>
                <a:lnTo>
                  <a:pt x="21982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3"/>
            <a:ext cx="10388896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183356" y="6466052"/>
            <a:ext cx="1663478" cy="280823"/>
            <a:chOff x="8729742" y="4570696"/>
            <a:chExt cx="2830517" cy="477836"/>
          </a:xfrm>
          <a:solidFill>
            <a:schemeClr val="accent4"/>
          </a:solidFill>
        </p:grpSpPr>
        <p:sp>
          <p:nvSpPr>
            <p:cNvPr id="51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41"/>
            <p:cNvSpPr/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42"/>
            <p:cNvSpPr/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43"/>
            <p:cNvSpPr/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1055988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635001"/>
            <a:ext cx="10741155" cy="5291666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/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3"/>
            <a:ext cx="10388896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183356" y="6466052"/>
            <a:ext cx="1663478" cy="280823"/>
            <a:chOff x="8729742" y="4570696"/>
            <a:chExt cx="2830517" cy="477836"/>
          </a:xfrm>
          <a:solidFill>
            <a:schemeClr val="accent4"/>
          </a:solidFill>
        </p:grpSpPr>
        <p:sp>
          <p:nvSpPr>
            <p:cNvPr id="51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41"/>
            <p:cNvSpPr/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42"/>
            <p:cNvSpPr/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43"/>
            <p:cNvSpPr/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3"/>
          </p:nvPr>
        </p:nvSpPr>
        <p:spPr>
          <a:xfrm>
            <a:off x="304124" y="221381"/>
            <a:ext cx="10832305" cy="5833980"/>
          </a:xfrm>
        </p:spPr>
        <p:txBody>
          <a:bodyPr anchor="t"/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26" name="任意多边形 25"/>
          <p:cNvSpPr/>
          <p:nvPr userDrawn="1"/>
        </p:nvSpPr>
        <p:spPr>
          <a:xfrm>
            <a:off x="1" y="6477000"/>
            <a:ext cx="1055988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/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3"/>
            <a:ext cx="10388896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-22652" y="385562"/>
            <a:ext cx="1984107" cy="732848"/>
          </a:xfrm>
          <a:solidFill>
            <a:schemeClr val="accent1"/>
          </a:solidFill>
          <a:effectLst>
            <a:outerShdw dist="127000" dir="2040000" algn="ctr" rotWithShape="0">
              <a:schemeClr val="accent2"/>
            </a:outerShdw>
          </a:effectLst>
        </p:spPr>
        <p:txBody>
          <a:bodyPr wrap="square" lIns="180000" tIns="180000" rIns="180000" bIns="180000">
            <a:spAutoFit/>
          </a:bodyPr>
          <a:lstStyle>
            <a:lvl1pPr marL="0" indent="0" algn="r">
              <a:lnSpc>
                <a:spcPct val="100000"/>
              </a:lnSpc>
              <a:buNone/>
              <a:defRPr sz="240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图片说明</a:t>
            </a:r>
            <a:endParaRPr lang="zh-CN" altLang="en-US" dirty="0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183356" y="6466052"/>
            <a:ext cx="1663478" cy="280823"/>
            <a:chOff x="8729742" y="4570696"/>
            <a:chExt cx="2830517" cy="477836"/>
          </a:xfrm>
          <a:solidFill>
            <a:schemeClr val="accent4"/>
          </a:solidFill>
        </p:grpSpPr>
        <p:sp>
          <p:nvSpPr>
            <p:cNvPr id="51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41"/>
            <p:cNvSpPr/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42"/>
            <p:cNvSpPr/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43"/>
            <p:cNvSpPr/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-深色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725422" y="781579"/>
            <a:ext cx="10741155" cy="52916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573932" y="6055360"/>
            <a:ext cx="546947" cy="548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b="1">
                <a:solidFill>
                  <a:schemeClr val="accent3"/>
                </a:solidFill>
                <a:latin typeface="+mn-lt"/>
              </a:defRPr>
            </a:lvl1pPr>
          </a:lstStyle>
          <a:p>
            <a:fld id="{27C45CD9-0508-4D1E-923D-4DFDAA610D19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image" Target="../media/image12.emf"/><Relationship Id="rId4" Type="http://schemas.openxmlformats.org/officeDocument/2006/relationships/tags" Target="../tags/tag4.xml"/><Relationship Id="rId36" Type="http://schemas.openxmlformats.org/officeDocument/2006/relationships/notesSlide" Target="../notesSlides/notesSlide2.xml"/><Relationship Id="rId35" Type="http://schemas.openxmlformats.org/officeDocument/2006/relationships/slideLayout" Target="../slideLayouts/slideLayout5.xml"/><Relationship Id="rId34" Type="http://schemas.openxmlformats.org/officeDocument/2006/relationships/tags" Target="../tags/tag32.xml"/><Relationship Id="rId33" Type="http://schemas.openxmlformats.org/officeDocument/2006/relationships/tags" Target="../tags/tag31.xml"/><Relationship Id="rId32" Type="http://schemas.openxmlformats.org/officeDocument/2006/relationships/tags" Target="../tags/tag30.xml"/><Relationship Id="rId31" Type="http://schemas.openxmlformats.org/officeDocument/2006/relationships/tags" Target="../tags/tag29.xml"/><Relationship Id="rId30" Type="http://schemas.openxmlformats.org/officeDocument/2006/relationships/tags" Target="../tags/tag28.xml"/><Relationship Id="rId3" Type="http://schemas.openxmlformats.org/officeDocument/2006/relationships/tags" Target="../tags/tag3.xml"/><Relationship Id="rId29" Type="http://schemas.openxmlformats.org/officeDocument/2006/relationships/tags" Target="../tags/tag27.xml"/><Relationship Id="rId28" Type="http://schemas.openxmlformats.org/officeDocument/2006/relationships/tags" Target="../tags/tag26.xml"/><Relationship Id="rId27" Type="http://schemas.openxmlformats.org/officeDocument/2006/relationships/tags" Target="../tags/tag25.xml"/><Relationship Id="rId26" Type="http://schemas.openxmlformats.org/officeDocument/2006/relationships/tags" Target="../tags/tag24.xml"/><Relationship Id="rId25" Type="http://schemas.openxmlformats.org/officeDocument/2006/relationships/tags" Target="../tags/tag23.xml"/><Relationship Id="rId24" Type="http://schemas.openxmlformats.org/officeDocument/2006/relationships/tags" Target="../tags/tag22.xml"/><Relationship Id="rId23" Type="http://schemas.openxmlformats.org/officeDocument/2006/relationships/tags" Target="../tags/tag21.xml"/><Relationship Id="rId22" Type="http://schemas.openxmlformats.org/officeDocument/2006/relationships/tags" Target="../tags/tag20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image" Target="../media/image11.jpeg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image" Target="../media/image13.jpeg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0" y="1649689"/>
            <a:ext cx="12192000" cy="2580362"/>
          </a:xfrm>
        </p:spPr>
        <p:txBody>
          <a:bodyPr>
            <a:noAutofit/>
          </a:bodyPr>
          <a:lstStyle/>
          <a:p>
            <a:pPr algn="ctr"/>
            <a:endParaRPr lang="en-US" altLang="zh-CN" sz="3600" dirty="0"/>
          </a:p>
          <a:p>
            <a:pPr algn="ctr"/>
            <a:r>
              <a:rPr lang="zh-CN" altLang="en-US" sz="6000" dirty="0"/>
              <a:t>网络空间安全导论</a:t>
            </a:r>
            <a:endParaRPr lang="zh-CN" altLang="en-US" sz="6000" dirty="0"/>
          </a:p>
          <a:p>
            <a:pPr algn="ctr"/>
            <a:r>
              <a:rPr lang="zh-CN" altLang="en-US" sz="6000" dirty="0"/>
              <a:t>习题课</a:t>
            </a:r>
            <a:endParaRPr lang="en-US" altLang="zh-CN" sz="6000" dirty="0"/>
          </a:p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264786" y="5144937"/>
            <a:ext cx="9895840" cy="5029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2025.01.09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占位符 5"/>
          <p:cNvSpPr txBox="1"/>
          <p:nvPr/>
        </p:nvSpPr>
        <p:spPr>
          <a:xfrm>
            <a:off x="-180474" y="914372"/>
            <a:ext cx="12192000" cy="5032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74"/>
    </mc:Choice>
    <mc:Fallback>
      <p:transition spd="slow" advTm="367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第二次作业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09600" y="1039386"/>
            <a:ext cx="10366375" cy="5482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2.5.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为什么说一次一密理论上安全？在实际应用中存在什么问题？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永不重复使用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，密钥是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真随机数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难以产生大规模随机密钥；密钥需要大量分发，分配和保护存在困难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2400" dirty="0"/>
          </a:p>
          <a:p>
            <a:pPr indent="0" algn="l">
              <a:buFont typeface="Arial" panose="020B0604020202020204" pitchFamily="34" charset="0"/>
              <a:buNone/>
            </a:pPr>
            <a:endParaRPr lang="en-US" altLang="zh-CN" sz="2400" dirty="0"/>
          </a:p>
          <a:p>
            <a:endParaRPr lang="en-US" altLang="zh-CN" sz="2400" dirty="0"/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582"/>
    </mc:Choice>
    <mc:Fallback>
      <p:transition spd="slow" advTm="6558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第二次作业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09600" y="1039386"/>
            <a:ext cx="10366375" cy="2922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2.6.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保密通信系统的数学模型组成。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2400" dirty="0"/>
          </a:p>
          <a:p>
            <a:pPr indent="0" algn="l">
              <a:buFont typeface="Arial" panose="020B0604020202020204" pitchFamily="34" charset="0"/>
              <a:buNone/>
            </a:pPr>
            <a:endParaRPr lang="en-US" altLang="zh-CN" sz="2400" dirty="0"/>
          </a:p>
          <a:p>
            <a:endParaRPr lang="en-US" altLang="zh-CN" sz="2400" dirty="0"/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35785" y="1844040"/>
            <a:ext cx="7665085" cy="4116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582"/>
    </mc:Choice>
    <mc:Fallback>
      <p:transition spd="slow" advTm="6558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第二次作业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09600" y="884446"/>
            <a:ext cx="10366375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2.7.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信息隐藏和信息保密有何本质区别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？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zh-CN" sz="2400" dirty="0"/>
          </a:p>
          <a:p>
            <a:endParaRPr lang="en-US" altLang="zh-CN" sz="2400" dirty="0"/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113922" y="3987068"/>
            <a:ext cx="1647885" cy="1510114"/>
            <a:chOff x="1614380" y="4270455"/>
            <a:chExt cx="1647885" cy="1510114"/>
          </a:xfrm>
        </p:grpSpPr>
        <p:pic>
          <p:nvPicPr>
            <p:cNvPr id="81" name="Picture 10" descr="C:\Users\Administrator\Pictures\e4dde71190ef76c663600d879916fdfaae5167e8.jp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7460" y="4270455"/>
              <a:ext cx="1526987" cy="1510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" name="矩形 96"/>
            <p:cNvSpPr/>
            <p:nvPr>
              <p:custDataLst>
                <p:tags r:id="rId3"/>
              </p:custDataLst>
            </p:nvPr>
          </p:nvSpPr>
          <p:spPr>
            <a:xfrm>
              <a:off x="1614380" y="5255374"/>
              <a:ext cx="164788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kern="100" dirty="0">
                  <a:solidFill>
                    <a:schemeClr val="bg1"/>
                  </a:solidFill>
                  <a:cs typeface="+mn-ea"/>
                  <a:sym typeface="+mn-lt"/>
                </a:rPr>
                <a:t>普通图片</a:t>
              </a:r>
              <a:endParaRPr lang="zh-CN" altLang="zh-CN" sz="2800" b="1" kern="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113922" y="2196910"/>
            <a:ext cx="1607048" cy="1300760"/>
            <a:chOff x="1608010" y="1936010"/>
            <a:chExt cx="1607048" cy="1300760"/>
          </a:xfrm>
        </p:grpSpPr>
        <p:pic>
          <p:nvPicPr>
            <p:cNvPr id="94" name="图片 1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8010" y="1936010"/>
              <a:ext cx="1607048" cy="1300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" name="矩形 95"/>
            <p:cNvSpPr/>
            <p:nvPr>
              <p:custDataLst>
                <p:tags r:id="rId6"/>
              </p:custDataLst>
            </p:nvPr>
          </p:nvSpPr>
          <p:spPr>
            <a:xfrm>
              <a:off x="1902152" y="2352877"/>
              <a:ext cx="100508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kern="100" dirty="0">
                  <a:solidFill>
                    <a:schemeClr val="bg1"/>
                  </a:solidFill>
                  <a:cs typeface="+mn-ea"/>
                  <a:sym typeface="+mn-lt"/>
                </a:rPr>
                <a:t>密文</a:t>
              </a:r>
              <a:endParaRPr lang="zh-CN" altLang="zh-CN" sz="2800" b="1" kern="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5" name="波形 74"/>
          <p:cNvSpPr/>
          <p:nvPr>
            <p:custDataLst>
              <p:tags r:id="rId7"/>
            </p:custDataLst>
          </p:nvPr>
        </p:nvSpPr>
        <p:spPr>
          <a:xfrm>
            <a:off x="191763" y="3359664"/>
            <a:ext cx="1457686" cy="847616"/>
          </a:xfrm>
          <a:prstGeom prst="wave">
            <a:avLst>
              <a:gd name="adj1" fmla="val 7099"/>
              <a:gd name="adj2" fmla="val 0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rgbClr val="2E75B6"/>
                </a:solidFill>
                <a:cs typeface="+mn-ea"/>
                <a:sym typeface="+mn-lt"/>
              </a:rPr>
              <a:t>秘密消息</a:t>
            </a:r>
            <a:endParaRPr lang="zh-CN" altLang="en-US" sz="2400" dirty="0">
              <a:solidFill>
                <a:srgbClr val="2E75B6"/>
              </a:solidFill>
              <a:cs typeface="+mn-ea"/>
              <a:sym typeface="+mn-lt"/>
            </a:endParaRPr>
          </a:p>
        </p:txBody>
      </p:sp>
      <p:sp>
        <p:nvSpPr>
          <p:cNvPr id="77" name="流程图: 终止 76"/>
          <p:cNvSpPr/>
          <p:nvPr>
            <p:custDataLst>
              <p:tags r:id="rId8"/>
            </p:custDataLst>
          </p:nvPr>
        </p:nvSpPr>
        <p:spPr>
          <a:xfrm>
            <a:off x="9505890" y="3882178"/>
            <a:ext cx="1896622" cy="913209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solidFill>
                  <a:srgbClr val="2E75B6"/>
                </a:solidFill>
                <a:cs typeface="+mn-ea"/>
                <a:sym typeface="+mn-lt"/>
              </a:rPr>
              <a:t>接收方</a:t>
            </a:r>
            <a:endParaRPr lang="zh-CN" altLang="en-US" sz="2400" dirty="0">
              <a:solidFill>
                <a:srgbClr val="2E75B6"/>
              </a:solidFill>
              <a:cs typeface="+mn-ea"/>
              <a:sym typeface="+mn-lt"/>
            </a:endParaRPr>
          </a:p>
        </p:txBody>
      </p:sp>
      <p:sp>
        <p:nvSpPr>
          <p:cNvPr id="80" name="TextBox 16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035916" y="4464921"/>
            <a:ext cx="64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隐写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2" name="直接连接符 81"/>
          <p:cNvCxnSpPr/>
          <p:nvPr>
            <p:custDataLst>
              <p:tags r:id="rId10"/>
            </p:custDataLst>
          </p:nvPr>
        </p:nvCxnSpPr>
        <p:spPr>
          <a:xfrm rot="16200000" flipH="1">
            <a:off x="1924279" y="4224372"/>
            <a:ext cx="4029075" cy="285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>
            <p:custDataLst>
              <p:tags r:id="rId11"/>
            </p:custDataLst>
          </p:nvPr>
        </p:nvCxnSpPr>
        <p:spPr>
          <a:xfrm rot="16200000" flipH="1">
            <a:off x="6902161" y="4180829"/>
            <a:ext cx="4029075" cy="285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4" name="TextBox 20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73998" y="5724821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3D77AA"/>
                </a:solidFill>
                <a:latin typeface="+mn-lt"/>
                <a:ea typeface="+mn-ea"/>
                <a:cs typeface="+mn-ea"/>
                <a:sym typeface="+mn-lt"/>
              </a:rPr>
              <a:t>发送端</a:t>
            </a:r>
            <a:endParaRPr lang="zh-CN" altLang="en-US" sz="2800" b="1" dirty="0">
              <a:solidFill>
                <a:srgbClr val="3D77A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87" name="Picture 12" descr="http://hzdaily.hangzhou.com.cn/dskb/media/1/3/2008-10/12/16/res05_attpic_brief.jp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096" y="3370749"/>
            <a:ext cx="178435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2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672219" y="2143839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高度可疑</a:t>
            </a:r>
            <a:endParaRPr lang="en-US" altLang="zh-CN" sz="2400" b="1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9" name="TextBox 26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572746" y="5834095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92D050"/>
                </a:solidFill>
                <a:latin typeface="+mn-lt"/>
                <a:ea typeface="+mn-ea"/>
                <a:cs typeface="+mn-ea"/>
                <a:sym typeface="+mn-lt"/>
              </a:rPr>
              <a:t>正常通信</a:t>
            </a:r>
            <a:endParaRPr lang="zh-CN" altLang="en-US" sz="2800" b="1" dirty="0">
              <a:solidFill>
                <a:srgbClr val="92D05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1" name="右箭头 90"/>
          <p:cNvSpPr/>
          <p:nvPr>
            <p:custDataLst>
              <p:tags r:id="rId17"/>
            </p:custDataLst>
          </p:nvPr>
        </p:nvSpPr>
        <p:spPr>
          <a:xfrm rot="20557489">
            <a:off x="1613179" y="3011907"/>
            <a:ext cx="400075" cy="3245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92" name="TextBox 16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035916" y="2733824"/>
            <a:ext cx="646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加密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燕尾形 2"/>
          <p:cNvSpPr/>
          <p:nvPr>
            <p:custDataLst>
              <p:tags r:id="rId19"/>
            </p:custDataLst>
          </p:nvPr>
        </p:nvSpPr>
        <p:spPr>
          <a:xfrm>
            <a:off x="4239713" y="2753728"/>
            <a:ext cx="642257" cy="348343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8" name="燕尾形 97"/>
          <p:cNvSpPr/>
          <p:nvPr>
            <p:custDataLst>
              <p:tags r:id="rId20"/>
            </p:custDataLst>
          </p:nvPr>
        </p:nvSpPr>
        <p:spPr>
          <a:xfrm>
            <a:off x="4962525" y="2753728"/>
            <a:ext cx="642257" cy="348343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9" name="燕尾形 98"/>
          <p:cNvSpPr/>
          <p:nvPr>
            <p:custDataLst>
              <p:tags r:id="rId21"/>
            </p:custDataLst>
          </p:nvPr>
        </p:nvSpPr>
        <p:spPr>
          <a:xfrm>
            <a:off x="5685337" y="2753728"/>
            <a:ext cx="642257" cy="348343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0" name="燕尾形 99"/>
          <p:cNvSpPr/>
          <p:nvPr>
            <p:custDataLst>
              <p:tags r:id="rId22"/>
            </p:custDataLst>
          </p:nvPr>
        </p:nvSpPr>
        <p:spPr>
          <a:xfrm>
            <a:off x="6408149" y="2753728"/>
            <a:ext cx="642257" cy="348343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1" name="燕尾形 100"/>
          <p:cNvSpPr/>
          <p:nvPr>
            <p:custDataLst>
              <p:tags r:id="rId23"/>
            </p:custDataLst>
          </p:nvPr>
        </p:nvSpPr>
        <p:spPr>
          <a:xfrm>
            <a:off x="7130961" y="2753728"/>
            <a:ext cx="642257" cy="348343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燕尾形 6"/>
          <p:cNvSpPr/>
          <p:nvPr>
            <p:custDataLst>
              <p:tags r:id="rId24"/>
            </p:custDataLst>
          </p:nvPr>
        </p:nvSpPr>
        <p:spPr>
          <a:xfrm>
            <a:off x="4217941" y="5355413"/>
            <a:ext cx="4386943" cy="349200"/>
          </a:xfrm>
          <a:prstGeom prst="chevro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2" name="燕尾形 101"/>
          <p:cNvSpPr/>
          <p:nvPr>
            <p:custDataLst>
              <p:tags r:id="rId25"/>
            </p:custDataLst>
          </p:nvPr>
        </p:nvSpPr>
        <p:spPr>
          <a:xfrm>
            <a:off x="7853771" y="2753728"/>
            <a:ext cx="642257" cy="348343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3" name="矩形 102"/>
          <p:cNvSpPr/>
          <p:nvPr>
            <p:custDataLst>
              <p:tags r:id="rId26"/>
            </p:custDataLst>
          </p:nvPr>
        </p:nvSpPr>
        <p:spPr>
          <a:xfrm>
            <a:off x="6816780" y="4562317"/>
            <a:ext cx="2114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kern="100" dirty="0">
                <a:solidFill>
                  <a:srgbClr val="3D77AA"/>
                </a:solidFill>
                <a:cs typeface="+mn-ea"/>
                <a:sym typeface="+mn-lt"/>
              </a:rPr>
              <a:t>第三方检测</a:t>
            </a:r>
            <a:endParaRPr lang="zh-CN" altLang="zh-CN" sz="2800" b="1" kern="100" dirty="0">
              <a:solidFill>
                <a:srgbClr val="3D77AA"/>
              </a:solidFill>
              <a:cs typeface="+mn-ea"/>
              <a:sym typeface="+mn-lt"/>
            </a:endParaRPr>
          </a:p>
        </p:txBody>
      </p:sp>
      <p:sp>
        <p:nvSpPr>
          <p:cNvPr id="104" name="TextBox 20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5599945" y="1575774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+mn-lt"/>
                <a:ea typeface="+mn-ea"/>
                <a:cs typeface="+mn-ea"/>
                <a:sym typeface="+mn-lt"/>
              </a:rPr>
              <a:t>公共信道</a:t>
            </a:r>
            <a:endParaRPr lang="zh-CN" altLang="en-US" sz="2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5" name="TextBox 20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9769173" y="5724821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6291BA"/>
                </a:solidFill>
                <a:latin typeface="+mn-lt"/>
                <a:ea typeface="+mn-ea"/>
                <a:cs typeface="+mn-ea"/>
                <a:sym typeface="+mn-lt"/>
              </a:rPr>
              <a:t>接收端</a:t>
            </a:r>
            <a:endParaRPr lang="zh-CN" altLang="en-US" sz="2800" b="1" dirty="0">
              <a:solidFill>
                <a:srgbClr val="6291B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7" name="右箭头 106"/>
          <p:cNvSpPr/>
          <p:nvPr>
            <p:custDataLst>
              <p:tags r:id="rId29"/>
            </p:custDataLst>
          </p:nvPr>
        </p:nvSpPr>
        <p:spPr>
          <a:xfrm rot="1042511" flipV="1">
            <a:off x="1613179" y="4252878"/>
            <a:ext cx="400075" cy="3245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右箭头 8"/>
          <p:cNvSpPr/>
          <p:nvPr>
            <p:custDataLst>
              <p:tags r:id="rId30"/>
            </p:custDataLst>
          </p:nvPr>
        </p:nvSpPr>
        <p:spPr>
          <a:xfrm rot="19497732">
            <a:off x="7091770" y="3504839"/>
            <a:ext cx="1534886" cy="25037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8" name="TextBox 25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7362" y="3417468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拦截攻击</a:t>
            </a:r>
            <a:endParaRPr lang="en-US" altLang="zh-CN" sz="2400" b="1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9" name="右箭头 108"/>
          <p:cNvSpPr/>
          <p:nvPr>
            <p:custDataLst>
              <p:tags r:id="rId32"/>
            </p:custDataLst>
          </p:nvPr>
        </p:nvSpPr>
        <p:spPr>
          <a:xfrm rot="18899560">
            <a:off x="8633936" y="4807014"/>
            <a:ext cx="882194" cy="31727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0" name="波形 109"/>
          <p:cNvSpPr/>
          <p:nvPr>
            <p:custDataLst>
              <p:tags r:id="rId33"/>
            </p:custDataLst>
          </p:nvPr>
        </p:nvSpPr>
        <p:spPr>
          <a:xfrm>
            <a:off x="9716763" y="2619436"/>
            <a:ext cx="1457686" cy="847616"/>
          </a:xfrm>
          <a:prstGeom prst="wave">
            <a:avLst>
              <a:gd name="adj1" fmla="val 7099"/>
              <a:gd name="adj2" fmla="val 0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rgbClr val="2E75B6"/>
                </a:solidFill>
                <a:cs typeface="+mn-ea"/>
                <a:sym typeface="+mn-lt"/>
              </a:rPr>
              <a:t>恢复消息</a:t>
            </a:r>
            <a:endParaRPr lang="zh-CN" altLang="en-US" sz="2400" dirty="0">
              <a:solidFill>
                <a:srgbClr val="2E75B6"/>
              </a:solidFill>
              <a:cs typeface="+mn-ea"/>
              <a:sym typeface="+mn-lt"/>
            </a:endParaRPr>
          </a:p>
        </p:txBody>
      </p:sp>
      <p:sp>
        <p:nvSpPr>
          <p:cNvPr id="111" name="右箭头 110"/>
          <p:cNvSpPr/>
          <p:nvPr>
            <p:custDataLst>
              <p:tags r:id="rId34"/>
            </p:custDataLst>
          </p:nvPr>
        </p:nvSpPr>
        <p:spPr>
          <a:xfrm rot="16200000">
            <a:off x="10229155" y="3474486"/>
            <a:ext cx="324000" cy="32453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18145" y="530860"/>
            <a:ext cx="371983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加密保护了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信息的机密性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，隐藏信息真意。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信息隐藏掩盖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发送信息的行为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，隐藏信息存在。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582"/>
    </mc:Choice>
    <mc:Fallback>
      <p:transition spd="slow" advTm="6558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第二次作业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09600" y="1039386"/>
            <a:ext cx="10366375" cy="6023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2.8. </a:t>
            </a:r>
            <a:r>
              <a:rPr 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Shannon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提出的设计强密码的思想包含的两个变换。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混淆：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将明文及密钥的影响尽可能散布到较多个输出的密文中（代换）。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indent="0" algn="l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扩散：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使明文和密文之间、密文和密钥之间的统计相关特性极小化（置换）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2400" dirty="0"/>
          </a:p>
          <a:p>
            <a:pPr indent="0" algn="l">
              <a:buFont typeface="Arial" panose="020B0604020202020204" pitchFamily="34" charset="0"/>
              <a:buNone/>
            </a:pPr>
            <a:endParaRPr lang="en-US" altLang="zh-CN" sz="2400" dirty="0"/>
          </a:p>
          <a:p>
            <a:endParaRPr lang="en-US" altLang="zh-CN" sz="2400" dirty="0"/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582"/>
    </mc:Choice>
    <mc:Fallback>
      <p:transition spd="slow" advTm="6558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第二次作业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09600" y="1039386"/>
            <a:ext cx="10366375" cy="7057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2.12. </a:t>
            </a:r>
            <a:r>
              <a:rPr 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常见的密码攻击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穷举攻击法：根据已知信息进行暴力破解。</a:t>
            </a:r>
            <a:endParaRPr lang="zh-CN" altLang="en-US" sz="2800" dirty="0"/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数学攻击法：分析密码系统所才采用数学变换的特性。</a:t>
            </a:r>
            <a:endParaRPr lang="zh-CN" altLang="en-US" sz="2800" dirty="0"/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物理攻击法：对密码系统运行中产生的物理量进行分析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indent="0" algn="l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2400" dirty="0"/>
          </a:p>
          <a:p>
            <a:pPr indent="0" algn="l">
              <a:buFont typeface="Arial" panose="020B0604020202020204" pitchFamily="34" charset="0"/>
              <a:buNone/>
            </a:pPr>
            <a:endParaRPr lang="en-US" altLang="zh-CN" sz="2400" dirty="0"/>
          </a:p>
          <a:p>
            <a:endParaRPr lang="en-US" altLang="zh-CN" sz="2400" dirty="0"/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582"/>
    </mc:Choice>
    <mc:Fallback>
      <p:transition spd="slow" advTm="6558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第一次作业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01320" y="1284605"/>
            <a:ext cx="4386580" cy="8648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zh-CN" altLang="en-US" sz="2800" b="1" dirty="0"/>
              <a:t>维吉尼亚密码加解密原理</a:t>
            </a:r>
            <a:endParaRPr lang="zh-CN" altLang="en-US" sz="2800" b="1" dirty="0"/>
          </a:p>
          <a:p>
            <a:pPr indent="0" algn="l">
              <a:buFont typeface="Arial" panose="020B0604020202020204" pitchFamily="34" charset="0"/>
              <a:buNone/>
            </a:pPr>
            <a:endParaRPr lang="en-US" altLang="zh-CN" sz="2400" dirty="0"/>
          </a:p>
          <a:p>
            <a:endParaRPr lang="en-US" altLang="zh-CN" sz="2400" dirty="0"/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3480" y="1039495"/>
            <a:ext cx="7204075" cy="41370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-64" y="3332734"/>
                <a:ext cx="4994910" cy="3987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𝐶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, ...,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𝑚𝑜𝑑</m:t>
                      </m:r>
                      <m:r>
                        <a:rPr lang="en-US" altLang="zh-CN" sz="2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26</m:t>
                      </m:r>
                    </m:oMath>
                  </m:oMathPara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4" y="3332734"/>
                <a:ext cx="4994910" cy="398780"/>
              </a:xfrm>
              <a:prstGeom prst="rect">
                <a:avLst/>
              </a:prstGeom>
              <a:blipFill rotWithShape="1">
                <a:blip r:embed="rId2"/>
                <a:stretch>
                  <a:fillRect l="1" t="-64" r="11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109855" y="2418080"/>
            <a:ext cx="4678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假设串长为</a:t>
            </a:r>
            <a:r>
              <a:rPr lang="en-US" altLang="zh-CN"/>
              <a:t>m</a:t>
            </a:r>
            <a:r>
              <a:rPr lang="zh-CN" altLang="en-US"/>
              <a:t>，明文为</a:t>
            </a:r>
            <a:r>
              <a:rPr lang="en-US" altLang="zh-CN"/>
              <a:t>P</a:t>
            </a:r>
            <a:r>
              <a:rPr lang="zh-CN" altLang="en-US"/>
              <a:t>，密文为</a:t>
            </a:r>
            <a:r>
              <a:rPr lang="en-US" altLang="zh-CN"/>
              <a:t>C</a:t>
            </a:r>
            <a:r>
              <a:rPr lang="zh-CN" altLang="en-US"/>
              <a:t>，密钥为</a:t>
            </a:r>
            <a:r>
              <a:rPr lang="en-US" altLang="zh-CN"/>
              <a:t>K</a:t>
            </a:r>
            <a:r>
              <a:rPr lang="zh-CN" altLang="en-US"/>
              <a:t>，则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-64" y="4064254"/>
                <a:ext cx="4983480" cy="3987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, ...,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𝑚𝑜𝑑</m:t>
                      </m:r>
                      <m:r>
                        <a:rPr lang="en-US" altLang="zh-CN" sz="2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26</m:t>
                      </m:r>
                    </m:oMath>
                  </m:oMathPara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4" y="4064254"/>
                <a:ext cx="4983480" cy="398780"/>
              </a:xfrm>
              <a:prstGeom prst="rect">
                <a:avLst/>
              </a:prstGeom>
              <a:blipFill rotWithShape="1">
                <a:blip r:embed="rId3"/>
                <a:stretch>
                  <a:fillRect l="1" t="-64" r="11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582"/>
    </mc:Choice>
    <mc:Fallback>
      <p:transition spd="slow" advTm="6558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第一次作业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467100" y="320675"/>
            <a:ext cx="4386580" cy="8648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zh-CN" altLang="en-US" sz="2800" b="1" dirty="0"/>
              <a:t>普莱费尔密码加解密原理</a:t>
            </a:r>
            <a:endParaRPr lang="zh-CN" altLang="en-US" sz="2800" b="1" dirty="0"/>
          </a:p>
          <a:p>
            <a:pPr indent="0" algn="l">
              <a:buFont typeface="Arial" panose="020B0604020202020204" pitchFamily="34" charset="0"/>
              <a:buNone/>
            </a:pPr>
            <a:endParaRPr lang="en-US" altLang="zh-CN" sz="2400" dirty="0"/>
          </a:p>
          <a:p>
            <a:endParaRPr lang="en-US" altLang="zh-CN" sz="2400" dirty="0"/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r="811"/>
          <a:stretch>
            <a:fillRect/>
          </a:stretch>
        </p:blipFill>
        <p:spPr>
          <a:xfrm>
            <a:off x="2700655" y="1348105"/>
            <a:ext cx="8873490" cy="41617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9600" y="1888490"/>
            <a:ext cx="1757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编制密码表</a:t>
            </a:r>
            <a:endParaRPr lang="zh-CN" alt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582"/>
    </mc:Choice>
    <mc:Fallback>
      <p:transition spd="slow" advTm="6558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第一次作业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467100" y="320675"/>
            <a:ext cx="4386580" cy="8648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zh-CN" altLang="en-US" sz="2800" b="1" dirty="0"/>
              <a:t>普莱费尔密码加解密原理</a:t>
            </a:r>
            <a:endParaRPr lang="zh-CN" altLang="en-US" sz="2800" b="1" dirty="0"/>
          </a:p>
          <a:p>
            <a:pPr indent="0" algn="l">
              <a:buFont typeface="Arial" panose="020B0604020202020204" pitchFamily="34" charset="0"/>
              <a:buNone/>
            </a:pPr>
            <a:endParaRPr lang="en-US" altLang="zh-CN" sz="2400" dirty="0"/>
          </a:p>
          <a:p>
            <a:endParaRPr lang="en-US" altLang="zh-CN" sz="2400" dirty="0"/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0365" y="1033780"/>
            <a:ext cx="8662670" cy="5154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582"/>
    </mc:Choice>
    <mc:Fallback>
      <p:transition spd="slow" advTm="6558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第一次作业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467100" y="320675"/>
            <a:ext cx="4386580" cy="8648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zh-CN" altLang="en-US" sz="2800" b="1" dirty="0"/>
              <a:t>普莱费尔密码加解密原理</a:t>
            </a:r>
            <a:endParaRPr lang="zh-CN" altLang="en-US" sz="2800" b="1" dirty="0"/>
          </a:p>
          <a:p>
            <a:pPr indent="0" algn="l">
              <a:buFont typeface="Arial" panose="020B0604020202020204" pitchFamily="34" charset="0"/>
              <a:buNone/>
            </a:pPr>
            <a:endParaRPr lang="en-US" altLang="zh-CN" sz="2400" dirty="0"/>
          </a:p>
          <a:p>
            <a:endParaRPr lang="en-US" altLang="zh-CN" sz="2400" dirty="0"/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1520" b="4963"/>
          <a:stretch>
            <a:fillRect/>
          </a:stretch>
        </p:blipFill>
        <p:spPr>
          <a:xfrm>
            <a:off x="1609725" y="1015365"/>
            <a:ext cx="8972550" cy="5157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582"/>
    </mc:Choice>
    <mc:Fallback>
      <p:transition spd="slow" advTm="6558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第一次作业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467100" y="320675"/>
            <a:ext cx="4386580" cy="8648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zh-CN" altLang="en-US" sz="2800" b="1" dirty="0"/>
              <a:t>普莱费尔密码加解密原理</a:t>
            </a:r>
            <a:endParaRPr lang="zh-CN" altLang="en-US" sz="2800" b="1" dirty="0"/>
          </a:p>
          <a:p>
            <a:pPr indent="0" algn="l">
              <a:buFont typeface="Arial" panose="020B0604020202020204" pitchFamily="34" charset="0"/>
              <a:buNone/>
            </a:pPr>
            <a:endParaRPr lang="en-US" altLang="zh-CN" sz="2400" dirty="0"/>
          </a:p>
          <a:p>
            <a:endParaRPr lang="en-US" altLang="zh-CN" sz="2400" dirty="0"/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2440" b="2623"/>
          <a:stretch>
            <a:fillRect/>
          </a:stretch>
        </p:blipFill>
        <p:spPr>
          <a:xfrm>
            <a:off x="1419225" y="930275"/>
            <a:ext cx="9353550" cy="5262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582"/>
    </mc:Choice>
    <mc:Fallback>
      <p:transition spd="slow" advTm="6558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第一次作业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467100" y="320675"/>
            <a:ext cx="4386580" cy="8648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zh-CN" altLang="en-US" sz="2800" b="1" dirty="0"/>
              <a:t>普莱费尔密码加解密原理</a:t>
            </a:r>
            <a:endParaRPr lang="zh-CN" altLang="en-US" sz="2800" b="1" dirty="0"/>
          </a:p>
          <a:p>
            <a:pPr indent="0" algn="l">
              <a:buFont typeface="Arial" panose="020B0604020202020204" pitchFamily="34" charset="0"/>
              <a:buNone/>
            </a:pPr>
            <a:endParaRPr lang="en-US" altLang="zh-CN" sz="2400" dirty="0"/>
          </a:p>
          <a:p>
            <a:endParaRPr lang="en-US" altLang="zh-CN" sz="2400" dirty="0"/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1845"/>
          <a:stretch>
            <a:fillRect/>
          </a:stretch>
        </p:blipFill>
        <p:spPr>
          <a:xfrm>
            <a:off x="1314450" y="930275"/>
            <a:ext cx="9334500" cy="5235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582"/>
    </mc:Choice>
    <mc:Fallback>
      <p:transition spd="slow" advTm="6558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第二次作业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09600" y="1568450"/>
            <a:ext cx="10366375" cy="3421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2.1.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古典密码分类与举例。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置换密码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：栅格换位、矩形换位。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代换密码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：凯撒密码、维吉尼亚密码、普莱费尔密码、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弗纳姆密码（基于异或运算）。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2400" dirty="0"/>
          </a:p>
          <a:p>
            <a:pPr indent="0" algn="l">
              <a:buFont typeface="Arial" panose="020B0604020202020204" pitchFamily="34" charset="0"/>
              <a:buNone/>
            </a:pPr>
            <a:endParaRPr lang="en-US" altLang="zh-CN" sz="2400" dirty="0"/>
          </a:p>
          <a:p>
            <a:endParaRPr lang="en-US" altLang="zh-CN" sz="2400" dirty="0"/>
          </a:p>
          <a:p>
            <a:pPr indent="0">
              <a:buFont typeface="Arial" panose="020B0604020202020204" pitchFamily="34" charset="0"/>
              <a:buNone/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582"/>
    </mc:Choice>
    <mc:Fallback>
      <p:transition spd="slow" advTm="6558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第二次作业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09600" y="1530985"/>
            <a:ext cx="10366375" cy="2535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 fontAlgn="auto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2.3.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比较古典密码的置换密码与移位代换密码的区别。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l" fontAlgn="auto">
              <a:spcAft>
                <a:spcPts val="1200"/>
              </a:spcAft>
              <a:buFont typeface="Arial" panose="020B0604020202020204" pitchFamily="34" charset="0"/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l" fontAlgn="auto">
              <a:lnSpc>
                <a:spcPct val="120000"/>
              </a:lnSpc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置换密码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不改变明文字符内容，只改变位置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fontAlgn="auto">
              <a:lnSpc>
                <a:spcPct val="120000"/>
              </a:lnSpc>
              <a:spcAft>
                <a:spcPts val="36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移位代换密码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不改变明文字符顺序，但改变字符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/>
          </a:p>
          <a:p>
            <a:pPr marL="342900" indent="-342900" algn="l" fontAlgn="auto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indent="0" algn="l" fontAlgn="auto">
              <a:spcAft>
                <a:spcPts val="1200"/>
              </a:spcAft>
              <a:buFont typeface="Arial" panose="020B0604020202020204" pitchFamily="34" charset="0"/>
              <a:buNone/>
            </a:pPr>
            <a:endParaRPr lang="zh-CN" altLang="en-US" sz="2400" dirty="0"/>
          </a:p>
          <a:p>
            <a:pPr indent="0" algn="l" fontAlgn="auto"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altLang="zh-CN" sz="2400" dirty="0"/>
          </a:p>
          <a:p>
            <a:pPr fontAlgn="auto">
              <a:spcAft>
                <a:spcPts val="1200"/>
              </a:spcAft>
            </a:pPr>
            <a:endParaRPr lang="en-US" altLang="zh-CN" sz="2400" dirty="0"/>
          </a:p>
          <a:p>
            <a:pPr indent="0" fontAlgn="auto">
              <a:spcAft>
                <a:spcPts val="1200"/>
              </a:spcAft>
              <a:buFont typeface="Arial" panose="020B0604020202020204" pitchFamily="34" charset="0"/>
              <a:buNone/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582"/>
    </mc:Choice>
    <mc:Fallback>
      <p:transition spd="slow" advTm="65582"/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PP_MARK_KEY" val="8221f112-62d7-4c9d-b155-e73f438b6153"/>
  <p:tag name="COMMONDATA" val="eyJoZGlkIjoiNWY3ZjM5YzZmMmExNjI0M2Q2YTljMGQ1NTNlOGQ3MzQ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teach">
      <a:dk1>
        <a:srgbClr val="11344A"/>
      </a:dk1>
      <a:lt1>
        <a:srgbClr val="E6F5FF"/>
      </a:lt1>
      <a:dk2>
        <a:srgbClr val="11344A"/>
      </a:dk2>
      <a:lt2>
        <a:srgbClr val="E6F5FF"/>
      </a:lt2>
      <a:accent1>
        <a:srgbClr val="115D8A"/>
      </a:accent1>
      <a:accent2>
        <a:srgbClr val="19B5CA"/>
      </a:accent2>
      <a:accent3>
        <a:srgbClr val="FFCA0F"/>
      </a:accent3>
      <a:accent4>
        <a:srgbClr val="D28527"/>
      </a:accent4>
      <a:accent5>
        <a:srgbClr val="CE2424"/>
      </a:accent5>
      <a:accent6>
        <a:srgbClr val="37990E"/>
      </a:accent6>
      <a:hlink>
        <a:srgbClr val="0563C1"/>
      </a:hlink>
      <a:folHlink>
        <a:srgbClr val="954F72"/>
      </a:folHlink>
    </a:clrScheme>
    <a:fontScheme name="teach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848</Words>
  <Application>WPS 演示</Application>
  <PresentationFormat>宽屏</PresentationFormat>
  <Paragraphs>202</Paragraphs>
  <Slides>14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华文细黑</vt:lpstr>
      <vt:lpstr>Times New Roman</vt:lpstr>
      <vt:lpstr>Cambria Math</vt:lpstr>
      <vt:lpstr>MS Mincho</vt:lpstr>
      <vt:lpstr>黑体</vt:lpstr>
      <vt:lpstr>Candara</vt:lpstr>
      <vt:lpstr>Arial Unicode MS</vt:lpstr>
      <vt:lpstr>等线</vt:lpstr>
      <vt:lpstr>Calibri</vt:lpstr>
      <vt:lpstr>Segoe Print</vt:lpstr>
      <vt:lpstr>Office 主题​​</vt:lpstr>
      <vt:lpstr>PowerPoint 演示文稿</vt:lpstr>
      <vt:lpstr>第一次作业</vt:lpstr>
      <vt:lpstr>第一次作业</vt:lpstr>
      <vt:lpstr>第一次作业</vt:lpstr>
      <vt:lpstr>第一次作业</vt:lpstr>
      <vt:lpstr>第一次作业</vt:lpstr>
      <vt:lpstr>第一次作业</vt:lpstr>
      <vt:lpstr>第二次作业</vt:lpstr>
      <vt:lpstr>第二次作业</vt:lpstr>
      <vt:lpstr>第二次作业</vt:lpstr>
      <vt:lpstr>第二次作业</vt:lpstr>
      <vt:lpstr>第二次作业</vt:lpstr>
      <vt:lpstr>第二次作业</vt:lpstr>
      <vt:lpstr>第二次作业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教务处PPT模板001</dc:title>
  <dc:creator>现代教育技术中心</dc:creator>
  <cp:lastModifiedBy>眨眼1397982635</cp:lastModifiedBy>
  <cp:revision>1179</cp:revision>
  <dcterms:created xsi:type="dcterms:W3CDTF">2019-08-12T09:30:00Z</dcterms:created>
  <dcterms:modified xsi:type="dcterms:W3CDTF">2025-01-09T11:57:29Z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F4F0FE767B9B4F908A765998A434B175_13</vt:lpwstr>
  </property>
  <property fmtid="{D5CDD505-2E9C-101B-9397-08002B2CF9AE}" pid="3" name="KSOProductBuildVer">
    <vt:lpwstr>2052-12.1.0.19770</vt:lpwstr>
  </property>
</Properties>
</file>