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80" r:id="rId25"/>
    <p:sldId id="279" r:id="rId26"/>
    <p:sldId id="281" r:id="rId27"/>
    <p:sldId id="282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77E77-0747-415D-8D4A-70EA79F6D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D9F291-D39A-4A7C-9386-39DF598A7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2C10BF-6E48-4792-99FB-7C38F90FE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3DBA-D8B6-44D5-975E-EE9026F8238C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9C5EA5-1C6B-4462-8B30-9F6716C17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20D5A-00CA-48FE-8BFF-0990292E3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BDF6-7CE8-4979-B26F-509022AEA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688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301CA0-B0B0-48F6-883D-943C912F8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021649-EB4E-48BC-9D6E-66D5ECBCD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996766-7CFF-43F2-89A6-0225685B5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3DBA-D8B6-44D5-975E-EE9026F8238C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491AFB-7C95-4CBE-9B37-C074EA365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94F6A7-3B2C-47CE-ADE2-DCB09AC9E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BDF6-7CE8-4979-B26F-509022AEA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907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78340A-2998-44A7-9CBF-832F1E6DC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442730-23AD-4D4E-BEDE-3EE51E638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AF391B-2188-4D4D-BCD9-ADEF1D866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3DBA-D8B6-44D5-975E-EE9026F8238C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EA542B-2DB2-457F-9708-644ADD463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6491D7-10F7-43D4-94C6-13129EF66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BDF6-7CE8-4979-B26F-509022AEA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732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B828B-6C87-47C5-B27F-C5A4E1D32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6E5CBF-BE60-4267-B2F5-2986576E2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7E6F61-ED97-45EF-844D-25C6FF8C6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3DBA-D8B6-44D5-975E-EE9026F8238C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D6BAB0-2D7E-4C31-A344-978848EC2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4187C2-F99D-4ED0-A9A3-AAD613DA1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BDF6-7CE8-4979-B26F-509022AEA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41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6D1EF-DE53-43DD-9341-745D19191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A48B4E-80BF-4E85-B225-71A991E15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A3D304-7BB0-45FE-92E1-F5E7090FD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3DBA-D8B6-44D5-975E-EE9026F8238C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C7B490-A6A3-465B-BCB6-1584F8169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681FFB-9B13-4B7E-B3C7-222036152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BDF6-7CE8-4979-B26F-509022AEA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260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65337F-3A86-46BD-B46B-0AAFB9BF0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0C4863-0D1A-4BAA-8B24-DC2F4A2EF7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F718C0-362C-4735-878F-9658098A2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4DC433-81B7-4F08-A673-D7E385295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3DBA-D8B6-44D5-975E-EE9026F8238C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42635A-B2CA-42BF-AC5F-D8318E6E8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B98DA5-33A6-48EE-AC13-CF4023760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BDF6-7CE8-4979-B26F-509022AEA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748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7D4EC6-0C03-47B2-B68B-79B6DC1AD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72FB72-6CA8-468A-BA6F-60D5C0929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3A19BB-29EE-486B-BBC2-819B6C870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23FE5F-A9A3-4F5D-92E8-8BABFDDAC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4CCAA8A-57E2-495F-AFD4-0D1B34DA4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188A6E-555F-4589-BF26-C8DE29D4C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3DBA-D8B6-44D5-975E-EE9026F8238C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F6BF7B-C91A-4988-B9ED-ED1B712C7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8427D7-2C6B-4A2A-990F-7C0382C94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BDF6-7CE8-4979-B26F-509022AEA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80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1519E-B6DE-4956-B5E2-0C1917F7F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D33BCB-6B5D-496B-9A3A-4AD72B318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3DBA-D8B6-44D5-975E-EE9026F8238C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4327E6-2DB2-4456-AD09-1A894816D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E21245-980C-4D3C-B533-59B145B10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BDF6-7CE8-4979-B26F-509022AEA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537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A39A39-1C5C-4E50-8C29-ED8B65AEB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3DBA-D8B6-44D5-975E-EE9026F8238C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F4135C-A113-4980-80BC-06B91213D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4D4D02-6320-4576-A775-DA76BDBF4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BDF6-7CE8-4979-B26F-509022AEA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35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51697-E728-4D46-972C-6681673A6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4D85B0-30A6-44C4-AC82-908270015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2ADBF0-8C7E-4DCB-927F-1A10115FB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B9A86E-4161-4912-B1F5-5E24C1FEB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3DBA-D8B6-44D5-975E-EE9026F8238C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42954F-7FF1-4DBA-AD6F-D26A4F66D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B17C95-5DFF-49CD-A24E-AAC92FF3A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BDF6-7CE8-4979-B26F-509022AEA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049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BC708-84A3-4A0F-8D30-AB8D34C85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EC30500-71EB-499D-B538-F5BC0D6000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99EA20-BD65-416C-A5B8-97CE28021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500F1E-A6E0-4C62-8015-03EB7D802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3DBA-D8B6-44D5-975E-EE9026F8238C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3830B1-D2E6-4A2F-9700-CDC025FC8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8A3C96-33B1-426B-8742-BE080860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9BDF6-7CE8-4979-B26F-509022AEA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00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762E02-20FE-46F3-AFBC-781C15DEC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0D93A6-5672-4F63-8876-871116EC3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CB6A05-92DB-4BEC-AC07-4DDCBAF586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03DBA-D8B6-44D5-975E-EE9026F8238C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B36BC8-26CA-44BA-A06E-5C9BDE9E5C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B520B6-4003-4E13-B9A7-37B8D9A5BF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9BDF6-7CE8-4979-B26F-509022AEA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799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MouTou/p/5574847.html?ivk_sa=1024320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4853D9A-871C-4F62-BB14-68825EE00476}"/>
              </a:ext>
            </a:extLst>
          </p:cNvPr>
          <p:cNvSpPr txBox="1"/>
          <p:nvPr/>
        </p:nvSpPr>
        <p:spPr>
          <a:xfrm>
            <a:off x="4180114" y="2416629"/>
            <a:ext cx="32624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/>
              <a:t>选择题</a:t>
            </a:r>
          </a:p>
        </p:txBody>
      </p:sp>
    </p:spTree>
    <p:extLst>
      <p:ext uri="{BB962C8B-B14F-4D97-AF65-F5344CB8AC3E}">
        <p14:creationId xmlns:p14="http://schemas.microsoft.com/office/powerpoint/2010/main" val="3037533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F6716D4-F099-4C28-9A7B-CA421D8DB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43" y="286377"/>
            <a:ext cx="6501972" cy="488651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21B3F36-D373-4D1B-8BFA-2CBDF2DBFC02}"/>
              </a:ext>
            </a:extLst>
          </p:cNvPr>
          <p:cNvSpPr txBox="1"/>
          <p:nvPr/>
        </p:nvSpPr>
        <p:spPr>
          <a:xfrm>
            <a:off x="6762447" y="2377742"/>
            <a:ext cx="5189410" cy="267765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考点：结构体的定义和基本概念（</a:t>
            </a:r>
            <a:r>
              <a:rPr lang="en-US" altLang="zh-CN" sz="2800" dirty="0"/>
              <a:t>9.1</a:t>
            </a:r>
            <a:r>
              <a:rPr lang="zh-CN" altLang="en-US" sz="2800" dirty="0"/>
              <a:t>，详见教材</a:t>
            </a:r>
            <a:r>
              <a:rPr lang="en-US" altLang="zh-CN" sz="2800" dirty="0"/>
              <a:t>P294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>
                <a:sym typeface="Wingdings" panose="05000000000000000000" pitchFamily="2" charset="2"/>
              </a:rPr>
              <a:t>Struct</a:t>
            </a:r>
            <a:r>
              <a:rPr lang="zh-CN" altLang="en-US" sz="2800" dirty="0">
                <a:sym typeface="Wingdings" panose="05000000000000000000" pitchFamily="2" charset="2"/>
              </a:rPr>
              <a:t>为关键字，</a:t>
            </a:r>
            <a:r>
              <a:rPr lang="en-US" altLang="zh-CN" sz="2800" dirty="0" err="1">
                <a:sym typeface="Wingdings" panose="05000000000000000000" pitchFamily="2" charset="2"/>
              </a:rPr>
              <a:t>stu</a:t>
            </a:r>
            <a:r>
              <a:rPr lang="zh-CN" altLang="en-US" sz="2800" dirty="0">
                <a:sym typeface="Wingdings" panose="05000000000000000000" pitchFamily="2" charset="2"/>
              </a:rPr>
              <a:t>为结构体名，</a:t>
            </a:r>
            <a:r>
              <a:rPr lang="en-US" altLang="zh-CN" sz="2800" dirty="0">
                <a:sym typeface="Wingdings" panose="05000000000000000000" pitchFamily="2" charset="2"/>
              </a:rPr>
              <a:t>struct </a:t>
            </a:r>
            <a:r>
              <a:rPr lang="en-US" altLang="zh-CN" sz="2800" dirty="0" err="1">
                <a:sym typeface="Wingdings" panose="05000000000000000000" pitchFamily="2" charset="2"/>
              </a:rPr>
              <a:t>stu</a:t>
            </a:r>
            <a:r>
              <a:rPr lang="zh-CN" altLang="en-US" sz="2800" dirty="0">
                <a:sym typeface="Wingdings" panose="05000000000000000000" pitchFamily="2" charset="2"/>
              </a:rPr>
              <a:t>为结构体类型，</a:t>
            </a:r>
            <a:r>
              <a:rPr lang="en-US" altLang="zh-CN" sz="2800" dirty="0">
                <a:sym typeface="Wingdings" panose="05000000000000000000" pitchFamily="2" charset="2"/>
              </a:rPr>
              <a:t>ab</a:t>
            </a:r>
            <a:r>
              <a:rPr lang="zh-CN" altLang="en-US" sz="2800" dirty="0">
                <a:sym typeface="Wingdings" panose="05000000000000000000" pitchFamily="2" charset="2"/>
              </a:rPr>
              <a:t>为成员名</a:t>
            </a:r>
            <a:endParaRPr lang="en-US" altLang="zh-CN" sz="2800" dirty="0">
              <a:sym typeface="Wingdings" panose="05000000000000000000" pitchFamily="2" charset="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5E95670-1B03-4797-AEB5-93B083EBDCCC}"/>
              </a:ext>
            </a:extLst>
          </p:cNvPr>
          <p:cNvSpPr txBox="1"/>
          <p:nvPr/>
        </p:nvSpPr>
        <p:spPr>
          <a:xfrm>
            <a:off x="7002590" y="1563472"/>
            <a:ext cx="1329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答案：</a:t>
            </a:r>
            <a:r>
              <a:rPr lang="en-US" altLang="zh-CN" sz="2400" b="1" dirty="0"/>
              <a:t>D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85627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E53C2EA-6EE7-4CF6-A0D7-D3D3947993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7"/>
          <a:stretch/>
        </p:blipFill>
        <p:spPr>
          <a:xfrm>
            <a:off x="26127" y="205516"/>
            <a:ext cx="12135394" cy="133070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E208DF7-FC85-4487-8464-AC11459FD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27" y="1881242"/>
            <a:ext cx="10999233" cy="154775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03BC0F0-5874-434D-8C30-926ECA344D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167" y="3774018"/>
            <a:ext cx="2884810" cy="80133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48AF5B0-96F3-4BB1-A13F-E3F44385FAC2}"/>
              </a:ext>
            </a:extLst>
          </p:cNvPr>
          <p:cNvSpPr txBox="1"/>
          <p:nvPr/>
        </p:nvSpPr>
        <p:spPr>
          <a:xfrm>
            <a:off x="8896704" y="4816124"/>
            <a:ext cx="1329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答案：</a:t>
            </a:r>
            <a:r>
              <a:rPr lang="en-US" altLang="zh-CN" sz="2400" b="1" dirty="0"/>
              <a:t>C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32252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8A77CF9-5F67-4A33-970A-E31C615A9672}"/>
              </a:ext>
            </a:extLst>
          </p:cNvPr>
          <p:cNvSpPr txBox="1"/>
          <p:nvPr/>
        </p:nvSpPr>
        <p:spPr>
          <a:xfrm>
            <a:off x="4180114" y="2416629"/>
            <a:ext cx="32624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/>
              <a:t>填空题</a:t>
            </a:r>
          </a:p>
        </p:txBody>
      </p:sp>
    </p:spTree>
    <p:extLst>
      <p:ext uri="{BB962C8B-B14F-4D97-AF65-F5344CB8AC3E}">
        <p14:creationId xmlns:p14="http://schemas.microsoft.com/office/powerpoint/2010/main" val="35986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A9ADA5B-5E7C-4157-A7BC-C3C0EF2F2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71" y="1209754"/>
            <a:ext cx="11129726" cy="182831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740F8AF-CB1F-433B-9128-201DBC98B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34" y="5038195"/>
            <a:ext cx="8154538" cy="714475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6AFC30BD-7BB7-4B77-BA95-223E9CAEECF3}"/>
              </a:ext>
            </a:extLst>
          </p:cNvPr>
          <p:cNvSpPr/>
          <p:nvPr/>
        </p:nvSpPr>
        <p:spPr>
          <a:xfrm>
            <a:off x="46207" y="2991393"/>
            <a:ext cx="10835395" cy="13823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F0351A1-2251-4B38-BADE-C6759FD9F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271" y="5717827"/>
            <a:ext cx="6878010" cy="60968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F6E368BF-B968-49D8-B2FA-126ED8F16D22}"/>
              </a:ext>
            </a:extLst>
          </p:cNvPr>
          <p:cNvSpPr txBox="1"/>
          <p:nvPr/>
        </p:nvSpPr>
        <p:spPr>
          <a:xfrm>
            <a:off x="496388" y="44413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概念题：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D45C1FB-ABAF-4CA1-98CE-107E49363828}"/>
              </a:ext>
            </a:extLst>
          </p:cNvPr>
          <p:cNvSpPr txBox="1"/>
          <p:nvPr/>
        </p:nvSpPr>
        <p:spPr>
          <a:xfrm>
            <a:off x="985235" y="108874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函数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132AAF89-4EDC-4E4F-9276-E9515F4ADC6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1421"/>
          <a:stretch/>
        </p:blipFill>
        <p:spPr>
          <a:xfrm>
            <a:off x="2214068" y="3291283"/>
            <a:ext cx="8621328" cy="8691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92C96AE0-48E2-4C1B-8530-012EA81AD21C}"/>
              </a:ext>
            </a:extLst>
          </p:cNvPr>
          <p:cNvSpPr txBox="1"/>
          <p:nvPr/>
        </p:nvSpPr>
        <p:spPr>
          <a:xfrm>
            <a:off x="0" y="3333108"/>
            <a:ext cx="2214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T1</a:t>
            </a:r>
            <a:r>
              <a:rPr lang="zh-CN" altLang="en-US" sz="2800" dirty="0"/>
              <a:t>：教材</a:t>
            </a:r>
            <a:r>
              <a:rPr lang="en-US" altLang="zh-CN" sz="2800" dirty="0"/>
              <a:t>P10</a:t>
            </a:r>
            <a:endParaRPr lang="zh-CN" altLang="en-US" sz="28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46593F0-1B01-4A76-89AC-207AE51B83C1}"/>
              </a:ext>
            </a:extLst>
          </p:cNvPr>
          <p:cNvSpPr txBox="1"/>
          <p:nvPr/>
        </p:nvSpPr>
        <p:spPr>
          <a:xfrm>
            <a:off x="6461316" y="1096794"/>
            <a:ext cx="1712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main</a:t>
            </a:r>
            <a:r>
              <a:rPr lang="zh-CN" altLang="en-US" sz="2800" b="1" dirty="0">
                <a:solidFill>
                  <a:srgbClr val="FF0000"/>
                </a:solidFill>
              </a:rPr>
              <a:t>函数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2F98D5C-E147-4DE2-93EF-BF1CC8F9FF45}"/>
              </a:ext>
            </a:extLst>
          </p:cNvPr>
          <p:cNvSpPr txBox="1"/>
          <p:nvPr/>
        </p:nvSpPr>
        <p:spPr>
          <a:xfrm>
            <a:off x="1137635" y="222085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有穷性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488F877-4AB1-4097-8F18-20F506439DBE}"/>
              </a:ext>
            </a:extLst>
          </p:cNvPr>
          <p:cNvSpPr txBox="1"/>
          <p:nvPr/>
        </p:nvSpPr>
        <p:spPr>
          <a:xfrm>
            <a:off x="2796621" y="220780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可行性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D999D43-A5D2-41C7-A78E-50621204AD82}"/>
              </a:ext>
            </a:extLst>
          </p:cNvPr>
          <p:cNvSpPr txBox="1"/>
          <p:nvPr/>
        </p:nvSpPr>
        <p:spPr>
          <a:xfrm>
            <a:off x="5095690" y="502937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字母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7794241-752F-4B6D-ADA6-C69E146EDE11}"/>
              </a:ext>
            </a:extLst>
          </p:cNvPr>
          <p:cNvSpPr txBox="1"/>
          <p:nvPr/>
        </p:nvSpPr>
        <p:spPr>
          <a:xfrm>
            <a:off x="6461316" y="502887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下划线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FD308F2-09C4-4886-9288-DD3617ECF41E}"/>
              </a:ext>
            </a:extLst>
          </p:cNvPr>
          <p:cNvSpPr txBox="1"/>
          <p:nvPr/>
        </p:nvSpPr>
        <p:spPr>
          <a:xfrm>
            <a:off x="5285521" y="565628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起始地址</a:t>
            </a:r>
          </a:p>
        </p:txBody>
      </p:sp>
    </p:spTree>
    <p:extLst>
      <p:ext uri="{BB962C8B-B14F-4D97-AF65-F5344CB8AC3E}">
        <p14:creationId xmlns:p14="http://schemas.microsoft.com/office/powerpoint/2010/main" val="2860291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A6D177F-EE88-4B1A-8DEF-B1086C8070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699"/>
          <a:stretch/>
        </p:blipFill>
        <p:spPr>
          <a:xfrm>
            <a:off x="278870" y="137725"/>
            <a:ext cx="10812384" cy="119079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918359B-FE52-4859-B193-E7A780801089}"/>
              </a:ext>
            </a:extLst>
          </p:cNvPr>
          <p:cNvSpPr txBox="1"/>
          <p:nvPr/>
        </p:nvSpPr>
        <p:spPr>
          <a:xfrm>
            <a:off x="1533875" y="634726"/>
            <a:ext cx="5448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auto       statis    register   extern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AE15479-9896-4AC7-B5BC-309F4F4DF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5" y="1343225"/>
            <a:ext cx="12099767" cy="97917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33FC58C-F844-4704-983C-616EEDF3A4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301"/>
          <a:stretch/>
        </p:blipFill>
        <p:spPr>
          <a:xfrm>
            <a:off x="252579" y="3971143"/>
            <a:ext cx="10812384" cy="108600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C667264-8FD6-45A5-88BE-B81E34D78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66870"/>
            <a:ext cx="11874137" cy="11598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0158C8C-70DB-4531-BBC7-471A7BABE9CE}"/>
              </a:ext>
            </a:extLst>
          </p:cNvPr>
          <p:cNvSpPr txBox="1"/>
          <p:nvPr/>
        </p:nvSpPr>
        <p:spPr>
          <a:xfrm>
            <a:off x="8833404" y="845393"/>
            <a:ext cx="2874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教材</a:t>
            </a:r>
            <a:r>
              <a:rPr lang="en-US" altLang="zh-CN" sz="2400" dirty="0"/>
              <a:t>P201 202</a:t>
            </a:r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75486B2-BD57-4B2D-81D6-570AB8727E6D}"/>
              </a:ext>
            </a:extLst>
          </p:cNvPr>
          <p:cNvSpPr txBox="1"/>
          <p:nvPr/>
        </p:nvSpPr>
        <p:spPr>
          <a:xfrm>
            <a:off x="1202949" y="4310914"/>
            <a:ext cx="2973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优先级</a:t>
            </a:r>
            <a:r>
              <a:rPr lang="en-US" altLang="zh-CN" sz="2800" b="1" dirty="0">
                <a:solidFill>
                  <a:srgbClr val="FF0000"/>
                </a:solidFill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</a:rPr>
              <a:t>13</a:t>
            </a:r>
            <a:r>
              <a:rPr lang="zh-CN" altLang="en-US" sz="2800" b="1" dirty="0">
                <a:solidFill>
                  <a:srgbClr val="FF0000"/>
                </a:solidFill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</a:rPr>
              <a:t>14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39E5D187-7917-444C-9D2C-9E28A1D95D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579" y="5301618"/>
            <a:ext cx="10478962" cy="1190791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BA99A808-3DC5-4F3D-BF2D-E27C0EA31A0F}"/>
              </a:ext>
            </a:extLst>
          </p:cNvPr>
          <p:cNvSpPr txBox="1"/>
          <p:nvPr/>
        </p:nvSpPr>
        <p:spPr>
          <a:xfrm>
            <a:off x="1224719" y="5782662"/>
            <a:ext cx="6288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算数运算符、关系运算符、赋值运算符</a:t>
            </a:r>
          </a:p>
        </p:txBody>
      </p:sp>
    </p:spTree>
    <p:extLst>
      <p:ext uri="{BB962C8B-B14F-4D97-AF65-F5344CB8AC3E}">
        <p14:creationId xmlns:p14="http://schemas.microsoft.com/office/powerpoint/2010/main" val="2565927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6D02257-4401-4E3E-BCE6-1AAE9320B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70" y="1836395"/>
            <a:ext cx="11595267" cy="116669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A17F93B-DD2B-4791-A493-225FEEC01986}"/>
              </a:ext>
            </a:extLst>
          </p:cNvPr>
          <p:cNvSpPr txBox="1"/>
          <p:nvPr/>
        </p:nvSpPr>
        <p:spPr>
          <a:xfrm>
            <a:off x="4773753" y="1711281"/>
            <a:ext cx="1770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ASCII</a:t>
            </a:r>
            <a:r>
              <a:rPr lang="zh-CN" altLang="en-US" sz="2800" b="1" dirty="0">
                <a:solidFill>
                  <a:srgbClr val="FF0000"/>
                </a:solidFill>
              </a:rPr>
              <a:t>文件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20C3F6-8F2F-4532-BA19-F5F35A38FEBB}"/>
              </a:ext>
            </a:extLst>
          </p:cNvPr>
          <p:cNvSpPr txBox="1"/>
          <p:nvPr/>
        </p:nvSpPr>
        <p:spPr>
          <a:xfrm>
            <a:off x="1059539" y="241232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随机文件</a:t>
            </a:r>
          </a:p>
        </p:txBody>
      </p:sp>
    </p:spTree>
    <p:extLst>
      <p:ext uri="{BB962C8B-B14F-4D97-AF65-F5344CB8AC3E}">
        <p14:creationId xmlns:p14="http://schemas.microsoft.com/office/powerpoint/2010/main" val="2538497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523EBAB-9DBE-4180-B440-44538DC772DB}"/>
              </a:ext>
            </a:extLst>
          </p:cNvPr>
          <p:cNvSpPr txBox="1"/>
          <p:nvPr/>
        </p:nvSpPr>
        <p:spPr>
          <a:xfrm>
            <a:off x="496388" y="44413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推导题：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EE1C25-D0D4-4A40-9733-49DE0017D3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86"/>
          <a:stretch/>
        </p:blipFill>
        <p:spPr>
          <a:xfrm>
            <a:off x="150615" y="1250180"/>
            <a:ext cx="11083442" cy="85294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03205B0-7F3A-43BA-93E0-82C00626E77B}"/>
              </a:ext>
            </a:extLst>
          </p:cNvPr>
          <p:cNvSpPr txBox="1"/>
          <p:nvPr/>
        </p:nvSpPr>
        <p:spPr>
          <a:xfrm>
            <a:off x="504653" y="2385943"/>
            <a:ext cx="4707427" cy="224676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解析：</a:t>
            </a:r>
            <a:endParaRPr lang="en-US" altLang="zh-CN" sz="2800" dirty="0"/>
          </a:p>
          <a:p>
            <a:r>
              <a:rPr lang="en-US" altLang="zh-CN" sz="2800" dirty="0">
                <a:sym typeface="Wingdings" panose="05000000000000000000" pitchFamily="2" charset="2"/>
              </a:rPr>
              <a:t>&lt;&lt;</a:t>
            </a:r>
            <a:r>
              <a:rPr lang="zh-CN" altLang="en-US" sz="2800" dirty="0">
                <a:sym typeface="Wingdings" panose="05000000000000000000" pitchFamily="2" charset="2"/>
              </a:rPr>
              <a:t>左移运算符（位运算）</a:t>
            </a:r>
            <a:endParaRPr lang="en-US" altLang="zh-CN" sz="2800" dirty="0">
              <a:sym typeface="Wingdings" panose="05000000000000000000" pitchFamily="2" charset="2"/>
            </a:endParaRPr>
          </a:p>
          <a:p>
            <a:r>
              <a:rPr lang="en-US" altLang="zh-CN" sz="2800" dirty="0">
                <a:sym typeface="Wingdings" panose="05000000000000000000" pitchFamily="2" charset="2"/>
              </a:rPr>
              <a:t>2&lt;&lt;2 == 8</a:t>
            </a:r>
          </a:p>
          <a:p>
            <a:r>
              <a:rPr lang="en-US" altLang="zh-CN" sz="2800" dirty="0">
                <a:sym typeface="Wingdings" panose="05000000000000000000" pitchFamily="2" charset="2"/>
              </a:rPr>
              <a:t>3||b</a:t>
            </a:r>
            <a:r>
              <a:rPr lang="zh-CN" altLang="en-US" sz="2800" dirty="0">
                <a:sym typeface="Wingdings" panose="05000000000000000000" pitchFamily="2" charset="2"/>
              </a:rPr>
              <a:t>的值为</a:t>
            </a:r>
            <a:r>
              <a:rPr lang="en-US" altLang="zh-CN" sz="2800" dirty="0">
                <a:sym typeface="Wingdings" panose="05000000000000000000" pitchFamily="2" charset="2"/>
              </a:rPr>
              <a:t>1</a:t>
            </a:r>
          </a:p>
          <a:p>
            <a:r>
              <a:rPr lang="en-US" altLang="zh-CN" sz="2800" dirty="0">
                <a:sym typeface="Wingdings" panose="05000000000000000000" pitchFamily="2" charset="2"/>
              </a:rPr>
              <a:t>8/1=8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3AEF066-DFC6-46FA-9083-98F98CA48CC1}"/>
              </a:ext>
            </a:extLst>
          </p:cNvPr>
          <p:cNvSpPr txBox="1"/>
          <p:nvPr/>
        </p:nvSpPr>
        <p:spPr>
          <a:xfrm>
            <a:off x="9820763" y="1298577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8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0D694BA-DD06-4190-BB38-B779E7316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137" y="2385942"/>
            <a:ext cx="6503741" cy="300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335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80E0A60-64AF-4A93-9506-CFA8120CC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15" y="261449"/>
            <a:ext cx="12011785" cy="130609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B7D5B95-2962-47CF-B7CB-ADEE638FC876}"/>
              </a:ext>
            </a:extLst>
          </p:cNvPr>
          <p:cNvSpPr txBox="1"/>
          <p:nvPr/>
        </p:nvSpPr>
        <p:spPr>
          <a:xfrm>
            <a:off x="1581773" y="953685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3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4FBA1AC-22A7-4120-8B6C-94D63B97D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15" y="2018800"/>
            <a:ext cx="11876802" cy="14273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2770F07-93D4-4E71-8976-430D7AFECAE1}"/>
              </a:ext>
            </a:extLst>
          </p:cNvPr>
          <p:cNvSpPr txBox="1"/>
          <p:nvPr/>
        </p:nvSpPr>
        <p:spPr>
          <a:xfrm>
            <a:off x="1611181" y="2569125"/>
            <a:ext cx="10400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长度为</a:t>
            </a:r>
            <a:r>
              <a:rPr lang="en-US" altLang="zh-CN" sz="2800" b="1" dirty="0">
                <a:solidFill>
                  <a:srgbClr val="FF0000"/>
                </a:solidFill>
              </a:rPr>
              <a:t>4</a:t>
            </a:r>
            <a:r>
              <a:rPr lang="zh-CN" altLang="en-US" sz="2800" b="1" dirty="0">
                <a:solidFill>
                  <a:srgbClr val="FF0000"/>
                </a:solidFill>
              </a:rPr>
              <a:t>的字符指针数组                指向长度为</a:t>
            </a:r>
            <a:r>
              <a:rPr lang="en-US" altLang="zh-CN" sz="2800" b="1" dirty="0">
                <a:solidFill>
                  <a:srgbClr val="FF0000"/>
                </a:solidFill>
              </a:rPr>
              <a:t>4</a:t>
            </a:r>
            <a:r>
              <a:rPr lang="zh-CN" altLang="en-US" sz="2800" b="1" dirty="0">
                <a:solidFill>
                  <a:srgbClr val="FF0000"/>
                </a:solidFill>
              </a:rPr>
              <a:t>的字符数组的指针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F4B6045-D5CF-4D5C-9026-F4DB0E0F4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215" y="3429000"/>
            <a:ext cx="11693922" cy="80132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0092D6E-3053-4609-B2C4-D21581CC1659}"/>
              </a:ext>
            </a:extLst>
          </p:cNvPr>
          <p:cNvSpPr txBox="1"/>
          <p:nvPr/>
        </p:nvSpPr>
        <p:spPr>
          <a:xfrm>
            <a:off x="9493528" y="3521145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8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9AD9663-5314-4FE1-905E-95AB3194CD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215" y="4611681"/>
            <a:ext cx="11831570" cy="129263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881219E1-64C4-48A1-94D9-E0E68484BB02}"/>
              </a:ext>
            </a:extLst>
          </p:cNvPr>
          <p:cNvSpPr txBox="1"/>
          <p:nvPr/>
        </p:nvSpPr>
        <p:spPr>
          <a:xfrm>
            <a:off x="2996922" y="5254156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0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973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106E14A-CF69-4EC2-B52F-4D97F1C23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34" y="890919"/>
            <a:ext cx="10317015" cy="110505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F8B52B5-82EA-412A-9A0A-9824B35A3AF3}"/>
              </a:ext>
            </a:extLst>
          </p:cNvPr>
          <p:cNvSpPr txBox="1"/>
          <p:nvPr/>
        </p:nvSpPr>
        <p:spPr>
          <a:xfrm>
            <a:off x="504653" y="2385943"/>
            <a:ext cx="9201050" cy="138499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解析：</a:t>
            </a:r>
            <a:endParaRPr lang="en-US" altLang="zh-CN" sz="2800" dirty="0"/>
          </a:p>
          <a:p>
            <a:r>
              <a:rPr lang="en-US" altLang="zh-CN" sz="2800" dirty="0">
                <a:sym typeface="Wingdings" panose="05000000000000000000" pitchFamily="2" charset="2"/>
              </a:rPr>
              <a:t>Exp</a:t>
            </a:r>
            <a:r>
              <a:rPr lang="zh-CN" altLang="en-US" sz="2800" dirty="0">
                <a:sym typeface="Wingdings" panose="05000000000000000000" pitchFamily="2" charset="2"/>
              </a:rPr>
              <a:t>为算数表达式，“，”运算符联系得到两个复合算数表达式，因此为</a:t>
            </a:r>
            <a:r>
              <a:rPr lang="en-US" altLang="zh-CN" sz="2800" dirty="0">
                <a:sym typeface="Wingdings" panose="05000000000000000000" pitchFamily="2" charset="2"/>
              </a:rPr>
              <a:t>2</a:t>
            </a:r>
            <a:r>
              <a:rPr lang="zh-CN" altLang="en-US" sz="2800" dirty="0">
                <a:sym typeface="Wingdings" panose="05000000000000000000" pitchFamily="2" charset="2"/>
              </a:rPr>
              <a:t>个实参</a:t>
            </a:r>
            <a:endParaRPr lang="en-US" altLang="zh-CN" sz="2800" dirty="0">
              <a:sym typeface="Wingdings" panose="05000000000000000000" pitchFamily="2" charset="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9102219-BE6D-47DE-9EAA-250EA352B4CA}"/>
              </a:ext>
            </a:extLst>
          </p:cNvPr>
          <p:cNvSpPr txBox="1"/>
          <p:nvPr/>
        </p:nvSpPr>
        <p:spPr>
          <a:xfrm>
            <a:off x="1377128" y="1374484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2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631433B-4096-4123-8232-8879C6DE7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53" y="4066275"/>
            <a:ext cx="11168698" cy="128949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AC4ADF4-A038-4751-AFAE-DC48499DF617}"/>
              </a:ext>
            </a:extLst>
          </p:cNvPr>
          <p:cNvSpPr txBox="1"/>
          <p:nvPr/>
        </p:nvSpPr>
        <p:spPr>
          <a:xfrm>
            <a:off x="5082621" y="4697001"/>
            <a:ext cx="35750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typedef int ARR[10];</a:t>
            </a:r>
          </a:p>
          <a:p>
            <a:r>
              <a:rPr lang="en-US" altLang="zh-CN" sz="2800" b="1" dirty="0">
                <a:solidFill>
                  <a:srgbClr val="FF0000"/>
                </a:solidFill>
              </a:rPr>
              <a:t>ARR num;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779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3B3D03E-AF3A-4F14-B9CA-495E5A382429}"/>
              </a:ext>
            </a:extLst>
          </p:cNvPr>
          <p:cNvSpPr txBox="1"/>
          <p:nvPr/>
        </p:nvSpPr>
        <p:spPr>
          <a:xfrm>
            <a:off x="3696788" y="2416629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/>
              <a:t>读程序题</a:t>
            </a:r>
          </a:p>
        </p:txBody>
      </p:sp>
    </p:spTree>
    <p:extLst>
      <p:ext uri="{BB962C8B-B14F-4D97-AF65-F5344CB8AC3E}">
        <p14:creationId xmlns:p14="http://schemas.microsoft.com/office/powerpoint/2010/main" val="1323076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1A73EC0-CB83-42AE-96B6-C75ADB4CD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7" y="299469"/>
            <a:ext cx="12113543" cy="199077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EF20CC4-6C95-4D3B-BB75-858F98E57A09}"/>
              </a:ext>
            </a:extLst>
          </p:cNvPr>
          <p:cNvSpPr txBox="1"/>
          <p:nvPr/>
        </p:nvSpPr>
        <p:spPr>
          <a:xfrm>
            <a:off x="496772" y="2747440"/>
            <a:ext cx="10494085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解析：</a:t>
            </a:r>
            <a:endParaRPr lang="en-US" altLang="zh-CN" sz="2800" dirty="0"/>
          </a:p>
          <a:p>
            <a:r>
              <a:rPr lang="en-US" altLang="zh-CN" sz="2800" dirty="0"/>
              <a:t>      </a:t>
            </a:r>
            <a:r>
              <a:rPr lang="zh-CN" altLang="en-US" sz="2800" dirty="0"/>
              <a:t>考点：</a:t>
            </a:r>
            <a:r>
              <a:rPr lang="en-US" altLang="zh-CN" sz="2800" dirty="0"/>
              <a:t>C</a:t>
            </a:r>
            <a:r>
              <a:rPr lang="zh-CN" altLang="en-US" sz="2800" dirty="0"/>
              <a:t>语言中</a:t>
            </a:r>
            <a:r>
              <a:rPr lang="en-US" altLang="zh-CN" sz="2800" dirty="0"/>
              <a:t>main</a:t>
            </a:r>
            <a:r>
              <a:rPr lang="zh-CN" altLang="en-US" sz="2800" dirty="0"/>
              <a:t>函数定义规则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       </a:t>
            </a:r>
            <a:r>
              <a:rPr lang="en-US" altLang="zh-CN" sz="2800" dirty="0"/>
              <a:t>1. C99</a:t>
            </a:r>
            <a:r>
              <a:rPr lang="zh-CN" altLang="en-US" sz="2800" dirty="0"/>
              <a:t>支持  </a:t>
            </a:r>
            <a:r>
              <a:rPr lang="en-US" altLang="zh-CN" sz="2800" dirty="0"/>
              <a:t>int main( void ) </a:t>
            </a:r>
            <a:r>
              <a:rPr lang="zh-CN" altLang="en-US" sz="2800" dirty="0"/>
              <a:t>和 </a:t>
            </a:r>
            <a:r>
              <a:rPr lang="en-US" altLang="zh-CN" sz="2800" dirty="0"/>
              <a:t>int main( int </a:t>
            </a:r>
            <a:r>
              <a:rPr lang="en-US" altLang="zh-CN" sz="2800" dirty="0" err="1"/>
              <a:t>argc</a:t>
            </a:r>
            <a:r>
              <a:rPr lang="en-US" altLang="zh-CN" sz="2800" dirty="0"/>
              <a:t>, char *</a:t>
            </a:r>
            <a:r>
              <a:rPr lang="en-US" altLang="zh-CN" sz="2800" dirty="0" err="1"/>
              <a:t>argv</a:t>
            </a:r>
            <a:r>
              <a:rPr lang="en-US" altLang="zh-CN" sz="2800" dirty="0"/>
              <a:t>[ ] ) ; </a:t>
            </a:r>
          </a:p>
          <a:p>
            <a:r>
              <a:rPr lang="en-US" altLang="zh-CN" sz="2800" dirty="0"/>
              <a:t>       2. C89</a:t>
            </a:r>
            <a:r>
              <a:rPr lang="zh-CN" altLang="en-US" sz="2800" dirty="0"/>
              <a:t>中支持 </a:t>
            </a:r>
            <a:r>
              <a:rPr lang="en-US" altLang="zh-CN" sz="2800" dirty="0"/>
              <a:t>void main ( ) ;</a:t>
            </a:r>
          </a:p>
          <a:p>
            <a:r>
              <a:rPr lang="en-US" altLang="zh-CN" sz="2800" dirty="0"/>
              <a:t>       3. C++98</a:t>
            </a:r>
            <a:r>
              <a:rPr lang="zh-CN" altLang="en-US" sz="2800" dirty="0"/>
              <a:t>中支持 </a:t>
            </a:r>
            <a:r>
              <a:rPr lang="en-US" altLang="zh-CN" sz="2800" dirty="0"/>
              <a:t>int main( ) </a:t>
            </a:r>
            <a:r>
              <a:rPr lang="zh-CN" altLang="en-US" sz="2800" dirty="0"/>
              <a:t>和 </a:t>
            </a:r>
            <a:r>
              <a:rPr lang="en-US" altLang="zh-CN" sz="2800" dirty="0"/>
              <a:t>int main( int </a:t>
            </a:r>
            <a:r>
              <a:rPr lang="en-US" altLang="zh-CN" sz="2800" dirty="0" err="1"/>
              <a:t>argc</a:t>
            </a:r>
            <a:r>
              <a:rPr lang="en-US" altLang="zh-CN" sz="2800" dirty="0"/>
              <a:t>, char *</a:t>
            </a:r>
            <a:r>
              <a:rPr lang="en-US" altLang="zh-CN" sz="2800" dirty="0" err="1"/>
              <a:t>argv</a:t>
            </a:r>
            <a:r>
              <a:rPr lang="en-US" altLang="zh-CN" sz="2800" dirty="0"/>
              <a:t>[ ] )</a:t>
            </a:r>
            <a:r>
              <a:rPr lang="zh-CN" altLang="en-US" sz="2800" dirty="0"/>
              <a:t>，</a:t>
            </a:r>
            <a:r>
              <a:rPr lang="en-US" altLang="zh-CN" sz="2800" dirty="0"/>
              <a:t> int main( )</a:t>
            </a:r>
            <a:r>
              <a:rPr lang="zh-CN" altLang="en-US" sz="2800" dirty="0"/>
              <a:t>等价于</a:t>
            </a:r>
            <a:r>
              <a:rPr lang="en-US" altLang="zh-CN" sz="2800" dirty="0"/>
              <a:t>int main( void )</a:t>
            </a:r>
          </a:p>
          <a:p>
            <a:endParaRPr lang="en-US" altLang="zh-CN" sz="2800" dirty="0"/>
          </a:p>
          <a:p>
            <a:r>
              <a:rPr lang="zh-CN" altLang="en-US" sz="2800" dirty="0"/>
              <a:t>参考博客：</a:t>
            </a:r>
            <a:r>
              <a:rPr lang="zh-CN" altLang="en-US" sz="2800" dirty="0">
                <a:hlinkClick r:id="rId3"/>
              </a:rPr>
              <a:t>关于</a:t>
            </a:r>
            <a:r>
              <a:rPr lang="en-US" altLang="zh-CN" sz="2800" dirty="0">
                <a:hlinkClick r:id="rId3"/>
              </a:rPr>
              <a:t>main</a:t>
            </a:r>
            <a:r>
              <a:rPr lang="zh-CN" altLang="en-US" sz="2800" dirty="0">
                <a:hlinkClick r:id="rId3"/>
              </a:rPr>
              <a:t>函数的定义 </a:t>
            </a:r>
            <a:r>
              <a:rPr lang="en-US" altLang="zh-CN" sz="2800" dirty="0">
                <a:hlinkClick r:id="rId3"/>
              </a:rPr>
              <a:t>- </a:t>
            </a:r>
            <a:r>
              <a:rPr lang="en-US" altLang="zh-CN" sz="2800" dirty="0" err="1">
                <a:hlinkClick r:id="rId3"/>
              </a:rPr>
              <a:t>tiantsing</a:t>
            </a:r>
            <a:r>
              <a:rPr lang="en-US" altLang="zh-CN" sz="2800" dirty="0">
                <a:hlinkClick r:id="rId3"/>
              </a:rPr>
              <a:t> - </a:t>
            </a:r>
            <a:r>
              <a:rPr lang="zh-CN" altLang="en-US" sz="2800" dirty="0">
                <a:hlinkClick r:id="rId3"/>
              </a:rPr>
              <a:t>博客园 </a:t>
            </a:r>
            <a:r>
              <a:rPr lang="en-US" altLang="zh-CN" sz="2800" dirty="0">
                <a:hlinkClick r:id="rId3"/>
              </a:rPr>
              <a:t>(cnblogs.com)</a:t>
            </a:r>
            <a:r>
              <a:rPr lang="en-US" altLang="zh-CN" sz="2800" dirty="0"/>
              <a:t> 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3552579-B4BB-4EB9-8615-532DF6115B45}"/>
              </a:ext>
            </a:extLst>
          </p:cNvPr>
          <p:cNvSpPr txBox="1"/>
          <p:nvPr/>
        </p:nvSpPr>
        <p:spPr>
          <a:xfrm>
            <a:off x="10052031" y="2194335"/>
            <a:ext cx="1303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答案：</a:t>
            </a:r>
            <a:r>
              <a:rPr lang="en-US" altLang="zh-CN" sz="2400" b="1" dirty="0"/>
              <a:t>A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89383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97C6B16-4EB7-4C40-B826-54B964BDE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94" y="682048"/>
            <a:ext cx="5669106" cy="549390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0881B2B-DEEF-4B2B-B7F7-7CFD7D940EBA}"/>
              </a:ext>
            </a:extLst>
          </p:cNvPr>
          <p:cNvSpPr/>
          <p:nvPr/>
        </p:nvSpPr>
        <p:spPr>
          <a:xfrm>
            <a:off x="7615646" y="901337"/>
            <a:ext cx="2338251" cy="470263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3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B446268-A6E9-4D56-BB3B-7CAA1CCA0E13}"/>
              </a:ext>
            </a:extLst>
          </p:cNvPr>
          <p:cNvSpPr/>
          <p:nvPr/>
        </p:nvSpPr>
        <p:spPr>
          <a:xfrm>
            <a:off x="7615646" y="1889761"/>
            <a:ext cx="2338251" cy="470263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5</a:t>
            </a:r>
            <a:endParaRPr lang="zh-CN" altLang="en-US" sz="28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0ED306B-430F-4655-A495-95CF8E488DDA}"/>
              </a:ext>
            </a:extLst>
          </p:cNvPr>
          <p:cNvSpPr/>
          <p:nvPr/>
        </p:nvSpPr>
        <p:spPr>
          <a:xfrm>
            <a:off x="7634716" y="3935220"/>
            <a:ext cx="2338251" cy="470263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5</a:t>
            </a:r>
            <a:endParaRPr lang="zh-CN" altLang="en-US" sz="28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4D6055A-3BCC-4A41-BA52-72DF76464479}"/>
              </a:ext>
            </a:extLst>
          </p:cNvPr>
          <p:cNvSpPr/>
          <p:nvPr/>
        </p:nvSpPr>
        <p:spPr>
          <a:xfrm>
            <a:off x="7654835" y="3017521"/>
            <a:ext cx="718458" cy="470263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7E49C324-9A78-40D7-918C-196E24DBEE63}"/>
              </a:ext>
            </a:extLst>
          </p:cNvPr>
          <p:cNvSpPr/>
          <p:nvPr/>
        </p:nvSpPr>
        <p:spPr>
          <a:xfrm>
            <a:off x="5925608" y="1136468"/>
            <a:ext cx="378823" cy="118872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456094A5-8960-40A2-8615-D1C442BFA54B}"/>
              </a:ext>
            </a:extLst>
          </p:cNvPr>
          <p:cNvSpPr/>
          <p:nvPr/>
        </p:nvSpPr>
        <p:spPr>
          <a:xfrm>
            <a:off x="5906588" y="3160861"/>
            <a:ext cx="378823" cy="118872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0D3722-21C6-4392-AA72-937C3DEA2F50}"/>
              </a:ext>
            </a:extLst>
          </p:cNvPr>
          <p:cNvSpPr txBox="1"/>
          <p:nvPr/>
        </p:nvSpPr>
        <p:spPr>
          <a:xfrm>
            <a:off x="5149516" y="1438803"/>
            <a:ext cx="965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实参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421ABCB-B8E5-4FD8-B953-5E4B206E6F1F}"/>
              </a:ext>
            </a:extLst>
          </p:cNvPr>
          <p:cNvSpPr txBox="1"/>
          <p:nvPr/>
        </p:nvSpPr>
        <p:spPr>
          <a:xfrm>
            <a:off x="5232158" y="352909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形参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97EF729-BE06-4FB7-943F-C10C8EA10137}"/>
              </a:ext>
            </a:extLst>
          </p:cNvPr>
          <p:cNvSpPr txBox="1"/>
          <p:nvPr/>
        </p:nvSpPr>
        <p:spPr>
          <a:xfrm>
            <a:off x="6240932" y="835319"/>
            <a:ext cx="1394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x(int</a:t>
            </a:r>
            <a:r>
              <a:rPr lang="zh-CN" altLang="en-US" sz="2800" b="1" dirty="0"/>
              <a:t>型</a:t>
            </a:r>
            <a:r>
              <a:rPr lang="en-US" altLang="zh-CN" sz="2800" b="1" dirty="0"/>
              <a:t>)</a:t>
            </a:r>
            <a:endParaRPr lang="zh-CN" altLang="en-US" sz="28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0500B6E-1253-47D2-8CEB-87D42749D363}"/>
              </a:ext>
            </a:extLst>
          </p:cNvPr>
          <p:cNvSpPr txBox="1"/>
          <p:nvPr/>
        </p:nvSpPr>
        <p:spPr>
          <a:xfrm>
            <a:off x="6236576" y="1889057"/>
            <a:ext cx="1398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y(int</a:t>
            </a:r>
            <a:r>
              <a:rPr lang="zh-CN" altLang="en-US" sz="2800" b="1" dirty="0"/>
              <a:t>型</a:t>
            </a:r>
            <a:r>
              <a:rPr lang="en-US" altLang="zh-CN" sz="2800" b="1" dirty="0"/>
              <a:t>)</a:t>
            </a:r>
            <a:endParaRPr lang="zh-CN" altLang="en-US" sz="28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2466462-3D2B-4F58-8776-EBDF3ACCE5B5}"/>
              </a:ext>
            </a:extLst>
          </p:cNvPr>
          <p:cNvSpPr txBox="1"/>
          <p:nvPr/>
        </p:nvSpPr>
        <p:spPr>
          <a:xfrm>
            <a:off x="6184629" y="2899251"/>
            <a:ext cx="1550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x(int*</a:t>
            </a:r>
            <a:r>
              <a:rPr lang="zh-CN" altLang="en-US" sz="2800" b="1" dirty="0"/>
              <a:t>型</a:t>
            </a:r>
            <a:r>
              <a:rPr lang="en-US" altLang="zh-CN" sz="2800" b="1" dirty="0"/>
              <a:t>)</a:t>
            </a:r>
            <a:endParaRPr lang="zh-CN" altLang="en-US" sz="2800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64A8F05-B4A4-40C1-B2A6-6AB8638D92AE}"/>
              </a:ext>
            </a:extLst>
          </p:cNvPr>
          <p:cNvSpPr txBox="1"/>
          <p:nvPr/>
        </p:nvSpPr>
        <p:spPr>
          <a:xfrm>
            <a:off x="6240932" y="3970409"/>
            <a:ext cx="1398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y(int</a:t>
            </a:r>
            <a:r>
              <a:rPr lang="zh-CN" altLang="en-US" sz="2800" b="1" dirty="0"/>
              <a:t>型</a:t>
            </a:r>
            <a:r>
              <a:rPr lang="en-US" altLang="zh-CN" sz="2800" b="1" dirty="0"/>
              <a:t>)</a:t>
            </a:r>
            <a:endParaRPr lang="zh-CN" altLang="en-US" sz="2800" b="1" dirty="0"/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40DF60DD-6D0F-4C08-A9DC-89ED02D68EDF}"/>
              </a:ext>
            </a:extLst>
          </p:cNvPr>
          <p:cNvCxnSpPr>
            <a:stCxn id="7" idx="3"/>
            <a:endCxn id="4" idx="3"/>
          </p:cNvCxnSpPr>
          <p:nvPr/>
        </p:nvCxnSpPr>
        <p:spPr>
          <a:xfrm flipV="1">
            <a:off x="8373293" y="1136469"/>
            <a:ext cx="1580604" cy="2116184"/>
          </a:xfrm>
          <a:prstGeom prst="bentConnector3">
            <a:avLst>
              <a:gd name="adj1" fmla="val 15495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5" name="图片 24">
            <a:extLst>
              <a:ext uri="{FF2B5EF4-FFF2-40B4-BE49-F238E27FC236}">
                <a16:creationId xmlns:a16="http://schemas.microsoft.com/office/drawing/2014/main" id="{79DC58AE-C544-4CC0-BF7F-BF4D4B0C1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9170" y="3770814"/>
            <a:ext cx="571202" cy="634669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B93C0371-8AB5-49C8-B393-2A3F6E526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1127" y="901337"/>
            <a:ext cx="579245" cy="479946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BB0D7805-431C-4C1C-83CF-451C6A50B5B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23"/>
          <a:stretch/>
        </p:blipFill>
        <p:spPr>
          <a:xfrm>
            <a:off x="4954100" y="2372224"/>
            <a:ext cx="7237900" cy="2835703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F112BC76-A85A-4325-A475-07BB780FDE03}"/>
              </a:ext>
            </a:extLst>
          </p:cNvPr>
          <p:cNvSpPr txBox="1"/>
          <p:nvPr/>
        </p:nvSpPr>
        <p:spPr>
          <a:xfrm>
            <a:off x="4285327" y="5418073"/>
            <a:ext cx="1140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11</a:t>
            </a:r>
            <a:r>
              <a:rPr lang="zh-CN" altLang="en-US" sz="2800" b="1" dirty="0">
                <a:solidFill>
                  <a:srgbClr val="FF0000"/>
                </a:solidFill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</a:rPr>
              <a:t>5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93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15540F8-136B-4C19-9CE6-53DCCD328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40" y="296620"/>
            <a:ext cx="6291501" cy="534653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7A6FD35-D04F-48B0-A3C4-055E2A6E083A}"/>
              </a:ext>
            </a:extLst>
          </p:cNvPr>
          <p:cNvSpPr txBox="1"/>
          <p:nvPr/>
        </p:nvSpPr>
        <p:spPr>
          <a:xfrm>
            <a:off x="318696" y="4950655"/>
            <a:ext cx="3587098" cy="138499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解析：</a:t>
            </a:r>
            <a:endParaRPr lang="en-US" altLang="zh-CN" sz="2800" dirty="0"/>
          </a:p>
          <a:p>
            <a:r>
              <a:rPr lang="en-US" altLang="zh-CN" sz="2800" dirty="0">
                <a:sym typeface="Wingdings" panose="05000000000000000000" pitchFamily="2" charset="2"/>
              </a:rPr>
              <a:t>‘A’+’6’-’3’=‘D’</a:t>
            </a:r>
          </a:p>
          <a:p>
            <a:r>
              <a:rPr lang="en-US" altLang="zh-CN" sz="2800" dirty="0">
                <a:sym typeface="Wingdings" panose="05000000000000000000" pitchFamily="2" charset="2"/>
              </a:rPr>
              <a:t>‘D’ +’5’ –’3’=‘F’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74F83E7-F7A0-4741-8E25-B35541468A6E}"/>
              </a:ext>
            </a:extLst>
          </p:cNvPr>
          <p:cNvSpPr txBox="1"/>
          <p:nvPr/>
        </p:nvSpPr>
        <p:spPr>
          <a:xfrm>
            <a:off x="4024530" y="3996548"/>
            <a:ext cx="849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68,F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0A6DDA3-0793-497D-85F3-3F2BBBD8D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125" y="296620"/>
            <a:ext cx="5018215" cy="560349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CA844CB-D180-4172-88FC-2DB8ED854038}"/>
              </a:ext>
            </a:extLst>
          </p:cNvPr>
          <p:cNvSpPr txBox="1"/>
          <p:nvPr/>
        </p:nvSpPr>
        <p:spPr>
          <a:xfrm>
            <a:off x="6950289" y="5638633"/>
            <a:ext cx="5018215" cy="95410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解析：</a:t>
            </a:r>
          </a:p>
          <a:p>
            <a:r>
              <a:rPr lang="en-US" altLang="zh-CN" sz="2800" dirty="0">
                <a:sym typeface="Wingdings" panose="05000000000000000000" pitchFamily="2" charset="2"/>
              </a:rPr>
              <a:t>k=1*3*6*2     r=1+26+2+0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DD50733-57FB-43D5-8A52-2E1D0945F684}"/>
              </a:ext>
            </a:extLst>
          </p:cNvPr>
          <p:cNvSpPr txBox="1"/>
          <p:nvPr/>
        </p:nvSpPr>
        <p:spPr>
          <a:xfrm>
            <a:off x="9232267" y="5063349"/>
            <a:ext cx="1066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36,29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492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4F503E6-CA47-460B-B3CA-674123D19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19" y="313551"/>
            <a:ext cx="5915718" cy="554730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2165885-2B5D-47D8-B339-F02F95C7846E}"/>
              </a:ext>
            </a:extLst>
          </p:cNvPr>
          <p:cNvSpPr txBox="1"/>
          <p:nvPr/>
        </p:nvSpPr>
        <p:spPr>
          <a:xfrm>
            <a:off x="8028534" y="1182231"/>
            <a:ext cx="2334293" cy="224676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zh-CN" altLang="en-US" sz="2800" b="1" dirty="0">
                <a:solidFill>
                  <a:srgbClr val="FF0000"/>
                </a:solidFill>
              </a:rPr>
              <a:t>一二三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zh-CN" altLang="en-US" sz="2800" b="1" dirty="0">
                <a:solidFill>
                  <a:srgbClr val="FF0000"/>
                </a:solidFill>
              </a:rPr>
              <a:t>三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en-US" altLang="zh-CN" sz="2800" b="1" dirty="0">
                <a:solidFill>
                  <a:srgbClr val="FF0000"/>
                </a:solidFill>
              </a:rPr>
              <a:t>Abcdef12345</a:t>
            </a:r>
          </a:p>
          <a:p>
            <a:r>
              <a:rPr lang="en-US" altLang="zh-CN" sz="2800" b="1" dirty="0">
                <a:solidFill>
                  <a:srgbClr val="FF0000"/>
                </a:solidFill>
              </a:rPr>
              <a:t>12345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268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A91B9FA-D955-4123-B0DB-7DEB08B79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474" y="-1"/>
            <a:ext cx="10338079" cy="678832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7884F6D-CE72-4DD8-94A7-58809C47FB32}"/>
              </a:ext>
            </a:extLst>
          </p:cNvPr>
          <p:cNvSpPr txBox="1"/>
          <p:nvPr/>
        </p:nvSpPr>
        <p:spPr>
          <a:xfrm>
            <a:off x="1484190" y="5834217"/>
            <a:ext cx="100802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错误，</a:t>
            </a:r>
            <a:r>
              <a:rPr lang="en-US" altLang="zh-CN" sz="2800" b="1" dirty="0" err="1">
                <a:solidFill>
                  <a:srgbClr val="FF0000"/>
                </a:solidFill>
              </a:rPr>
              <a:t>scanf</a:t>
            </a:r>
            <a:r>
              <a:rPr lang="en-US" altLang="zh-CN" sz="2800" b="1" dirty="0">
                <a:solidFill>
                  <a:srgbClr val="FF0000"/>
                </a:solidFill>
              </a:rPr>
              <a:t>()</a:t>
            </a:r>
            <a:r>
              <a:rPr lang="zh-CN" altLang="en-US" sz="2800" b="1" dirty="0">
                <a:solidFill>
                  <a:srgbClr val="FF0000"/>
                </a:solidFill>
              </a:rPr>
              <a:t>后的逗号改为分号；第三个</a:t>
            </a:r>
            <a:r>
              <a:rPr lang="en-US" altLang="zh-CN" sz="2800" b="1" dirty="0">
                <a:solidFill>
                  <a:srgbClr val="FF0000"/>
                </a:solidFill>
              </a:rPr>
              <a:t>for</a:t>
            </a:r>
            <a:r>
              <a:rPr lang="zh-CN" altLang="en-US" sz="2800" b="1" dirty="0">
                <a:solidFill>
                  <a:srgbClr val="FF0000"/>
                </a:solidFill>
              </a:rPr>
              <a:t>循环改为“</a:t>
            </a:r>
            <a:r>
              <a:rPr lang="en-US" altLang="zh-CN" sz="2800" b="1" dirty="0">
                <a:solidFill>
                  <a:srgbClr val="FF0000"/>
                </a:solidFill>
              </a:rPr>
              <a:t>for(</a:t>
            </a:r>
            <a:r>
              <a:rPr lang="en-US" altLang="zh-CN" sz="2800" b="1" dirty="0" err="1">
                <a:solidFill>
                  <a:srgbClr val="FF0000"/>
                </a:solidFill>
              </a:rPr>
              <a:t>i</a:t>
            </a:r>
            <a:r>
              <a:rPr lang="en-US" altLang="zh-CN" sz="2800" b="1" dirty="0">
                <a:solidFill>
                  <a:srgbClr val="FF0000"/>
                </a:solidFill>
              </a:rPr>
              <a:t>=j+1;i&lt;</a:t>
            </a:r>
            <a:r>
              <a:rPr lang="en-US" altLang="zh-CN" sz="2800" b="1" dirty="0" err="1">
                <a:solidFill>
                  <a:srgbClr val="FF0000"/>
                </a:solidFill>
              </a:rPr>
              <a:t>n;i</a:t>
            </a:r>
            <a:r>
              <a:rPr lang="en-US" altLang="zh-CN" sz="2800" b="1" dirty="0">
                <a:solidFill>
                  <a:srgbClr val="FF0000"/>
                </a:solidFill>
              </a:rPr>
              <a:t>++)…</a:t>
            </a:r>
            <a:r>
              <a:rPr lang="zh-CN" altLang="en-US" sz="2800" b="1" dirty="0">
                <a:solidFill>
                  <a:srgbClr val="FF0000"/>
                </a:solidFill>
              </a:rPr>
              <a:t>”</a:t>
            </a:r>
            <a:r>
              <a:rPr lang="en-US" altLang="zh-CN" sz="2800" b="1" dirty="0">
                <a:solidFill>
                  <a:srgbClr val="FF0000"/>
                </a:solidFill>
              </a:rPr>
              <a:t>;t=</a:t>
            </a:r>
            <a:r>
              <a:rPr lang="en-US" altLang="zh-CN" sz="2800" b="1" dirty="0" err="1">
                <a:solidFill>
                  <a:srgbClr val="FF0000"/>
                </a:solidFill>
              </a:rPr>
              <a:t>i</a:t>
            </a:r>
            <a:r>
              <a:rPr lang="zh-CN" altLang="en-US" sz="2800" b="1" dirty="0">
                <a:solidFill>
                  <a:srgbClr val="FF0000"/>
                </a:solidFill>
              </a:rPr>
              <a:t>改为</a:t>
            </a:r>
            <a:r>
              <a:rPr lang="en-US" altLang="zh-CN" sz="2800" b="1" dirty="0">
                <a:solidFill>
                  <a:srgbClr val="FF0000"/>
                </a:solidFill>
              </a:rPr>
              <a:t>p=</a:t>
            </a:r>
            <a:r>
              <a:rPr lang="en-US" altLang="zh-CN" sz="2800" b="1" dirty="0" err="1">
                <a:solidFill>
                  <a:srgbClr val="FF0000"/>
                </a:solidFill>
              </a:rPr>
              <a:t>i</a:t>
            </a:r>
            <a:r>
              <a:rPr lang="zh-CN" altLang="en-US" sz="2800" b="1" dirty="0">
                <a:solidFill>
                  <a:srgbClr val="FF0000"/>
                </a:solidFill>
              </a:rPr>
              <a:t>；</a:t>
            </a:r>
            <a:r>
              <a:rPr lang="en-US" altLang="zh-CN" sz="2800" b="1" dirty="0">
                <a:solidFill>
                  <a:srgbClr val="FF0000"/>
                </a:solidFill>
              </a:rPr>
              <a:t>if(p!=</a:t>
            </a:r>
            <a:r>
              <a:rPr lang="en-US" altLang="zh-CN" sz="2800" b="1" dirty="0" err="1">
                <a:solidFill>
                  <a:srgbClr val="FF0000"/>
                </a:solidFill>
              </a:rPr>
              <a:t>i</a:t>
            </a:r>
            <a:r>
              <a:rPr lang="en-US" altLang="zh-CN" sz="2800" b="1" dirty="0">
                <a:solidFill>
                  <a:srgbClr val="FF0000"/>
                </a:solidFill>
              </a:rPr>
              <a:t>)</a:t>
            </a:r>
            <a:r>
              <a:rPr lang="zh-CN" altLang="en-US" sz="2800" b="1" dirty="0">
                <a:solidFill>
                  <a:srgbClr val="FF0000"/>
                </a:solidFill>
              </a:rPr>
              <a:t>改为</a:t>
            </a:r>
            <a:r>
              <a:rPr lang="en-US" altLang="zh-CN" sz="2800" b="1" dirty="0">
                <a:solidFill>
                  <a:srgbClr val="FF0000"/>
                </a:solidFill>
              </a:rPr>
              <a:t>if(p!=j)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3783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3B3D03E-AF3A-4F14-B9CA-495E5A382429}"/>
              </a:ext>
            </a:extLst>
          </p:cNvPr>
          <p:cNvSpPr txBox="1"/>
          <p:nvPr/>
        </p:nvSpPr>
        <p:spPr>
          <a:xfrm>
            <a:off x="4558937" y="2508069"/>
            <a:ext cx="32624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/>
              <a:t>编程题</a:t>
            </a:r>
          </a:p>
        </p:txBody>
      </p:sp>
    </p:spTree>
    <p:extLst>
      <p:ext uri="{BB962C8B-B14F-4D97-AF65-F5344CB8AC3E}">
        <p14:creationId xmlns:p14="http://schemas.microsoft.com/office/powerpoint/2010/main" val="2297137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EE39265-EE17-41F8-BFD1-2FD891F80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13" y="528344"/>
            <a:ext cx="10995573" cy="316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9281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A158EDA-3ED6-422A-B2A5-E5D86044D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35" y="162297"/>
            <a:ext cx="11015627" cy="326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6129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6D0FDE9-5B7D-47AE-9BA9-DA2520D4A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45" y="138275"/>
            <a:ext cx="10135880" cy="448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202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EF20CC4-6C95-4D3B-BB75-858F98E57A09}"/>
              </a:ext>
            </a:extLst>
          </p:cNvPr>
          <p:cNvSpPr txBox="1"/>
          <p:nvPr/>
        </p:nvSpPr>
        <p:spPr>
          <a:xfrm>
            <a:off x="963024" y="2860766"/>
            <a:ext cx="9250953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解析：</a:t>
            </a:r>
            <a:endParaRPr lang="en-US" altLang="zh-CN" sz="2800" dirty="0"/>
          </a:p>
          <a:p>
            <a:r>
              <a:rPr lang="en-US" altLang="zh-CN" sz="2800" dirty="0"/>
              <a:t>      </a:t>
            </a:r>
            <a:r>
              <a:rPr lang="zh-CN" altLang="en-US" sz="2800" dirty="0"/>
              <a:t>考点：运算符和算数表达式（教材</a:t>
            </a:r>
            <a:r>
              <a:rPr lang="en-US" altLang="zh-CN" sz="2800" dirty="0"/>
              <a:t>P51</a:t>
            </a:r>
            <a:r>
              <a:rPr lang="zh-CN" altLang="en-US" sz="2800" dirty="0"/>
              <a:t>附近）</a:t>
            </a:r>
            <a:endParaRPr lang="en-US" altLang="zh-CN" sz="2800" dirty="0"/>
          </a:p>
          <a:p>
            <a:r>
              <a:rPr lang="en-US" altLang="zh-CN" sz="2800" dirty="0"/>
              <a:t>A</a:t>
            </a:r>
            <a:r>
              <a:rPr lang="zh-CN" altLang="en-US" sz="2800" dirty="0"/>
              <a:t>：加号的优先级高于赋值语句，</a:t>
            </a:r>
            <a:r>
              <a:rPr lang="en-US" altLang="zh-CN" sz="2800" dirty="0"/>
              <a:t>+</a:t>
            </a:r>
            <a:r>
              <a:rPr lang="zh-CN" altLang="en-US" sz="2800" dirty="0"/>
              <a:t>的右侧错误：</a:t>
            </a:r>
            <a:r>
              <a:rPr lang="en-US" altLang="zh-CN" sz="2800" dirty="0"/>
              <a:t>1</a:t>
            </a:r>
            <a:r>
              <a:rPr lang="zh-CN" altLang="en-US" sz="2800" dirty="0"/>
              <a:t>无法作为赋值语句的左值</a:t>
            </a:r>
            <a:endParaRPr lang="en-US" altLang="zh-CN" sz="2800" dirty="0"/>
          </a:p>
          <a:p>
            <a:r>
              <a:rPr lang="en-US" altLang="zh-CN" sz="2800" dirty="0"/>
              <a:t>C</a:t>
            </a:r>
            <a:r>
              <a:rPr lang="zh-CN" altLang="en-US" sz="2800" dirty="0"/>
              <a:t>：同理，</a:t>
            </a:r>
            <a:r>
              <a:rPr lang="en-US" altLang="zh-CN" sz="2800" dirty="0"/>
              <a:t>10</a:t>
            </a:r>
            <a:r>
              <a:rPr lang="zh-CN" altLang="en-US" sz="2800" dirty="0"/>
              <a:t>无法作为</a:t>
            </a:r>
            <a:r>
              <a:rPr lang="en-US" altLang="zh-CN" sz="2800" dirty="0" err="1"/>
              <a:t>z+y</a:t>
            </a:r>
            <a:r>
              <a:rPr lang="zh-CN" altLang="en-US" sz="2800" dirty="0"/>
              <a:t>的左值</a:t>
            </a:r>
            <a:endParaRPr lang="en-US" altLang="zh-CN" sz="2800" dirty="0"/>
          </a:p>
          <a:p>
            <a:r>
              <a:rPr lang="en-US" altLang="zh-CN" sz="2800" dirty="0"/>
              <a:t>D</a:t>
            </a:r>
            <a:r>
              <a:rPr lang="zh-CN" altLang="en-US" sz="2800" dirty="0"/>
              <a:t>：强制类型转换应该为：（</a:t>
            </a:r>
            <a:r>
              <a:rPr lang="en-US" altLang="zh-CN" sz="2800" dirty="0"/>
              <a:t>double</a:t>
            </a:r>
            <a:r>
              <a:rPr lang="zh-CN" altLang="en-US" sz="2800" dirty="0"/>
              <a:t>）</a:t>
            </a:r>
            <a:r>
              <a:rPr lang="en-US" altLang="zh-CN" sz="2800" dirty="0"/>
              <a:t>x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3552579-B4BB-4EB9-8615-532DF6115B45}"/>
              </a:ext>
            </a:extLst>
          </p:cNvPr>
          <p:cNvSpPr txBox="1"/>
          <p:nvPr/>
        </p:nvSpPr>
        <p:spPr>
          <a:xfrm>
            <a:off x="10314709" y="2672064"/>
            <a:ext cx="1293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答案：</a:t>
            </a:r>
            <a:r>
              <a:rPr lang="en-US" altLang="zh-CN" sz="2400" b="1" dirty="0"/>
              <a:t>B</a:t>
            </a:r>
            <a:endParaRPr lang="zh-CN" altLang="en-US" sz="24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C6CC100-8C6E-4D4A-99BD-74B51853A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27" y="336235"/>
            <a:ext cx="11690873" cy="229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195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F7CFBDF-17A5-4FA4-A028-24CBCE471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863" y="301963"/>
            <a:ext cx="10664273" cy="299348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EF20CC4-6C95-4D3B-BB75-858F98E57A09}"/>
              </a:ext>
            </a:extLst>
          </p:cNvPr>
          <p:cNvSpPr txBox="1"/>
          <p:nvPr/>
        </p:nvSpPr>
        <p:spPr>
          <a:xfrm>
            <a:off x="1097280" y="3562557"/>
            <a:ext cx="920316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解析：</a:t>
            </a:r>
            <a:endParaRPr lang="en-US" altLang="zh-CN" sz="2800" dirty="0"/>
          </a:p>
          <a:p>
            <a:r>
              <a:rPr lang="en-US" altLang="zh-CN" sz="2800" dirty="0"/>
              <a:t>      </a:t>
            </a:r>
            <a:r>
              <a:rPr lang="zh-CN" altLang="en-US" sz="2800" dirty="0"/>
              <a:t>考点：</a:t>
            </a:r>
            <a:r>
              <a:rPr lang="en-US" altLang="zh-CN" sz="2800" dirty="0"/>
              <a:t>3.2  3.3  3.4</a:t>
            </a:r>
          </a:p>
          <a:p>
            <a:endParaRPr lang="en-US" altLang="zh-CN" sz="2800" dirty="0"/>
          </a:p>
          <a:p>
            <a:r>
              <a:rPr lang="en-US" altLang="zh-CN" sz="2800" dirty="0"/>
              <a:t>D</a:t>
            </a:r>
            <a:r>
              <a:rPr lang="zh-CN" altLang="en-US" sz="2800" dirty="0"/>
              <a:t>：‘</a:t>
            </a:r>
            <a:r>
              <a:rPr lang="en-US" altLang="zh-CN" sz="2800" dirty="0"/>
              <a:t>a</a:t>
            </a:r>
            <a:r>
              <a:rPr lang="zh-CN" altLang="en-US" sz="2800" dirty="0"/>
              <a:t>’为字符，“</a:t>
            </a:r>
            <a:r>
              <a:rPr lang="en-US" altLang="zh-CN" sz="2800" dirty="0"/>
              <a:t>a</a:t>
            </a:r>
            <a:r>
              <a:rPr lang="zh-CN" altLang="en-US" sz="2800" dirty="0"/>
              <a:t>”为字符串，在赋值时，“</a:t>
            </a:r>
            <a:r>
              <a:rPr lang="en-US" altLang="zh-CN" sz="2800" dirty="0"/>
              <a:t>a</a:t>
            </a:r>
            <a:r>
              <a:rPr lang="zh-CN" altLang="en-US" sz="2800" dirty="0"/>
              <a:t>”会在字符</a:t>
            </a:r>
            <a:r>
              <a:rPr lang="en-US" altLang="zh-CN" sz="2800" dirty="0"/>
              <a:t>a</a:t>
            </a:r>
            <a:r>
              <a:rPr lang="zh-CN" altLang="en-US" sz="2800" dirty="0"/>
              <a:t>之后加上</a:t>
            </a:r>
            <a:r>
              <a:rPr lang="en-US" altLang="zh-CN" sz="2800" dirty="0"/>
              <a:t>\0 ; </a:t>
            </a:r>
            <a:r>
              <a:rPr lang="zh-CN" altLang="en-US" sz="2800" dirty="0"/>
              <a:t>‘</a:t>
            </a:r>
            <a:r>
              <a:rPr lang="en-US" altLang="zh-CN" sz="2800" dirty="0"/>
              <a:t>a</a:t>
            </a:r>
            <a:r>
              <a:rPr lang="zh-CN" altLang="en-US" sz="2800" dirty="0"/>
              <a:t>’ 实际上为一个整数，整数值对应于该字符在编译器采用的字符集中的序列值。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3552579-B4BB-4EB9-8615-532DF6115B45}"/>
              </a:ext>
            </a:extLst>
          </p:cNvPr>
          <p:cNvSpPr txBox="1"/>
          <p:nvPr/>
        </p:nvSpPr>
        <p:spPr>
          <a:xfrm>
            <a:off x="8971237" y="3100892"/>
            <a:ext cx="1329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答案：</a:t>
            </a:r>
            <a:r>
              <a:rPr lang="en-US" altLang="zh-CN" sz="2400" b="1" dirty="0"/>
              <a:t>D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42570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92F8A36-079D-4599-8277-5EB34542F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55" y="1585272"/>
            <a:ext cx="9700074" cy="343501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B8A1AE8-707D-4135-B745-75B049A8FCC5}"/>
              </a:ext>
            </a:extLst>
          </p:cNvPr>
          <p:cNvSpPr txBox="1"/>
          <p:nvPr/>
        </p:nvSpPr>
        <p:spPr>
          <a:xfrm>
            <a:off x="9687873" y="5272728"/>
            <a:ext cx="1314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答案：</a:t>
            </a:r>
            <a:r>
              <a:rPr lang="en-US" altLang="zh-CN" sz="2400" b="1" dirty="0"/>
              <a:t>A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66260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6FCAF42-8BA6-4AD5-9357-0DC08DF24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26" y="141789"/>
            <a:ext cx="11161347" cy="270285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AB4E9CB-3A33-4302-986C-96163B80B3B0}"/>
              </a:ext>
            </a:extLst>
          </p:cNvPr>
          <p:cNvSpPr txBox="1"/>
          <p:nvPr/>
        </p:nvSpPr>
        <p:spPr>
          <a:xfrm>
            <a:off x="728063" y="3319670"/>
            <a:ext cx="10375365" cy="267765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考点：</a:t>
            </a:r>
            <a:r>
              <a:rPr lang="en-US" altLang="zh-CN" sz="2800" dirty="0"/>
              <a:t>switch</a:t>
            </a:r>
            <a:r>
              <a:rPr lang="zh-CN" altLang="en-US" sz="2800" dirty="0"/>
              <a:t>语句</a:t>
            </a:r>
            <a:r>
              <a:rPr lang="en-US" altLang="zh-CN" sz="2800" dirty="0"/>
              <a:t>(4.7)</a:t>
            </a:r>
            <a:r>
              <a:rPr lang="zh-CN" altLang="en-US" sz="2800" dirty="0"/>
              <a:t>    </a:t>
            </a:r>
            <a:r>
              <a:rPr lang="en-US" altLang="zh-CN" sz="2800" dirty="0"/>
              <a:t>break</a:t>
            </a:r>
            <a:r>
              <a:rPr lang="zh-CN" altLang="en-US" sz="2800" dirty="0"/>
              <a:t>语句（</a:t>
            </a:r>
            <a:r>
              <a:rPr lang="en-US" altLang="zh-CN" sz="2800" dirty="0"/>
              <a:t>5.7.1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A</a:t>
            </a:r>
            <a:r>
              <a:rPr lang="zh-CN" altLang="en-US" sz="2800" dirty="0"/>
              <a:t>√  </a:t>
            </a:r>
            <a:r>
              <a:rPr lang="en-US" altLang="zh-CN" sz="2800" dirty="0"/>
              <a:t>B×</a:t>
            </a:r>
            <a:r>
              <a:rPr lang="zh-CN" altLang="en-US" sz="2800" dirty="0"/>
              <a:t>：</a:t>
            </a:r>
            <a:r>
              <a:rPr lang="en-US" altLang="zh-CN" sz="2800" dirty="0"/>
              <a:t>Switch</a:t>
            </a:r>
            <a:r>
              <a:rPr lang="zh-CN" altLang="en-US" sz="2800" dirty="0"/>
              <a:t>语句可以没有</a:t>
            </a:r>
            <a:r>
              <a:rPr lang="en-US" altLang="zh-CN" sz="2800" dirty="0"/>
              <a:t>default</a:t>
            </a:r>
            <a:r>
              <a:rPr lang="zh-CN" altLang="en-US" sz="2800" dirty="0"/>
              <a:t>和</a:t>
            </a:r>
            <a:r>
              <a:rPr lang="en-US" altLang="zh-CN" sz="2800" dirty="0"/>
              <a:t>break</a:t>
            </a:r>
            <a:r>
              <a:rPr lang="zh-CN" altLang="en-US" sz="2800" dirty="0"/>
              <a:t>语句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C×   D×</a:t>
            </a:r>
            <a:r>
              <a:rPr lang="zh-CN" altLang="en-US" sz="2800" dirty="0"/>
              <a:t>：</a:t>
            </a:r>
            <a:r>
              <a:rPr lang="en-US" altLang="zh-CN" sz="2800" dirty="0"/>
              <a:t>break</a:t>
            </a:r>
            <a:r>
              <a:rPr lang="zh-CN" altLang="en-US" sz="2800" dirty="0"/>
              <a:t>语句不用和</a:t>
            </a:r>
            <a:r>
              <a:rPr lang="en-US" altLang="zh-CN" sz="2800" dirty="0"/>
              <a:t>case</a:t>
            </a:r>
            <a:r>
              <a:rPr lang="zh-CN" altLang="en-US" sz="2800" dirty="0"/>
              <a:t>匹配；可以用于跳出</a:t>
            </a:r>
            <a:r>
              <a:rPr lang="en-US" altLang="zh-CN" sz="2800" dirty="0"/>
              <a:t>switch</a:t>
            </a:r>
            <a:r>
              <a:rPr lang="zh-CN" altLang="en-US" sz="2800" dirty="0"/>
              <a:t>语句，也可以用于跳出循环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73B45BF-3651-4E28-90B0-A742EFB1756B}"/>
              </a:ext>
            </a:extLst>
          </p:cNvPr>
          <p:cNvSpPr txBox="1"/>
          <p:nvPr/>
        </p:nvSpPr>
        <p:spPr>
          <a:xfrm>
            <a:off x="9651887" y="2844645"/>
            <a:ext cx="1314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答案：</a:t>
            </a:r>
            <a:r>
              <a:rPr lang="en-US" altLang="zh-CN" sz="2400" b="1" dirty="0"/>
              <a:t>A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27383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62CF2D2-C4DE-48FE-BAC1-AEE25F7C98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6689"/>
          <a:stretch/>
        </p:blipFill>
        <p:spPr>
          <a:xfrm>
            <a:off x="263114" y="240738"/>
            <a:ext cx="11480395" cy="224120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4680F7F-5CDB-46FE-B3A9-A74B6F0090AA}"/>
              </a:ext>
            </a:extLst>
          </p:cNvPr>
          <p:cNvSpPr txBox="1"/>
          <p:nvPr/>
        </p:nvSpPr>
        <p:spPr>
          <a:xfrm>
            <a:off x="701938" y="3429000"/>
            <a:ext cx="10375365" cy="224676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考点：一维数组初始化（</a:t>
            </a:r>
            <a:r>
              <a:rPr lang="en-US" altLang="zh-CN" sz="2800" dirty="0"/>
              <a:t>6.1.3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A×</a:t>
            </a:r>
            <a:r>
              <a:rPr lang="zh-CN" altLang="en-US" sz="2800" dirty="0"/>
              <a:t>：</a:t>
            </a:r>
            <a:r>
              <a:rPr lang="zh-CN" altLang="en-US" sz="2800" dirty="0">
                <a:sym typeface="Wingdings" panose="05000000000000000000" pitchFamily="2" charset="2"/>
              </a:rPr>
              <a:t>（）错误，应该使用</a:t>
            </a:r>
            <a:r>
              <a:rPr lang="en-US" altLang="zh-CN" sz="2800" dirty="0">
                <a:sym typeface="Wingdings" panose="05000000000000000000" pitchFamily="2" charset="2"/>
              </a:rPr>
              <a:t>{}</a:t>
            </a:r>
          </a:p>
          <a:p>
            <a:r>
              <a:rPr lang="en-US" altLang="zh-CN" sz="2800" dirty="0">
                <a:sym typeface="Wingdings" panose="05000000000000000000" pitchFamily="2" charset="2"/>
              </a:rPr>
              <a:t>B</a:t>
            </a:r>
            <a:r>
              <a:rPr lang="en-US" altLang="zh-CN" sz="2800" dirty="0"/>
              <a:t>×</a:t>
            </a:r>
            <a:r>
              <a:rPr lang="zh-CN" altLang="en-US" sz="2800" dirty="0">
                <a:sym typeface="Wingdings" panose="05000000000000000000" pitchFamily="2" charset="2"/>
              </a:rPr>
              <a:t>：</a:t>
            </a:r>
            <a:r>
              <a:rPr lang="en-US" altLang="zh-CN" sz="2800" dirty="0">
                <a:sym typeface="Wingdings" panose="05000000000000000000" pitchFamily="2" charset="2"/>
              </a:rPr>
              <a:t>a(5)</a:t>
            </a:r>
            <a:r>
              <a:rPr lang="zh-CN" altLang="en-US" sz="2800" dirty="0">
                <a:sym typeface="Wingdings" panose="05000000000000000000" pitchFamily="2" charset="2"/>
              </a:rPr>
              <a:t>错误，应该使用</a:t>
            </a:r>
            <a:r>
              <a:rPr lang="en-US" altLang="zh-CN" sz="2800" dirty="0">
                <a:sym typeface="Wingdings" panose="05000000000000000000" pitchFamily="2" charset="2"/>
              </a:rPr>
              <a:t>a[5]</a:t>
            </a:r>
            <a:endParaRPr lang="en-US" altLang="zh-CN" sz="2800" dirty="0"/>
          </a:p>
          <a:p>
            <a:r>
              <a:rPr lang="en-US" altLang="zh-CN" sz="2800" dirty="0"/>
              <a:t>D×</a:t>
            </a:r>
            <a:r>
              <a:rPr lang="zh-CN" altLang="en-US" sz="2800" dirty="0"/>
              <a:t>：</a:t>
            </a:r>
            <a:r>
              <a:rPr lang="en-US" altLang="zh-CN" sz="2800" dirty="0"/>
              <a:t>a{5}</a:t>
            </a:r>
            <a:r>
              <a:rPr lang="zh-CN" altLang="en-US" sz="2800" dirty="0"/>
              <a:t>错误，应该为</a:t>
            </a:r>
            <a:r>
              <a:rPr lang="en-US" altLang="zh-CN" sz="2800" dirty="0"/>
              <a:t>a[5]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F7904AC-339D-45B2-AC08-C08A7E7A2CAC}"/>
              </a:ext>
            </a:extLst>
          </p:cNvPr>
          <p:cNvSpPr txBox="1"/>
          <p:nvPr/>
        </p:nvSpPr>
        <p:spPr>
          <a:xfrm>
            <a:off x="9491931" y="2843036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答案：</a:t>
            </a:r>
            <a:r>
              <a:rPr lang="en-US" altLang="zh-CN" sz="2400" b="1" dirty="0"/>
              <a:t>C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07384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7864249-77C8-4F99-8AC6-BB9A9A515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37" y="147068"/>
            <a:ext cx="10428222" cy="268757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FC87225-4904-44C6-A77B-919C747B7022}"/>
              </a:ext>
            </a:extLst>
          </p:cNvPr>
          <p:cNvSpPr txBox="1"/>
          <p:nvPr/>
        </p:nvSpPr>
        <p:spPr>
          <a:xfrm>
            <a:off x="728064" y="3429000"/>
            <a:ext cx="10375365" cy="181588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考点：变量命名和作用域；函数调用（第七章）</a:t>
            </a:r>
            <a:endParaRPr lang="en-US" altLang="zh-CN" sz="2800" dirty="0"/>
          </a:p>
          <a:p>
            <a:endParaRPr lang="en-US" altLang="zh-CN" sz="2800" dirty="0">
              <a:sym typeface="Wingdings" panose="05000000000000000000" pitchFamily="2" charset="2"/>
            </a:endParaRPr>
          </a:p>
          <a:p>
            <a:r>
              <a:rPr lang="en-US" altLang="zh-CN" sz="2800" dirty="0">
                <a:sym typeface="Wingdings" panose="05000000000000000000" pitchFamily="2" charset="2"/>
              </a:rPr>
              <a:t>B</a:t>
            </a:r>
            <a:r>
              <a:rPr lang="en-US" altLang="zh-CN" sz="2800" dirty="0"/>
              <a:t>×</a:t>
            </a:r>
            <a:r>
              <a:rPr lang="zh-CN" altLang="en-US" sz="2800" dirty="0">
                <a:sym typeface="Wingdings" panose="05000000000000000000" pitchFamily="2" charset="2"/>
              </a:rPr>
              <a:t>：</a:t>
            </a:r>
            <a:r>
              <a:rPr lang="zh-CN" alt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（举反例）</a:t>
            </a:r>
            <a:r>
              <a:rPr lang="zh-CN" altLang="en-US" sz="2800" dirty="0">
                <a:sym typeface="Wingdings" panose="05000000000000000000" pitchFamily="2" charset="2"/>
              </a:rPr>
              <a:t>例如</a:t>
            </a:r>
            <a:r>
              <a:rPr lang="en-US" altLang="zh-CN" sz="2800" dirty="0">
                <a:sym typeface="Wingdings" panose="05000000000000000000" pitchFamily="2" charset="2"/>
              </a:rPr>
              <a:t>main</a:t>
            </a:r>
            <a:r>
              <a:rPr lang="zh-CN" altLang="en-US" sz="2800" dirty="0">
                <a:sym typeface="Wingdings" panose="05000000000000000000" pitchFamily="2" charset="2"/>
              </a:rPr>
              <a:t>函数调用</a:t>
            </a:r>
            <a:r>
              <a:rPr lang="en-US" altLang="zh-CN" sz="2800" dirty="0" err="1">
                <a:sym typeface="Wingdings" panose="05000000000000000000" pitchFamily="2" charset="2"/>
              </a:rPr>
              <a:t>scanf</a:t>
            </a:r>
            <a:r>
              <a:rPr lang="zh-CN" altLang="en-US" sz="2800" dirty="0">
                <a:sym typeface="Wingdings" panose="05000000000000000000" pitchFamily="2" charset="2"/>
              </a:rPr>
              <a:t>库函数时，通过添加头文件的方式调用</a:t>
            </a:r>
            <a:r>
              <a:rPr lang="en-US" altLang="zh-CN" sz="2800" dirty="0" err="1">
                <a:sym typeface="Wingdings" panose="05000000000000000000" pitchFamily="2" charset="2"/>
              </a:rPr>
              <a:t>scanf</a:t>
            </a:r>
            <a:r>
              <a:rPr lang="zh-CN" altLang="en-US" sz="2800" dirty="0">
                <a:sym typeface="Wingdings" panose="05000000000000000000" pitchFamily="2" charset="2"/>
              </a:rPr>
              <a:t>函数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54753AC-47C1-45E1-AEF9-583F0B0BEC54}"/>
              </a:ext>
            </a:extLst>
          </p:cNvPr>
          <p:cNvSpPr txBox="1"/>
          <p:nvPr/>
        </p:nvSpPr>
        <p:spPr>
          <a:xfrm>
            <a:off x="9531119" y="2993461"/>
            <a:ext cx="1293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答案：</a:t>
            </a:r>
            <a:r>
              <a:rPr lang="en-US" altLang="zh-CN" sz="2400" b="1" dirty="0"/>
              <a:t>B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2552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F47382D-05E1-48E2-BD6F-71353211C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92" y="257417"/>
            <a:ext cx="11041057" cy="293645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347AAA4-B4F3-4773-8F4F-F38387A0E857}"/>
              </a:ext>
            </a:extLst>
          </p:cNvPr>
          <p:cNvSpPr txBox="1"/>
          <p:nvPr/>
        </p:nvSpPr>
        <p:spPr>
          <a:xfrm>
            <a:off x="532121" y="3916396"/>
            <a:ext cx="10375365" cy="267765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考点：指针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>
                <a:sym typeface="Wingdings" panose="05000000000000000000" pitchFamily="2" charset="2"/>
              </a:rPr>
              <a:t>P</a:t>
            </a:r>
            <a:r>
              <a:rPr lang="zh-CN" altLang="en-US" sz="2800" dirty="0">
                <a:sym typeface="Wingdings" panose="05000000000000000000" pitchFamily="2" charset="2"/>
              </a:rPr>
              <a:t>为指向字符的指针，步长为一个字符的大小；当</a:t>
            </a:r>
            <a:r>
              <a:rPr lang="en-US" altLang="zh-CN" sz="2800" dirty="0">
                <a:sym typeface="Wingdings" panose="05000000000000000000" pitchFamily="2" charset="2"/>
              </a:rPr>
              <a:t>p=s[1]</a:t>
            </a:r>
            <a:r>
              <a:rPr lang="zh-CN" altLang="en-US" sz="2800" dirty="0">
                <a:sym typeface="Wingdings" panose="05000000000000000000" pitchFamily="2" charset="2"/>
              </a:rPr>
              <a:t>之后</a:t>
            </a:r>
            <a:r>
              <a:rPr lang="en-US" altLang="zh-CN" sz="2800" dirty="0">
                <a:sym typeface="Wingdings" panose="05000000000000000000" pitchFamily="2" charset="2"/>
              </a:rPr>
              <a:t>p</a:t>
            </a:r>
            <a:r>
              <a:rPr lang="zh-CN" altLang="en-US" sz="2800" dirty="0">
                <a:sym typeface="Wingdings" panose="05000000000000000000" pitchFamily="2" charset="2"/>
              </a:rPr>
              <a:t>指向“</a:t>
            </a:r>
            <a:r>
              <a:rPr lang="en-US" altLang="zh-CN" sz="2800" dirty="0">
                <a:sym typeface="Wingdings" panose="05000000000000000000" pitchFamily="2" charset="2"/>
              </a:rPr>
              <a:t>two</a:t>
            </a:r>
            <a:r>
              <a:rPr lang="zh-CN" altLang="en-US" sz="2800" dirty="0">
                <a:sym typeface="Wingdings" panose="05000000000000000000" pitchFamily="2" charset="2"/>
              </a:rPr>
              <a:t>”中的</a:t>
            </a:r>
            <a:r>
              <a:rPr lang="en-US" altLang="zh-CN" sz="2800" dirty="0">
                <a:sym typeface="Wingdings" panose="05000000000000000000" pitchFamily="2" charset="2"/>
              </a:rPr>
              <a:t>’t’</a:t>
            </a:r>
            <a:r>
              <a:rPr lang="zh-CN" altLang="en-US" sz="2800" dirty="0">
                <a:sym typeface="Wingdings" panose="05000000000000000000" pitchFamily="2" charset="2"/>
              </a:rPr>
              <a:t>，</a:t>
            </a:r>
            <a:r>
              <a:rPr lang="en-US" altLang="zh-CN" sz="2800" dirty="0">
                <a:sym typeface="Wingdings" panose="05000000000000000000" pitchFamily="2" charset="2"/>
              </a:rPr>
              <a:t>p+1</a:t>
            </a:r>
            <a:r>
              <a:rPr lang="zh-CN" altLang="en-US" sz="2800" dirty="0">
                <a:sym typeface="Wingdings" panose="05000000000000000000" pitchFamily="2" charset="2"/>
              </a:rPr>
              <a:t>指向“</a:t>
            </a:r>
            <a:r>
              <a:rPr lang="en-US" altLang="zh-CN" sz="2800" dirty="0">
                <a:sym typeface="Wingdings" panose="05000000000000000000" pitchFamily="2" charset="2"/>
              </a:rPr>
              <a:t>two</a:t>
            </a:r>
            <a:r>
              <a:rPr lang="zh-CN" altLang="en-US" sz="2800" dirty="0">
                <a:sym typeface="Wingdings" panose="05000000000000000000" pitchFamily="2" charset="2"/>
              </a:rPr>
              <a:t>”中的</a:t>
            </a:r>
            <a:r>
              <a:rPr lang="en-US" altLang="zh-CN" sz="2800" dirty="0">
                <a:sym typeface="Wingdings" panose="05000000000000000000" pitchFamily="2" charset="2"/>
              </a:rPr>
              <a:t>’w’</a:t>
            </a:r>
            <a:r>
              <a:rPr lang="zh-CN" altLang="en-US" sz="2800" dirty="0">
                <a:sym typeface="Wingdings" panose="05000000000000000000" pitchFamily="2" charset="2"/>
              </a:rPr>
              <a:t>；</a:t>
            </a:r>
            <a:endParaRPr lang="en-US" altLang="zh-CN" sz="2800" dirty="0">
              <a:sym typeface="Wingdings" panose="05000000000000000000" pitchFamily="2" charset="2"/>
            </a:endParaRPr>
          </a:p>
          <a:p>
            <a:endParaRPr lang="en-US" altLang="zh-CN" sz="2800" dirty="0">
              <a:sym typeface="Wingdings" panose="05000000000000000000" pitchFamily="2" charset="2"/>
            </a:endParaRPr>
          </a:p>
          <a:p>
            <a:r>
              <a:rPr lang="en-US" altLang="zh-CN" sz="2800" dirty="0">
                <a:sym typeface="Wingdings" panose="05000000000000000000" pitchFamily="2" charset="2"/>
              </a:rPr>
              <a:t>S[0]</a:t>
            </a:r>
            <a:r>
              <a:rPr lang="zh-CN" altLang="en-US" sz="2800" dirty="0">
                <a:sym typeface="Wingdings" panose="05000000000000000000" pitchFamily="2" charset="2"/>
              </a:rPr>
              <a:t>为“</a:t>
            </a:r>
            <a:r>
              <a:rPr lang="en-US" altLang="zh-CN" sz="2800" dirty="0">
                <a:sym typeface="Wingdings" panose="05000000000000000000" pitchFamily="2" charset="2"/>
              </a:rPr>
              <a:t>one</a:t>
            </a:r>
            <a:r>
              <a:rPr lang="zh-CN" altLang="en-US" sz="2800" dirty="0">
                <a:sym typeface="Wingdings" panose="05000000000000000000" pitchFamily="2" charset="2"/>
              </a:rPr>
              <a:t>”，</a:t>
            </a:r>
            <a:r>
              <a:rPr lang="en-US" altLang="zh-CN" sz="2800" dirty="0">
                <a:sym typeface="Wingdings" panose="05000000000000000000" pitchFamily="2" charset="2"/>
              </a:rPr>
              <a:t>%s</a:t>
            </a:r>
            <a:r>
              <a:rPr lang="zh-CN" altLang="en-US" sz="2800" dirty="0">
                <a:sym typeface="Wingdings" panose="05000000000000000000" pitchFamily="2" charset="2"/>
              </a:rPr>
              <a:t>直接输出</a:t>
            </a:r>
            <a:r>
              <a:rPr lang="en-US" altLang="zh-CN" sz="2800" dirty="0">
                <a:sym typeface="Wingdings" panose="05000000000000000000" pitchFamily="2" charset="2"/>
              </a:rPr>
              <a:t>one</a:t>
            </a:r>
            <a:r>
              <a:rPr lang="zh-CN" altLang="en-US" sz="2800" dirty="0">
                <a:sym typeface="Wingdings" panose="05000000000000000000" pitchFamily="2" charset="2"/>
              </a:rPr>
              <a:t>；</a:t>
            </a:r>
            <a:endParaRPr lang="en-US" altLang="zh-CN" sz="2800" dirty="0">
              <a:sym typeface="Wingdings" panose="05000000000000000000" pitchFamily="2" charset="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C4E2983-6AFD-49A4-A223-996FA548BF79}"/>
              </a:ext>
            </a:extLst>
          </p:cNvPr>
          <p:cNvSpPr txBox="1"/>
          <p:nvPr/>
        </p:nvSpPr>
        <p:spPr>
          <a:xfrm>
            <a:off x="9608733" y="3418398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答案：</a:t>
            </a:r>
            <a:r>
              <a:rPr lang="en-US" altLang="zh-CN" sz="2400" b="1" dirty="0"/>
              <a:t>C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50534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2883</TotalTime>
  <Words>736</Words>
  <Application>Microsoft Office PowerPoint</Application>
  <PresentationFormat>宽屏</PresentationFormat>
  <Paragraphs>106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2752245429@qq.com</dc:creator>
  <cp:lastModifiedBy>2752245429@qq.com</cp:lastModifiedBy>
  <cp:revision>8</cp:revision>
  <dcterms:created xsi:type="dcterms:W3CDTF">2021-12-18T05:57:25Z</dcterms:created>
  <dcterms:modified xsi:type="dcterms:W3CDTF">2021-12-22T08:09:47Z</dcterms:modified>
</cp:coreProperties>
</file>