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7" r:id="rId4"/>
    <p:sldMasterId id="2147483693" r:id="rId5"/>
    <p:sldMasterId id="2147483705" r:id="rId6"/>
    <p:sldMasterId id="2147483718" r:id="rId7"/>
    <p:sldMasterId id="2147483730" r:id="rId8"/>
    <p:sldMasterId id="2147483742" r:id="rId9"/>
    <p:sldMasterId id="2147483754" r:id="rId10"/>
  </p:sldMasterIdLst>
  <p:notesMasterIdLst>
    <p:notesMasterId r:id="rId53"/>
  </p:notesMasterIdLst>
  <p:handoutMasterIdLst>
    <p:handoutMasterId r:id="rId54"/>
  </p:handoutMasterIdLst>
  <p:sldIdLst>
    <p:sldId id="518" r:id="rId11"/>
    <p:sldId id="611" r:id="rId12"/>
    <p:sldId id="642" r:id="rId13"/>
    <p:sldId id="308" r:id="rId14"/>
    <p:sldId id="272" r:id="rId15"/>
    <p:sldId id="312" r:id="rId16"/>
    <p:sldId id="290" r:id="rId17"/>
    <p:sldId id="309" r:id="rId18"/>
    <p:sldId id="310" r:id="rId19"/>
    <p:sldId id="646" r:id="rId20"/>
    <p:sldId id="647" r:id="rId21"/>
    <p:sldId id="648" r:id="rId22"/>
    <p:sldId id="313" r:id="rId23"/>
    <p:sldId id="314" r:id="rId24"/>
    <p:sldId id="649" r:id="rId25"/>
    <p:sldId id="319" r:id="rId26"/>
    <p:sldId id="650" r:id="rId27"/>
    <p:sldId id="651" r:id="rId28"/>
    <p:sldId id="652" r:id="rId29"/>
    <p:sldId id="653" r:id="rId30"/>
    <p:sldId id="654" r:id="rId31"/>
    <p:sldId id="655" r:id="rId32"/>
    <p:sldId id="656" r:id="rId33"/>
    <p:sldId id="657" r:id="rId34"/>
    <p:sldId id="659" r:id="rId35"/>
    <p:sldId id="660" r:id="rId36"/>
    <p:sldId id="661" r:id="rId37"/>
    <p:sldId id="658" r:id="rId38"/>
    <p:sldId id="662" r:id="rId39"/>
    <p:sldId id="663" r:id="rId40"/>
    <p:sldId id="664" r:id="rId41"/>
    <p:sldId id="665" r:id="rId42"/>
    <p:sldId id="666" r:id="rId43"/>
    <p:sldId id="561" r:id="rId44"/>
    <p:sldId id="614" r:id="rId45"/>
    <p:sldId id="615" r:id="rId46"/>
    <p:sldId id="616" r:id="rId47"/>
    <p:sldId id="617" r:id="rId48"/>
    <p:sldId id="618" r:id="rId49"/>
    <p:sldId id="619" r:id="rId50"/>
    <p:sldId id="620" r:id="rId51"/>
    <p:sldId id="667" r:id="rId52"/>
  </p:sldIdLst>
  <p:sldSz cx="9144000" cy="6858000" type="screen4x3"/>
  <p:notesSz cx="9928225" cy="6797675"/>
  <p:custDataLst>
    <p:tags r:id="rId5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9900"/>
    <a:srgbClr val="0033CC"/>
    <a:srgbClr val="339933"/>
    <a:srgbClr val="333300"/>
    <a:srgbClr val="FFFF00"/>
    <a:srgbClr val="000066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86562" autoAdjust="0"/>
  </p:normalViewPr>
  <p:slideViewPr>
    <p:cSldViewPr showGuides="1">
      <p:cViewPr varScale="1">
        <p:scale>
          <a:sx n="58" d="100"/>
          <a:sy n="58" d="100"/>
        </p:scale>
        <p:origin x="127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8" Type="http://schemas.openxmlformats.org/officeDocument/2006/relationships/tags" Target="tags/tag2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42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9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0" Type="http://schemas.openxmlformats.org/officeDocument/2006/relationships/slide" Target="slides/slide30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8.w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e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emf"/><Relationship Id="rId3" Type="http://schemas.openxmlformats.org/officeDocument/2006/relationships/image" Target="../media/image33.wmf"/><Relationship Id="rId2" Type="http://schemas.openxmlformats.org/officeDocument/2006/relationships/image" Target="../media/image32.e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9725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DD04BEF-B156-4F6E-AC33-DFB2A59AA6C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5569" tIns="47784" rIns="95569" bIns="47784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39725"/>
          </a:xfrm>
          <a:prstGeom prst="rect">
            <a:avLst/>
          </a:prstGeom>
        </p:spPr>
        <p:txBody>
          <a:bodyPr vert="horz" wrap="square" lIns="95569" tIns="47784" rIns="95569" bIns="47784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4F19263-F46B-4FEE-A222-CDCB7681A86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513" y="0"/>
            <a:ext cx="4302125" cy="339725"/>
          </a:xfrm>
          <a:prstGeom prst="rect">
            <a:avLst/>
          </a:prstGeom>
        </p:spPr>
        <p:txBody>
          <a:bodyPr vert="horz" lIns="95569" tIns="47784" rIns="95569" bIns="47784" rtlCol="0"/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E0FA50D-4834-4663-A8EE-97AA5722142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9" tIns="47784" rIns="95569" bIns="4778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28975"/>
            <a:ext cx="7940675" cy="3057525"/>
          </a:xfrm>
          <a:prstGeom prst="rect">
            <a:avLst/>
          </a:prstGeom>
        </p:spPr>
        <p:txBody>
          <a:bodyPr vert="horz" lIns="95569" tIns="47784" rIns="95569" bIns="4778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5569" tIns="47784" rIns="95569" bIns="47784" rtlCol="0" anchor="b"/>
          <a:lstStyle>
            <a:lvl1pPr algn="l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513" y="6456363"/>
            <a:ext cx="4302125" cy="339725"/>
          </a:xfrm>
          <a:prstGeom prst="rect">
            <a:avLst/>
          </a:prstGeom>
        </p:spPr>
        <p:txBody>
          <a:bodyPr vert="horz" wrap="square" lIns="95569" tIns="47784" rIns="95569" bIns="47784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40E0145-64AF-4A5D-9948-6DF18B6FB3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821095"/>
            <a:ext cx="9144000" cy="3647698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702" y="5038726"/>
            <a:ext cx="1385888" cy="1819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7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E919D-748E-4883-AC47-9FA8ED3680C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25205-3D4F-46AA-B1F7-67EC2924A19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4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08C03-E3D6-44D7-B5E5-CB8AFE41967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B018D-276C-4DFB-8C57-4C4A3CE5619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1FDAD-6F0F-4783-ADA9-32712D45D3C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E3D8D-2B2F-47BE-8081-8E622DE40B9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51CE9-E0F5-4BF1-94CD-76E3DF99DAD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9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3458A-BFC4-4A92-8531-1693053CF24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808AE-DF8E-4CDD-AC7D-0BCB85FDBED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A3AB6-8354-453A-84A3-ABE6AC05992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8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8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22067-1CF8-4378-BF85-CCAB0AB619A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634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634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906E8-3819-482D-937A-5380E739E4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84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91768-229C-4CAB-A790-3E4C2B09FA4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D6662-E6AE-4263-B9AA-560FABAE975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634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0C99E-EEE2-4FB7-8363-0F732516BE6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7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ED27739-FD5B-4F68-8203-8F58C56D0D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3725100-71A7-40D5-B225-1A1C3F3DD8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8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510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4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310CA78-366C-4D41-948E-80130998E6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315D126A-65BD-4587-87C3-B79878F402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F22D27A-397E-4BAD-B5E9-FFD79BAEC2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6C92C29-31E6-4339-BF58-7F1165C39B7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63226A0-0E28-44FF-A983-F574C1AF6F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9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DA650405-48AA-40C1-A9D8-2F2FDFFD07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2A69AE92-1800-44BE-B0F0-B2F1459144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64FDB703-A6A2-4B4A-BEA5-3FEB2F7DB7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8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8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721FD241-CE2A-4A9F-8F9C-86B6452E94B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634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634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948EBAEE-DB74-4725-8024-59C9550AB8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84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EF3E8559-073A-4EBB-AF35-669FA41AB3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A2996C16-2FAC-43DD-908B-2D26044285D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634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5483506-C179-45D1-823A-7965BEE2D3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71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302FB-8796-469D-B88C-A487C31C0E3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D72E90-CDCE-4866-BFCB-73E77A0E3B3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E22DB-41BB-4DF6-8617-B72C9649DAA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C3C408-6124-40F4-862A-0CCEB9989B6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4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DE7B1-5907-40E5-9310-B854A28301A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0A15A-89B5-46FD-825F-A95CB371CE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F6C939-81C5-4249-9F7D-6FBA6335CC7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71D47-FDE3-4FC2-A169-DF9451A6976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4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4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35FFA-E4A2-4DB0-B034-63180261A55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438A6-11BB-4CF4-ACDE-EDCE3425303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D7F45-86ED-47CC-BDA9-599E08C3ADCB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B1CEE7-F97F-4771-BF83-C6083BCC2CF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194C5-8099-4D01-BF4D-358C08DFDEF1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D2130-C0BD-4D50-8C32-A2E425D56D2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9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85C52-286E-4D04-92B0-4F12D527871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54282-274C-43B1-88A5-95BBFB40143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5EFD9-44F6-4469-8DC0-C8B943D6DB6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F9D27-BAD3-4854-8E01-7A6897280D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77508-C47D-41A0-9313-B41B6C67AA0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A43FD-7958-4924-9084-0F021E9CE0D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84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84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64786F-9228-4472-81B8-66BFEF5A638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00528-D7A4-443A-8F1B-3462E0F7268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8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510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72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72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821095"/>
            <a:ext cx="9144000" cy="3647698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702" y="5038772"/>
            <a:ext cx="1385888" cy="1819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8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510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72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72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821095"/>
            <a:ext cx="9144000" cy="3647698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702" y="5038758"/>
            <a:ext cx="1385888" cy="1819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7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9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72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5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5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0" y="821095"/>
            <a:ext cx="9144000" cy="3647698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72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5702" y="5038742"/>
            <a:ext cx="1385888" cy="18192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55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8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42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42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6" Type="http://schemas.openxmlformats.org/officeDocument/2006/relationships/theme" Target="../theme/theme3.xml"/><Relationship Id="rId15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4" Type="http://schemas.openxmlformats.org/officeDocument/2006/relationships/theme" Target="../theme/theme5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75.xml"/><Relationship Id="rId1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5.xml"/><Relationship Id="rId8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Relationship Id="rId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6.xml"/><Relationship Id="rId8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3.xml"/><Relationship Id="rId5" Type="http://schemas.openxmlformats.org/officeDocument/2006/relationships/slideLayout" Target="../slideLayouts/slideLayout92.xml"/><Relationship Id="rId4" Type="http://schemas.openxmlformats.org/officeDocument/2006/relationships/slideLayout" Target="../slideLayouts/slideLayout91.xml"/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7.xml"/><Relationship Id="rId1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ea typeface="黑体" panose="02010609060101010101" pitchFamily="49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a typeface="黑体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ea typeface="黑体" panose="02010609060101010101" pitchFamily="49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56" y="4390752"/>
            <a:ext cx="2471867" cy="24558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D6AFEEB-C919-44C9-9B04-B5559DD8B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fld id="{F8EA11D8-E753-475B-9648-D6353BD59CFF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9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49F361-F86B-467B-8539-C758F5BCDF4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9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96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09D763F-8C8C-4F94-A924-F1834C1C93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ea typeface="黑体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ea typeface="黑体" panose="02010609060101010101" pitchFamily="49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56" y="4390752"/>
            <a:ext cx="2471867" cy="24558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96912" y="5038772"/>
            <a:ext cx="1385888" cy="181927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3072C-E68E-4804-BF1F-E1A76F4162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9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9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094D-B596-488F-B18C-855DE60453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96912" y="5038758"/>
            <a:ext cx="1385888" cy="181927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ea typeface="等线" panose="02010600030101010101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a typeface="等线" panose="0201060003010101010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8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ea typeface="等线" panose="0201060003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  <a:ea typeface="等线" panose="02010600030101010101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a typeface="等线" panose="0201060003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96912" y="5038742"/>
            <a:ext cx="1385888" cy="181927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ea typeface="等线" panose="02010600030101010101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a typeface="等线" panose="0201060003010101010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6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ea typeface="等线" panose="0201060003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6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  <a:ea typeface="等线" panose="02010600030101010101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a typeface="等线" panose="0201060003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696912" y="5038726"/>
            <a:ext cx="1385888" cy="181927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C83072C-E68E-4804-BF1F-E1A76F416273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8C25094D-B596-488F-B18C-855DE6045311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等线" panose="02010600030101010101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latin typeface="等线" panose="0201060003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2.xml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7.xml"/><Relationship Id="rId8" Type="http://schemas.openxmlformats.org/officeDocument/2006/relationships/image" Target="../media/image30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7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image" Target="../media/image34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2.xml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72.xml"/><Relationship Id="rId3" Type="http://schemas.openxmlformats.org/officeDocument/2006/relationships/tags" Target="../tags/tag1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2" Type="http://schemas.openxmlformats.org/officeDocument/2006/relationships/hyperlink" Target="https://www.icourses.cn/sCourse/course_3059.html" TargetMode="Externa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8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8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83.xml"/><Relationship Id="rId3" Type="http://schemas.openxmlformats.org/officeDocument/2006/relationships/image" Target="../media/image43.png"/><Relationship Id="rId2" Type="http://schemas.openxmlformats.org/officeDocument/2006/relationships/image" Target="../media/image42.w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4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83.xml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9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image" Target="../media/image54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51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image" Target="../media/image58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55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9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89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5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9.xml"/><Relationship Id="rId2" Type="http://schemas.openxmlformats.org/officeDocument/2006/relationships/image" Target="../media/image63.wmf"/><Relationship Id="rId1" Type="http://schemas.openxmlformats.org/officeDocument/2006/relationships/oleObject" Target="../embeddings/oleObject4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64.wmf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16.xml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5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0.jpeg"/><Relationship Id="rId1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14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71.wmf"/><Relationship Id="rId1" Type="http://schemas.openxmlformats.org/officeDocument/2006/relationships/oleObject" Target="../embeddings/oleObject5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5.xml"/><Relationship Id="rId5" Type="http://schemas.openxmlformats.org/officeDocument/2006/relationships/image" Target="../media/image81.png"/><Relationship Id="rId4" Type="http://schemas.openxmlformats.org/officeDocument/2006/relationships/image" Target="../media/image80.jpeg"/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image" Target="../media/image77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67.xml"/><Relationship Id="rId15" Type="http://schemas.openxmlformats.org/officeDocument/2006/relationships/image" Target="../media/image15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13.wmf"/><Relationship Id="rId10" Type="http://schemas.openxmlformats.org/officeDocument/2006/relationships/oleObject" Target="../embeddings/oleObject6.bin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2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2.xml"/><Relationship Id="rId5" Type="http://schemas.openxmlformats.org/officeDocument/2006/relationships/image" Target="../media/image22.jpeg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88"/>
          <p:cNvSpPr txBox="1">
            <a:spLocks noChangeArrowheads="1"/>
          </p:cNvSpPr>
          <p:nvPr/>
        </p:nvSpPr>
        <p:spPr bwMode="gray">
          <a:xfrm>
            <a:off x="3553214" y="587400"/>
            <a:ext cx="53625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zh-CN" altLang="en-US" sz="2800" b="1" dirty="0">
                <a:solidFill>
                  <a:prstClr val="white"/>
                </a:solidFill>
                <a:latin typeface="黑体" panose="02010609060101010101" pitchFamily="49" charset="-122"/>
              </a:rPr>
              <a:t>实验目的</a:t>
            </a:r>
            <a:endParaRPr lang="en-US" altLang="zh-CN" sz="2800" b="1" dirty="0">
              <a:solidFill>
                <a:prstClr val="white"/>
              </a:solidFill>
              <a:latin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0388" y="348725"/>
            <a:ext cx="9144163" cy="461665"/>
            <a:chOff x="427383" y="763200"/>
            <a:chExt cx="11688417" cy="461665"/>
          </a:xfrm>
        </p:grpSpPr>
        <p:sp>
          <p:nvSpPr>
            <p:cNvPr id="10" name="矩形 9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51520" y="116856"/>
            <a:ext cx="348044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3200" b="1" dirty="0">
                <a:solidFill>
                  <a:srgbClr val="5B9BD5"/>
                </a:solidFill>
                <a:latin typeface="宋体" panose="02010600030101010101" pitchFamily="2" charset="-122"/>
              </a:rPr>
              <a:t>完整实验报告大纲</a:t>
            </a:r>
            <a:endParaRPr lang="zh-CN" altLang="en-US" sz="3200" b="1" dirty="0">
              <a:solidFill>
                <a:srgbClr val="5B9BD5"/>
              </a:solidFill>
              <a:latin typeface="宋体" panose="02010600030101010101" pitchFamily="2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907727" y="1036697"/>
            <a:ext cx="5273675" cy="395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实验名称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55588" y="1556711"/>
            <a:ext cx="777685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姓名：           学号：               班级：                       日期：        年   月    日 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629522" y="2101222"/>
            <a:ext cx="4518553" cy="4462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实验目的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实验原理（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简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述）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实验仪器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测量记录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分析与讨论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60045" eaLnBrk="1" hangingPunct="1"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数据处理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60045" eaLnBrk="1" hangingPunct="1"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误差分析（定量或定性）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60045" eaLnBrk="1" hangingPunct="1">
              <a:spcBef>
                <a:spcPts val="12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实验讨论</a:t>
            </a:r>
            <a:endParaRPr lang="zh-CN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思考题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13205" y="3437229"/>
            <a:ext cx="3939144" cy="461665"/>
          </a:xfrm>
          <a:prstGeom prst="rect">
            <a:avLst/>
          </a:prstGeom>
          <a:solidFill>
            <a:srgbClr val="FFFF00">
              <a:alpha val="49019"/>
            </a:srgbClr>
          </a:solidFill>
          <a:ln w="25400">
            <a:solidFill>
              <a:srgbClr val="FF0000"/>
            </a:solidFill>
            <a:prstDash val="sysDash"/>
            <a:bevel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原始数据需教师当堂签字</a:t>
            </a:r>
            <a:endParaRPr lang="en-US" altLang="zh-CN" sz="2400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2545606" y="3103964"/>
            <a:ext cx="492443" cy="11292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 wrap="square">
            <a:spAutoFit/>
          </a:bodyPr>
          <a:lstStyle/>
          <a:p>
            <a:pPr algn="ctr" eaLnBrk="1" hangingPunct="1"/>
            <a:r>
              <a: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</a:rPr>
              <a:t>原始数据</a:t>
            </a:r>
            <a:endParaRPr lang="zh-CN" altLang="en-US" sz="2000" b="1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3113206" y="2625243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控制在一页纸以内，过多将酌情扣分。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AutoShape 13"/>
          <p:cNvSpPr/>
          <p:nvPr/>
        </p:nvSpPr>
        <p:spPr bwMode="auto">
          <a:xfrm rot="10800000" flipH="1">
            <a:off x="2015298" y="3348941"/>
            <a:ext cx="481608" cy="638241"/>
          </a:xfrm>
          <a:prstGeom prst="rightBrace">
            <a:avLst>
              <a:gd name="adj1" fmla="val 27083"/>
              <a:gd name="adj2" fmla="val 45514"/>
            </a:avLst>
          </a:prstGeom>
          <a:noFill/>
          <a:ln w="38100">
            <a:solidFill>
              <a:srgbClr val="FF0000"/>
            </a:solidFill>
            <a:round/>
          </a:ln>
        </p:spPr>
        <p:txBody>
          <a:bodyPr wrap="none" anchor="ctr"/>
          <a:lstStyle/>
          <a:p>
            <a:pPr algn="ctr" eaLnBrk="1" hangingPunct="1"/>
            <a:endParaRPr lang="zh-CN" altLang="zh-CN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711" y="706491"/>
            <a:ext cx="8766313" cy="346249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88" y="280127"/>
            <a:ext cx="83886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类不确定度的评定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39553" y="1628846"/>
            <a:ext cx="7484452" cy="238958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 fontAlgn="auto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B</a:t>
            </a:r>
            <a:r>
              <a:rPr kumimoji="1"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类不确定度：测量中不符合统计规律的不确定度。</a:t>
            </a:r>
            <a:endParaRPr kumimoji="1" lang="zh-CN" altLang="en-US" sz="900" dirty="0">
              <a:solidFill>
                <a:srgbClr val="FF33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675005" indent="-405130" defTabSz="685800" fontAlgn="auto">
              <a:lnSpc>
                <a:spcPct val="150000"/>
              </a:lnSpc>
              <a:spcBef>
                <a:spcPts val="13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测量仪器的最大允差</a:t>
            </a:r>
            <a:endParaRPr kumimoji="1" lang="zh-CN" altLang="en-US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675005" indent="-405130" defTabSz="685800" fontAlgn="auto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测量的估计误差</a:t>
            </a:r>
            <a:endParaRPr kumimoji="1" lang="zh-CN" altLang="en-US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630494" y="332656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测量仪器的最大允差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891" y="552253"/>
            <a:ext cx="8766313" cy="346249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4" y="5593050"/>
            <a:ext cx="288032" cy="230508"/>
          </a:xfrm>
        </p:spPr>
        <p:txBody>
          <a:bodyPr/>
          <a:lstStyle/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</a:pPr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0" name="Rectangle 3"/>
          <p:cNvSpPr>
            <a:spLocks noChangeArrowheads="1"/>
          </p:cNvSpPr>
          <p:nvPr/>
        </p:nvSpPr>
        <p:spPr bwMode="auto">
          <a:xfrm>
            <a:off x="429868" y="1988840"/>
            <a:ext cx="7844936" cy="330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indent="-257175" defTabSz="685800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包含了仪器的系统误差，也包含了环境以及测量者自身可能出现的变化（具随机性）对测量结果的影响。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257175" defTabSz="685800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最大允差可从仪器说明书中得到，它表征同一规格型号的合格产品，在正常使用条件下，可能产生的最大误差。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257175" defTabSz="685800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测量值与真值的误差在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[-</a:t>
            </a:r>
            <a:r>
              <a:rPr kumimoji="1" lang="el-GR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1"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仪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l-GR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kumimoji="1"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仪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范围内的置信概率为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257175" defTabSz="685800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n"/>
            </a:pP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一般而言，为仪器最小刻度所对应的物理量的数量级（但不同类型的仪器差别很大）。</a:t>
            </a:r>
            <a:endParaRPr kumimoji="1"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584" y="1110954"/>
            <a:ext cx="3449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B0F0"/>
                </a:solidFill>
                <a:latin typeface="等线" panose="02010600030101010101" charset="-122"/>
                <a:ea typeface="等线" panose="02010600030101010101" charset="-122"/>
              </a:rPr>
              <a:t>仪器的最大允许偏差 </a:t>
            </a:r>
            <a:r>
              <a:rPr kumimoji="1" lang="el-GR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Δ</a:t>
            </a:r>
            <a:r>
              <a:rPr kumimoji="1" lang="zh-CN" altLang="en-US" sz="24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仪</a:t>
            </a:r>
            <a:endParaRPr lang="zh-CN" altLang="en-US" sz="2400" dirty="0">
              <a:solidFill>
                <a:srgbClr val="00B0F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630494" y="198904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常用仪器的最大允差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891" y="418501"/>
            <a:ext cx="8766313" cy="346249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4" y="5593050"/>
            <a:ext cx="288032" cy="230508"/>
          </a:xfrm>
        </p:spPr>
        <p:txBody>
          <a:bodyPr/>
          <a:lstStyle/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</a:pPr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30464" y="1268760"/>
            <a:ext cx="8045992" cy="4464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 fontAlgn="auto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钢卷尺：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1m/1mm  ±0.8mm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2m/1mm  ±1.2mm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1450" indent="-171450" defTabSz="685800" fontAlgn="auto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游标卡尺：  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125mm/0.02mm  ±0.02mm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    300mm/0.02mm  ±0.05mm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1450" indent="-171450" defTabSz="685800" fontAlgn="auto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螺旋测微器：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25mm/0.01mm  ±0.004mm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1450" indent="-171450" defTabSz="685800" fontAlgn="auto">
              <a:spcBef>
                <a:spcPts val="75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1450" indent="-171450" defTabSz="685800" fontAlgn="auto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指针电表级别：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5.0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1.5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1.0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0.5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0.2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0.1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1450" indent="-171450" defTabSz="685800" fontAlgn="auto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指针电表：量程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级别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%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71450" indent="-171450" defTabSz="685800" fontAlgn="auto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数字电表：读数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×C%+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稳定显示后一位的几个单位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630494" y="260648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常用仪器的最大允差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891" y="480245"/>
            <a:ext cx="8766313" cy="346249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4" y="5593050"/>
            <a:ext cx="288032" cy="230508"/>
          </a:xfrm>
        </p:spPr>
        <p:txBody>
          <a:bodyPr/>
          <a:lstStyle/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</a:pPr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9868" y="104583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电阻箱：</a:t>
            </a:r>
            <a:endParaRPr lang="zh-CN" altLang="en-US" sz="24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7" y="1533174"/>
            <a:ext cx="2887048" cy="16761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06" y="1301195"/>
            <a:ext cx="2516039" cy="190807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9891" y="339408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色环电阻：</a:t>
            </a:r>
            <a:endParaRPr lang="zh-CN" altLang="en-US" sz="24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17895" y="3394083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贴片电阻：</a:t>
            </a:r>
            <a:endParaRPr lang="zh-CN" altLang="en-US" sz="24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6585" y="5419926"/>
            <a:ext cx="3327418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algn="just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最后一环表示误差，常用有：银色（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10%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）、金色（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5%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）、棕色（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1%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）。</a:t>
            </a:r>
            <a:endParaRPr lang="zh-CN" altLang="en-US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598" y="4034649"/>
            <a:ext cx="1723549" cy="129266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81" y="3933056"/>
            <a:ext cx="1332140" cy="1232492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152852" y="5309587"/>
            <a:ext cx="3411883" cy="162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630" indent="-21463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阻值误差精度常用的是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±1%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±5%</a:t>
            </a:r>
            <a:endParaRPr lang="en-US" altLang="zh-CN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214630" indent="-214630" defTabSz="685800" eaLnBrk="1" fontAlgn="auto" hangingPunct="1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±5%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精度的常用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位数来表示</a:t>
            </a:r>
            <a:endParaRPr lang="en-US" altLang="zh-CN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269875" defTabSz="685800" eaLnBrk="1" fontAlgn="auto" hangingPunct="1">
              <a:lnSpc>
                <a:spcPct val="120000"/>
              </a:lnSpc>
              <a:spcBef>
                <a:spcPts val="225"/>
              </a:spcBef>
              <a:spcAft>
                <a:spcPts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103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代表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10 KΩ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 ±5% 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）</a:t>
            </a:r>
            <a:endParaRPr lang="en-US" altLang="zh-CN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  <a:p>
            <a:pPr marL="214630" indent="-214630" defTabSz="685800" eaLnBrk="1" fontAlgn="auto" hangingPunct="1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±1%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精度的常用</a:t>
            </a:r>
            <a:r>
              <a:rPr lang="en-US" altLang="zh-CN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等线" panose="02010600030101010101" charset="-122"/>
                <a:ea typeface="等线" panose="02010600030101010101" charset="-122"/>
              </a:rPr>
              <a:t>位数来表示</a:t>
            </a:r>
            <a:endParaRPr lang="en-US" altLang="zh-CN" sz="1600" dirty="0">
              <a:solidFill>
                <a:srgbClr val="000000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589173" y="260648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量程对最大允差的影响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891" y="499409"/>
            <a:ext cx="8766313" cy="346249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4" y="5593050"/>
            <a:ext cx="288032" cy="230508"/>
          </a:xfrm>
        </p:spPr>
        <p:txBody>
          <a:bodyPr/>
          <a:lstStyle/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</a:pPr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29880" y="1010961"/>
            <a:ext cx="2109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B0F0"/>
                </a:solidFill>
              </a:rPr>
              <a:t>模拟式仪表</a:t>
            </a:r>
            <a:r>
              <a:rPr lang="zh-CN" altLang="en-US" sz="2400" dirty="0">
                <a:solidFill>
                  <a:srgbClr val="00B0F0"/>
                </a:solidFill>
              </a:rPr>
              <a:t>：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78697" y="2822139"/>
            <a:ext cx="21106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400" b="1" dirty="0">
                <a:solidFill>
                  <a:srgbClr val="00B0F0"/>
                </a:solidFill>
              </a:rPr>
              <a:t>数字式仪表</a:t>
            </a:r>
            <a:r>
              <a:rPr lang="zh-CN" altLang="en-US" sz="2400" dirty="0">
                <a:solidFill>
                  <a:srgbClr val="00B0F0"/>
                </a:solidFill>
              </a:rPr>
              <a:t>：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566821" y="2880624"/>
            <a:ext cx="5200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l-GR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仪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读数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+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稳定显示后一位的几个单位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92971" y="1630995"/>
            <a:ext cx="81307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defTabSz="68580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kumimoji="1" lang="zh-CN" altLang="en-US" sz="2000" dirty="0">
                <a:solidFill>
                  <a:srgbClr val="000000"/>
                </a:solidFill>
              </a:rPr>
              <a:t>量程为</a:t>
            </a:r>
            <a:r>
              <a:rPr kumimoji="1" lang="en-US" altLang="zh-CN" sz="2000" dirty="0">
                <a:solidFill>
                  <a:srgbClr val="000000"/>
                </a:solidFill>
              </a:rPr>
              <a:t>100 V</a:t>
            </a:r>
            <a:r>
              <a:rPr kumimoji="1" lang="zh-CN" altLang="en-US" sz="2000" dirty="0">
                <a:solidFill>
                  <a:srgbClr val="000000"/>
                </a:solidFill>
              </a:rPr>
              <a:t>的</a:t>
            </a:r>
            <a:r>
              <a:rPr kumimoji="1" lang="en-US" altLang="zh-CN" sz="2000" dirty="0">
                <a:solidFill>
                  <a:srgbClr val="000000"/>
                </a:solidFill>
              </a:rPr>
              <a:t>1.0</a:t>
            </a:r>
            <a:r>
              <a:rPr kumimoji="1" lang="zh-CN" altLang="en-US" sz="2000" dirty="0">
                <a:solidFill>
                  <a:srgbClr val="000000"/>
                </a:solidFill>
              </a:rPr>
              <a:t>级电压表，测量一个电池的电动势为</a:t>
            </a:r>
            <a:r>
              <a:rPr kumimoji="1" lang="en-US" altLang="zh-CN" sz="2000" dirty="0">
                <a:solidFill>
                  <a:srgbClr val="000000"/>
                </a:solidFill>
              </a:rPr>
              <a:t>1.5 V</a:t>
            </a:r>
            <a:r>
              <a:rPr kumimoji="1" lang="zh-CN" altLang="en-US" sz="2000" dirty="0">
                <a:solidFill>
                  <a:srgbClr val="000000"/>
                </a:solidFill>
              </a:rPr>
              <a:t>。则仪表的最大允差为</a:t>
            </a:r>
            <a:r>
              <a:rPr kumimoji="1" lang="en-US" altLang="zh-CN" sz="2000" dirty="0">
                <a:solidFill>
                  <a:srgbClr val="000000"/>
                </a:solidFill>
              </a:rPr>
              <a:t>1.0 V</a:t>
            </a:r>
            <a:r>
              <a:rPr kumimoji="1" lang="zh-CN" altLang="en-US" sz="2000" dirty="0">
                <a:solidFill>
                  <a:srgbClr val="000000"/>
                </a:solidFill>
              </a:rPr>
              <a:t>。若量程为</a:t>
            </a:r>
            <a:r>
              <a:rPr kumimoji="1" lang="en-US" altLang="zh-CN" sz="2000" dirty="0">
                <a:solidFill>
                  <a:srgbClr val="000000"/>
                </a:solidFill>
              </a:rPr>
              <a:t>10V</a:t>
            </a:r>
            <a:r>
              <a:rPr kumimoji="1" lang="zh-CN" altLang="en-US" sz="2000" dirty="0">
                <a:solidFill>
                  <a:srgbClr val="000000"/>
                </a:solidFill>
              </a:rPr>
              <a:t>，则降低到</a:t>
            </a:r>
            <a:r>
              <a:rPr kumimoji="1" lang="en-US" altLang="zh-CN" sz="2000" dirty="0">
                <a:solidFill>
                  <a:srgbClr val="000000"/>
                </a:solidFill>
              </a:rPr>
              <a:t>0.1 V</a:t>
            </a:r>
            <a:r>
              <a:rPr kumimoji="1" lang="zh-CN" altLang="en-US" sz="2000" dirty="0">
                <a:solidFill>
                  <a:srgbClr val="000000"/>
                </a:solidFill>
              </a:rPr>
              <a:t>。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529899" y="3619182"/>
            <a:ext cx="8293583" cy="206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algn="just" defTabSz="685800" eaLnBrk="1" fontAlgn="auto" hangingPunct="1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某精度为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1.0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级的三位半电表，用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20.00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量程测量电池电动势，读数为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1.50 V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。按其说明书，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，假设末位数字跳动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个单位，则测量结果的</a:t>
            </a:r>
            <a:r>
              <a:rPr kumimoji="1"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最大允差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为：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defTabSz="685800" eaLnBrk="1" fontAlgn="auto" hangingPunct="1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(0.015+0.05) =0.065 V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defTabSz="685800" eaLnBrk="1" fontAlgn="auto" hangingPunct="1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若改用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2.000 V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量程，则为（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0.015+0.005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 0.020 V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566821" y="1023408"/>
            <a:ext cx="2109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l-GR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仪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量程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级别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%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711" y="490509"/>
            <a:ext cx="8766313" cy="346249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9" y="248090"/>
            <a:ext cx="55075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测量的估计误差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908231" y="1905856"/>
            <a:ext cx="1543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模拟式仪表：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2513822" y="1902507"/>
            <a:ext cx="2525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l-GR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最小分度的一半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908231" y="2445209"/>
            <a:ext cx="15430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数字式仪表：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908231" y="3753461"/>
            <a:ext cx="7787196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 defTabSz="685800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</a:rPr>
              <a:t>秒表计时的估计误差（开始和结束的判断），</a:t>
            </a:r>
            <a:r>
              <a:rPr lang="el-GR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 s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远大于</a:t>
            </a:r>
            <a:r>
              <a:rPr lang="el-GR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仪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=0.01 s 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257175" indent="-257175" defTabSz="685800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</a:rPr>
              <a:t>难以将被测物两端与测量仪器的刻线对齐（实验装置原因）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257175" indent="-257175" defTabSz="685800" eaLnBrk="1" fontAlgn="auto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</a:rPr>
              <a:t>几何光学实验中测量光学元件间距（暗室）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29903" y="3039389"/>
            <a:ext cx="26015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B0F0"/>
                </a:solidFill>
              </a:rPr>
              <a:t>特殊情况 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仪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509264" y="2452826"/>
            <a:ext cx="7938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el-GR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410521" y="1194252"/>
            <a:ext cx="25385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B0F0"/>
                </a:solidFill>
              </a:rPr>
              <a:t>一般情况 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估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Δ</a:t>
            </a:r>
            <a:r>
              <a:rPr lang="zh-CN" altLang="en-US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仪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711" y="490509"/>
            <a:ext cx="8766313" cy="346249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9" y="248090"/>
            <a:ext cx="55075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类不确定度的评定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555302" y="1775601"/>
          <a:ext cx="1675673" cy="457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116965" imgH="304800" progId="Equation.DSMT4">
                  <p:embed/>
                </p:oleObj>
              </mc:Choice>
              <mc:Fallback>
                <p:oleObj name="Equation" r:id="rId1" imgW="1116965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302" y="1775601"/>
                        <a:ext cx="1675673" cy="457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539552" y="1230341"/>
            <a:ext cx="3600450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 defTabSz="685800" eaLnBrk="1" fontAlgn="auto" hangingPunct="1"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类不确定度的最大值 </a:t>
            </a:r>
            <a:endParaRPr lang="zh-CN" altLang="en-US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39799" y="3988295"/>
          <a:ext cx="818795" cy="590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546100" imgH="393700" progId="Equation.DSMT4">
                  <p:embed/>
                </p:oleObj>
              </mc:Choice>
              <mc:Fallback>
                <p:oleObj name="Equation" r:id="rId3" imgW="5461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99" y="3988295"/>
                        <a:ext cx="818795" cy="590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12179" y="3469527"/>
            <a:ext cx="4114800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 defTabSz="685800" eaLnBrk="1" fontAlgn="auto" hangingPunct="1">
              <a:spcAft>
                <a:spcPts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类标准不确定度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88738" y="2387566"/>
            <a:ext cx="7192448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 defTabSz="68580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zh-CN" sz="1800" dirty="0">
                <a:solidFill>
                  <a:prstClr val="black"/>
                </a:solidFill>
              </a:rPr>
              <a:t>如果一个分量小于另一个分量的三分之一，可以忽略较小的分量，通常取</a:t>
            </a:r>
            <a:r>
              <a:rPr lang="en-US" altLang="zh-CN" sz="1800" dirty="0">
                <a:solidFill>
                  <a:prstClr val="black"/>
                </a:solidFill>
              </a:rPr>
              <a:t>Δ</a:t>
            </a:r>
            <a:r>
              <a:rPr lang="en-US" altLang="zh-CN" sz="1800" baseline="-25000" dirty="0">
                <a:solidFill>
                  <a:prstClr val="black"/>
                </a:solidFill>
              </a:rPr>
              <a:t>B</a:t>
            </a:r>
            <a:r>
              <a:rPr lang="zh-CN" altLang="zh-CN" sz="1800" dirty="0">
                <a:solidFill>
                  <a:prstClr val="black"/>
                </a:solidFill>
              </a:rPr>
              <a:t>等于</a:t>
            </a:r>
            <a:r>
              <a:rPr lang="en-US" altLang="zh-CN" sz="1800" dirty="0">
                <a:solidFill>
                  <a:prstClr val="black"/>
                </a:solidFill>
              </a:rPr>
              <a:t>Δ</a:t>
            </a:r>
            <a:r>
              <a:rPr lang="zh-CN" altLang="zh-CN" sz="1800" baseline="-25000" dirty="0">
                <a:solidFill>
                  <a:prstClr val="black"/>
                </a:solidFill>
              </a:rPr>
              <a:t>仪</a:t>
            </a:r>
            <a:r>
              <a:rPr kumimoji="1" lang="zh-CN" altLang="en-US" sz="1800" dirty="0">
                <a:solidFill>
                  <a:srgbClr val="000000"/>
                </a:solidFill>
              </a:rPr>
              <a:t>。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208034" y="5466710"/>
            <a:ext cx="1331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fontAlgn="auto" hangingPunct="1"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600" dirty="0">
                <a:solidFill>
                  <a:prstClr val="black"/>
                </a:solidFill>
                <a:latin typeface="宋体" panose="02010600030101010101" pitchFamily="2" charset="-122"/>
              </a:rPr>
              <a:t>正态分布</a:t>
            </a:r>
            <a:endParaRPr lang="zh-CN" altLang="en-US" sz="16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2339777" y="4795652"/>
          <a:ext cx="18859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5" imgW="30175200" imgH="11582400" progId="Equation.DSMT4">
                  <p:embed/>
                </p:oleObj>
              </mc:Choice>
              <mc:Fallback>
                <p:oleObj name="Equation" r:id="rId5" imgW="30175200" imgH="115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77" y="4795652"/>
                        <a:ext cx="18859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5377264" y="3596095"/>
          <a:ext cx="2803922" cy="195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Graph" r:id="rId7" imgW="4165600" imgH="2908300" progId="Origin50.Graph">
                  <p:embed/>
                </p:oleObj>
              </mc:Choice>
              <mc:Fallback>
                <p:oleObj name="Graph" r:id="rId7" imgW="4165600" imgH="2908300" progId="Origin50.Grap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264" y="3596095"/>
                        <a:ext cx="2803922" cy="1958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630494" y="270912"/>
            <a:ext cx="34307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均匀分布与三角分布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891" y="490509"/>
            <a:ext cx="8766313" cy="346249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4" y="5593050"/>
            <a:ext cx="288032" cy="230508"/>
          </a:xfrm>
        </p:spPr>
        <p:txBody>
          <a:bodyPr/>
          <a:lstStyle/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</a:pPr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/>
        </p:nvGraphicFramePr>
        <p:xfrm>
          <a:off x="767908" y="4149080"/>
          <a:ext cx="251424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0175200" imgH="12192000" progId="Equation.DSMT4">
                  <p:embed/>
                </p:oleObj>
              </mc:Choice>
              <mc:Fallback>
                <p:oleObj name="Equation" r:id="rId1" imgW="30175200" imgH="12192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08" y="4149080"/>
                        <a:ext cx="2514240" cy="101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6"/>
          <p:cNvSpPr txBox="1">
            <a:spLocks noChangeArrowheads="1"/>
          </p:cNvSpPr>
          <p:nvPr/>
        </p:nvSpPr>
        <p:spPr bwMode="auto">
          <a:xfrm>
            <a:off x="4860044" y="5947992"/>
            <a:ext cx="12632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fontAlgn="auto" hangingPunct="1"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500" dirty="0">
                <a:solidFill>
                  <a:prstClr val="black"/>
                </a:solidFill>
                <a:latin typeface="宋体" panose="02010600030101010101" pitchFamily="2" charset="-122"/>
              </a:rPr>
              <a:t>三</a:t>
            </a:r>
            <a:r>
              <a:rPr lang="zh-CN" altLang="en-US" sz="1800" dirty="0">
                <a:solidFill>
                  <a:prstClr val="black"/>
                </a:solidFill>
                <a:latin typeface="宋体" panose="02010600030101010101" pitchFamily="2" charset="-122"/>
              </a:rPr>
              <a:t>角分布</a:t>
            </a:r>
            <a:endParaRPr lang="zh-CN" altLang="en-US" sz="15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3823638" y="3844024"/>
          <a:ext cx="3322944" cy="23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Graph" r:id="rId3" imgW="4165600" imgH="2908300" progId="Origin50.Graph">
                  <p:embed/>
                </p:oleObj>
              </mc:Choice>
              <mc:Fallback>
                <p:oleObj name="Graph" r:id="rId3" imgW="4165600" imgH="2908300" progId="Origin50.Graph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3638" y="3844024"/>
                        <a:ext cx="3322944" cy="2321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767908" y="1916832"/>
          <a:ext cx="251424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30175200" imgH="12192000" progId="Equation.DSMT4">
                  <p:embed/>
                </p:oleObj>
              </mc:Choice>
              <mc:Fallback>
                <p:oleObj name="Equation" r:id="rId5" imgW="30175200" imgH="12192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908" y="1916832"/>
                        <a:ext cx="2514240" cy="101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906021" y="3140968"/>
            <a:ext cx="12501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685800" eaLnBrk="1" fontAlgn="auto" hangingPunct="1"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prstClr val="black"/>
                </a:solidFill>
                <a:latin typeface="宋体" panose="02010600030101010101" pitchFamily="2" charset="-122"/>
              </a:rPr>
              <a:t>均匀分布</a:t>
            </a:r>
            <a:endParaRPr lang="zh-CN" altLang="en-US" sz="18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3796878" y="980728"/>
          <a:ext cx="3322944" cy="23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Graph" r:id="rId7" imgW="4165600" imgH="2908300" progId="Origin50.Graph">
                  <p:embed/>
                </p:oleObj>
              </mc:Choice>
              <mc:Fallback>
                <p:oleObj name="Graph" r:id="rId7" imgW="4165600" imgH="2908300" progId="Origin50.Graph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6878" y="980728"/>
                        <a:ext cx="3322944" cy="2321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596131" y="251748"/>
            <a:ext cx="5955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几种常见仪器的误差分布与置信系数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43" y="490509"/>
            <a:ext cx="8766313" cy="346249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4" y="5593050"/>
            <a:ext cx="288032" cy="230508"/>
          </a:xfrm>
        </p:spPr>
        <p:txBody>
          <a:bodyPr/>
          <a:lstStyle/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</a:pPr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70439" y="4596225"/>
            <a:ext cx="29146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endParaRPr lang="zh-CN" altLang="zh-CN" sz="27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Group 169"/>
              <p:cNvGraphicFramePr>
                <a:graphicFrameLocks noGrp="1"/>
              </p:cNvGraphicFramePr>
              <p:nvPr/>
            </p:nvGraphicFramePr>
            <p:xfrm>
              <a:off x="461636" y="2330678"/>
              <a:ext cx="7926789" cy="1768497"/>
            </p:xfrm>
            <a:graphic>
              <a:graphicData uri="http://schemas.openxmlformats.org/drawingml/2006/table">
                <a:tbl>
                  <a:tblPr/>
                  <a:tblGrid>
                    <a:gridCol w="1534263"/>
                    <a:gridCol w="1052953"/>
                    <a:gridCol w="1476393"/>
                    <a:gridCol w="1222328"/>
                    <a:gridCol w="1517325"/>
                    <a:gridCol w="1123527"/>
                  </a:tblGrid>
                  <a:tr h="61452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仪器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米尺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游标卡尺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千分尺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物理天平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秒表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77729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误差分布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正态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均匀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正态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正态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正态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7624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置信系数</a:t>
                          </a:r>
                          <a:r>
                            <a:rPr kumimoji="0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endPara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kumimoji="0" lang="en-US" altLang="zh-CN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0" lang="en-US" altLang="zh-CN" sz="21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0" lang="en-US" altLang="zh-CN" sz="2100" b="0" i="0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0" lang="en-US" altLang="zh-CN" sz="21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kumimoji="0" lang="en-US" altLang="zh-CN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kumimoji="0" lang="en-US" altLang="zh-CN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kumimoji="0" lang="en-US" altLang="zh-CN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Group 169"/>
              <p:cNvGraphicFramePr>
                <a:graphicFrameLocks noGrp="1"/>
              </p:cNvGraphicFramePr>
              <p:nvPr/>
            </p:nvGraphicFramePr>
            <p:xfrm>
              <a:off x="461636" y="2330678"/>
              <a:ext cx="7926789" cy="1768497"/>
            </p:xfrm>
            <a:graphic>
              <a:graphicData uri="http://schemas.openxmlformats.org/drawingml/2006/table">
                <a:tbl>
                  <a:tblPr/>
                  <a:tblGrid>
                    <a:gridCol w="1534263"/>
                    <a:gridCol w="1052953"/>
                    <a:gridCol w="1476393"/>
                    <a:gridCol w="1222328"/>
                    <a:gridCol w="1517325"/>
                    <a:gridCol w="1123527"/>
                  </a:tblGrid>
                  <a:tr h="61452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仪器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米尺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游标卡尺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千分尺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物理天平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秒表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77729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误差分布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正态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均匀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正态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正态</a:t>
                          </a:r>
                          <a:endParaRPr kumimoji="0" lang="zh-CN" altLang="en-US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正态</a:t>
                          </a:r>
                          <a:endParaRPr kumimoji="0" lang="zh-CN" altLang="en-US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  <a:tr h="575945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zh-CN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置信系数</a:t>
                          </a:r>
                          <a:r>
                            <a:rPr kumimoji="0" lang="en-US" altLang="zh-CN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  <a:endPara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kumimoji="0" lang="en-US" altLang="zh-CN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kumimoji="0" lang="en-US" altLang="zh-CN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1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kumimoji="0" lang="en-US" altLang="zh-CN" sz="21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1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3</a:t>
                          </a:r>
                          <a:endParaRPr kumimoji="0" lang="en-US" altLang="zh-CN" sz="21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80" marR="68580" marT="34290" marB="34290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TextBox 4"/>
          <p:cNvSpPr txBox="1">
            <a:spLocks noChangeArrowheads="1"/>
          </p:cNvSpPr>
          <p:nvPr/>
        </p:nvSpPr>
        <p:spPr bwMode="auto">
          <a:xfrm>
            <a:off x="1547698" y="1477977"/>
            <a:ext cx="5109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0000"/>
                </a:solidFill>
                <a:ea typeface="黑体" panose="02010609060101010101" pitchFamily="49" charset="-122"/>
              </a:rPr>
              <a:t>几种常见仪器的误差分布与置信系数</a:t>
            </a:r>
            <a:endParaRPr lang="zh-CN" altLang="en-US" sz="2400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577251" y="188640"/>
            <a:ext cx="5054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不同置信概率下的</a:t>
            </a:r>
            <a:r>
              <a:rPr lang="en-US" altLang="zh-CN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类不确定度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5543" y="480245"/>
            <a:ext cx="8766313" cy="346249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4" y="5593050"/>
            <a:ext cx="504056" cy="212214"/>
          </a:xfrm>
        </p:spPr>
        <p:txBody>
          <a:bodyPr/>
          <a:lstStyle/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</a:pPr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70439" y="4596225"/>
            <a:ext cx="29146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endParaRPr lang="zh-CN" altLang="zh-CN" sz="2700">
              <a:solidFill>
                <a:srgbClr val="000000"/>
              </a:solidFill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683568" y="1471667"/>
            <a:ext cx="4574136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685800" eaLnBrk="1" fontAlgn="auto" hangingPunct="1">
              <a:spcAft>
                <a:spcPts val="0"/>
              </a:spcAft>
              <a:buClr>
                <a:srgbClr val="000000"/>
              </a:buClr>
              <a:buNone/>
            </a:pP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不同置信概率下的</a:t>
            </a:r>
            <a:r>
              <a:rPr lang="en-US" altLang="zh-CN" sz="2400" dirty="0">
                <a:solidFill>
                  <a:srgbClr val="000000"/>
                </a:solidFill>
                <a:latin typeface="Verdana" panose="020B0604030504040204" pitchFamily="34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类不确定度：</a:t>
            </a:r>
            <a:endParaRPr lang="zh-CN" altLang="en-US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5436096" y="1360006"/>
          <a:ext cx="81216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9753600" imgH="9448800" progId="Equation.DSMT4">
                  <p:embed/>
                </p:oleObj>
              </mc:Choice>
              <mc:Fallback>
                <p:oleObj name="Equation" r:id="rId1" imgW="9753600" imgH="944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360006"/>
                        <a:ext cx="812160" cy="786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Group 104"/>
          <p:cNvGraphicFramePr/>
          <p:nvPr>
            <p:custDataLst>
              <p:tags r:id="rId3"/>
            </p:custDataLst>
          </p:nvPr>
        </p:nvGraphicFramePr>
        <p:xfrm>
          <a:off x="617778" y="3421022"/>
          <a:ext cx="7908448" cy="2278181"/>
        </p:xfrm>
        <a:graphic>
          <a:graphicData uri="http://schemas.openxmlformats.org/drawingml/2006/table">
            <a:tbl>
              <a:tblPr/>
              <a:tblGrid>
                <a:gridCol w="962765"/>
                <a:gridCol w="687690"/>
                <a:gridCol w="756461"/>
                <a:gridCol w="757064"/>
                <a:gridCol w="790996"/>
                <a:gridCol w="789488"/>
                <a:gridCol w="790996"/>
                <a:gridCol w="790996"/>
                <a:gridCol w="790996"/>
                <a:gridCol w="790996"/>
              </a:tblGrid>
              <a:tr h="5969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1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P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34275" marB="342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0.577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0.650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0.683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0.900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60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正态分布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0.675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1.650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1.960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2.000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2.580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3.000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均匀分布</a:t>
                      </a: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0.877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1.183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1.559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1.645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1.654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1.727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三角分布</a:t>
                      </a: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0.717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0.862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1.000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1.064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1.675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1.901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1.929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2.204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2.315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5" marB="342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TextBox 3"/>
          <p:cNvSpPr txBox="1">
            <a:spLocks noChangeArrowheads="1"/>
          </p:cNvSpPr>
          <p:nvPr/>
        </p:nvSpPr>
        <p:spPr bwMode="auto">
          <a:xfrm>
            <a:off x="2181849" y="2827827"/>
            <a:ext cx="48862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三种分布下置信概率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与置信因子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的关系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80388" y="348725"/>
            <a:ext cx="9144163" cy="461665"/>
            <a:chOff x="427383" y="763200"/>
            <a:chExt cx="11688417" cy="461665"/>
          </a:xfrm>
        </p:grpSpPr>
        <p:sp>
          <p:nvSpPr>
            <p:cNvPr id="10" name="矩形 9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80365" y="1"/>
            <a:ext cx="82427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rgbClr val="5B9BD5"/>
                </a:solidFill>
                <a:latin typeface="宋体" panose="02010600030101010101" pitchFamily="2" charset="-122"/>
              </a:rPr>
              <a:t>国家级精品课程共享网站（实验视频）</a:t>
            </a:r>
            <a:endParaRPr lang="zh-CN" altLang="en-US" sz="3200" b="1" dirty="0">
              <a:solidFill>
                <a:srgbClr val="5B9BD5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45" y="1556792"/>
            <a:ext cx="9144000" cy="5150987"/>
          </a:xfrm>
          <a:prstGeom prst="rect">
            <a:avLst/>
          </a:prstGeom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180771" y="919118"/>
            <a:ext cx="75639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https://www.icourses.cn/sCourse/course_3059.html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705" y="445183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705" y="121983"/>
            <a:ext cx="635455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不确定度的合成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470388" y="1199308"/>
            <a:ext cx="2914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srgbClr val="00B0F0"/>
                </a:solidFill>
                <a:ea typeface="黑体" panose="02010609060101010101" pitchFamily="49" charset="-122"/>
              </a:rPr>
              <a:t>合成标准不确定度</a:t>
            </a:r>
            <a:endParaRPr lang="zh-CN" altLang="en-US" sz="24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1624564" y="1862356"/>
          <a:ext cx="1930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965200" imgH="292100" progId="Equation.DSMT4">
                  <p:embed/>
                </p:oleObj>
              </mc:Choice>
              <mc:Fallback>
                <p:oleObj name="Equation" r:id="rId1" imgW="965200" imgH="292100" progId="Equation.DSMT4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564" y="1862356"/>
                        <a:ext cx="1930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2089055" y="4005064"/>
          <a:ext cx="5663520" cy="63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" imgW="67970400" imgH="7620000" progId="Equation.DSMT4">
                  <p:embed/>
                </p:oleObj>
              </mc:Choice>
              <mc:Fallback>
                <p:oleObj name="Equation" r:id="rId3" imgW="67970400" imgH="7620000" progId="Equation.DSMT4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055" y="4005064"/>
                        <a:ext cx="5663520" cy="63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86140" y="3225662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因子修正后有（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=0.68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35912" y="1954401"/>
            <a:ext cx="5415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类不确定度和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类不确定度是相互独立的）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705" y="445183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9" y="121982"/>
            <a:ext cx="55075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展伸不确定度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1547664" y="1628800"/>
          <a:ext cx="3377520" cy="63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40538400" imgH="7620000" progId="Equation.DSMT4">
                  <p:embed/>
                </p:oleObj>
              </mc:Choice>
              <mc:Fallback>
                <p:oleObj name="Equation" r:id="rId1" imgW="40538400" imgH="7620000" progId="Equation.DSMT4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628800"/>
                        <a:ext cx="3377520" cy="634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4"/>
          <p:cNvSpPr>
            <a:spLocks noChangeArrowheads="1"/>
          </p:cNvSpPr>
          <p:nvPr/>
        </p:nvSpPr>
        <p:spPr bwMode="auto">
          <a:xfrm>
            <a:off x="1043609" y="2852936"/>
            <a:ext cx="72651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 dirty="0">
                <a:solidFill>
                  <a:prstClr val="black"/>
                </a:solidFill>
              </a:rPr>
              <a:t>相同置信概率的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</a:rPr>
              <a:t>类不确定度才可以按平方和来合成</a:t>
            </a:r>
            <a:endParaRPr lang="zh-CN" altLang="en-US" sz="20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176687" y="3456161"/>
          <a:ext cx="3810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" imgW="1905000" imgH="508000" progId="Equation.DSMT4">
                  <p:embed/>
                </p:oleObj>
              </mc:Choice>
              <mc:Fallback>
                <p:oleObj name="Equation" r:id="rId3" imgW="1905000" imgH="508000" progId="Equation.DSMT4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687" y="3456161"/>
                        <a:ext cx="3810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195736" y="4653136"/>
          <a:ext cx="3810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5" imgW="1905000" imgH="508000" progId="Equation.DSMT4">
                  <p:embed/>
                </p:oleObj>
              </mc:Choice>
              <mc:Fallback>
                <p:oleObj name="Equation" r:id="rId5" imgW="1905000" imgH="50800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653136"/>
                        <a:ext cx="38100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377687" y="978805"/>
            <a:ext cx="82371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400" dirty="0">
                <a:solidFill>
                  <a:prstClr val="black"/>
                </a:solidFill>
              </a:rPr>
              <a:t>展伸不确定度：</a:t>
            </a:r>
            <a:r>
              <a:rPr lang="zh-CN" altLang="en-US" sz="2000" dirty="0">
                <a:solidFill>
                  <a:prstClr val="black"/>
                </a:solidFill>
              </a:rPr>
              <a:t>增大置信概率的不确定度，也叫扩展不确定度</a:t>
            </a:r>
            <a:endParaRPr lang="zh-CN" altLang="en-US" sz="20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498578" y="178188"/>
            <a:ext cx="4128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测量结果的表示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885" y="361398"/>
            <a:ext cx="8766313" cy="461665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4" y="6314400"/>
            <a:ext cx="288032" cy="307344"/>
          </a:xfrm>
        </p:spPr>
        <p:txBody>
          <a:bodyPr/>
          <a:lstStyle/>
          <a:p>
            <a:pPr defTabSz="685800"/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70439" y="4985238"/>
            <a:ext cx="2914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zh-CN" sz="3600">
              <a:solidFill>
                <a:srgbClr val="000000"/>
              </a:solidFill>
            </a:endParaRP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046685" y="1665288"/>
          <a:ext cx="4317840" cy="60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51816000" imgH="7315200" progId="Equation.DSMT4">
                  <p:embed/>
                </p:oleObj>
              </mc:Choice>
              <mc:Fallback>
                <p:oleObj name="Equation" r:id="rId1" imgW="51816000" imgH="7315200" progId="Equation.DSMT4">
                  <p:embed/>
                  <p:pic>
                    <p:nvPicPr>
                      <p:cNvPr id="0" name="图片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685" y="1665288"/>
                        <a:ext cx="4317840" cy="609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5"/>
              <p:cNvSpPr txBox="1"/>
              <p:nvPr/>
            </p:nvSpPr>
            <p:spPr bwMode="auto">
              <a:xfrm>
                <a:off x="2207030" y="3356993"/>
                <a:ext cx="4613547" cy="70465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单位</m:t>
                      </m:r>
                      <m: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95</m:t>
                              </m:r>
                            </m:sub>
                          </m:sSub>
                        </m:num>
                        <m:den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en-US" dirty="0">
                  <a:solidFill>
                    <a:prstClr val="black"/>
                  </a:solidFill>
                  <a:ea typeface="等线" panose="02010600030101010101" charset="-122"/>
                </a:endParaRPr>
              </a:p>
            </p:txBody>
          </p:sp>
        </mc:Choice>
        <mc:Fallback>
          <p:sp>
            <p:nvSpPr>
              <p:cNvPr id="1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030" y="3356993"/>
                <a:ext cx="4613547" cy="704651"/>
              </a:xfrm>
              <a:prstGeom prst="rect">
                <a:avLst/>
              </a:prstGeom>
              <a:blipFill rotWithShape="1">
                <a:blip r:embed="rId3"/>
                <a:stretch>
                  <a:fillRect l="-9" t="-54" r="1" b="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2207029" y="4298082"/>
            <a:ext cx="50241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如果没有标明置信水平，一般默认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P=0.95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5813" y="111552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测量结果的最终表达式</a:t>
            </a:r>
            <a:endParaRPr lang="zh-CN" altLang="en-US" sz="2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5813" y="279732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也可以用相对不确定度的形式表示</a:t>
            </a:r>
            <a:endParaRPr lang="zh-CN" altLang="en-US" sz="2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492003" y="130385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不确定度评定实例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885" y="361398"/>
            <a:ext cx="8766313" cy="461665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6" y="6314400"/>
            <a:ext cx="576064" cy="307344"/>
          </a:xfrm>
        </p:spPr>
        <p:txBody>
          <a:bodyPr/>
          <a:lstStyle/>
          <a:p>
            <a:pPr defTabSz="685800"/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29869" y="885216"/>
            <a:ext cx="8393595" cy="86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fontAlgn="auto" hangingPunct="1">
              <a:lnSpc>
                <a:spcPct val="120000"/>
              </a:lnSpc>
              <a:spcAft>
                <a:spcPts val="0"/>
              </a:spcAft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用千分尺测量一个球的直径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，测量了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次，结果如下表，求该球的直径及其不确定度。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8300" y="2640075"/>
            <a:ext cx="938963" cy="55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</a:rPr>
              <a:t>解：</a:t>
            </a:r>
            <a:endParaRPr lang="en-US" altLang="zh-CN" sz="2400" b="1" dirty="0">
              <a:solidFill>
                <a:srgbClr val="00B0F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Grp="1" noChangeAspect="1"/>
          </p:cNvGraphicFramePr>
          <p:nvPr/>
        </p:nvGraphicFramePr>
        <p:xfrm>
          <a:off x="2083880" y="2925556"/>
          <a:ext cx="270486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" imgW="43281600" imgH="10363200" progId="Equation.DSMT4">
                  <p:embed/>
                </p:oleObj>
              </mc:Choice>
              <mc:Fallback>
                <p:oleObj name="Equation" r:id="rId1" imgW="43281600" imgH="10363200" progId="Equation.DSMT4">
                  <p:embed/>
                  <p:pic>
                    <p:nvPicPr>
                      <p:cNvPr id="0" name="图片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880" y="2925556"/>
                        <a:ext cx="2704860" cy="647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08977" y="299695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平均值：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5718359" y="2580366"/>
          <a:ext cx="3371760" cy="97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3" imgW="53949600" imgH="15544800" progId="Equation.DSMT4">
                  <p:embed/>
                </p:oleObj>
              </mc:Choice>
              <mc:Fallback>
                <p:oleObj name="Equation" r:id="rId3" imgW="53949600" imgH="15544800" progId="Equation.DSMT4">
                  <p:embed/>
                  <p:pic>
                    <p:nvPicPr>
                      <p:cNvPr id="0" name="图片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359" y="2580366"/>
                        <a:ext cx="3371760" cy="971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657556" y="30288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标准差：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727769" y="4168981"/>
            <a:ext cx="7234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查表 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 10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 = 0.95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时：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=2.26, 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=1.96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280689" y="3662164"/>
          <a:ext cx="16000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5" imgW="25603200" imgH="5486400" progId="Equation.DSMT4">
                  <p:embed/>
                </p:oleObj>
              </mc:Choice>
              <mc:Fallback>
                <p:oleObj name="Equation" r:id="rId5" imgW="25603200" imgH="5486400" progId="Equation.DSMT4">
                  <p:embed/>
                  <p:pic>
                    <p:nvPicPr>
                      <p:cNvPr id="0" name="图片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689" y="3662164"/>
                        <a:ext cx="160002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608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千分尺最大允差：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115875" y="4856151"/>
          <a:ext cx="7981740" cy="78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Equation" r:id="rId7" imgW="127711200" imgH="12496800" progId="Equation.DSMT4">
                  <p:embed/>
                </p:oleObj>
              </mc:Choice>
              <mc:Fallback>
                <p:oleObj name="Equation" r:id="rId7" imgW="127711200" imgH="12496800" progId="Equation.DSMT4">
                  <p:embed/>
                  <p:pic>
                    <p:nvPicPr>
                      <p:cNvPr id="0" name="图片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875" y="4856151"/>
                        <a:ext cx="7981740" cy="780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167395" y="6120400"/>
          <a:ext cx="3638520" cy="38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9" imgW="58216800" imgH="6096000" progId="Equation.DSMT4">
                  <p:embed/>
                </p:oleObj>
              </mc:Choice>
              <mc:Fallback>
                <p:oleObj name="Equation" r:id="rId9" imgW="58216800" imgH="6096000" progId="Equation.DSMT4">
                  <p:embed/>
                  <p:pic>
                    <p:nvPicPr>
                      <p:cNvPr id="0" name="图片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395" y="6120400"/>
                        <a:ext cx="3638520" cy="38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Group 6"/>
          <p:cNvGraphicFramePr/>
          <p:nvPr/>
        </p:nvGraphicFramePr>
        <p:xfrm>
          <a:off x="467545" y="1793672"/>
          <a:ext cx="8390600" cy="411192"/>
        </p:xfrm>
        <a:graphic>
          <a:graphicData uri="http://schemas.openxmlformats.org/drawingml/2006/table">
            <a:tbl>
              <a:tblPr/>
              <a:tblGrid>
                <a:gridCol w="762690"/>
                <a:gridCol w="762691"/>
                <a:gridCol w="763696"/>
                <a:gridCol w="761686"/>
                <a:gridCol w="763696"/>
                <a:gridCol w="762690"/>
                <a:gridCol w="762690"/>
                <a:gridCol w="762690"/>
                <a:gridCol w="762690"/>
                <a:gridCol w="762690"/>
                <a:gridCol w="762691"/>
              </a:tblGrid>
              <a:tr h="411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/mm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12.337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12.349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12.333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12.353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12.339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12.352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12.345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12.348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12.356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12.340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727771" y="5658767"/>
            <a:ext cx="60749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测量结果最终表示为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697" y="445167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7" y="121982"/>
            <a:ext cx="55075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不确定度的传递</a:t>
            </a:r>
            <a:endParaRPr lang="zh-CN" altLang="en-US" sz="3200" b="1" dirty="0">
              <a:solidFill>
                <a:prstClr val="black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2166329" y="3645024"/>
          <a:ext cx="3250800" cy="101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39014400" imgH="12192000" progId="Equation.DSMT4">
                  <p:embed/>
                </p:oleObj>
              </mc:Choice>
              <mc:Fallback>
                <p:oleObj name="Equation" r:id="rId1" imgW="39014400" imgH="12192000" progId="Equation.DSMT4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329" y="3645024"/>
                        <a:ext cx="3250800" cy="101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71253" y="1109716"/>
            <a:ext cx="31566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800" dirty="0">
                <a:solidFill>
                  <a:srgbClr val="00B0F0"/>
                </a:solidFill>
              </a:rPr>
              <a:t>间接测量物理量</a:t>
            </a:r>
            <a:r>
              <a:rPr lang="zh-CN" altLang="en-US" sz="2800" dirty="0">
                <a:solidFill>
                  <a:srgbClr val="000000"/>
                </a:solidFill>
              </a:rPr>
              <a:t>： 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2158879" y="1772816"/>
          <a:ext cx="246312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" imgW="29565600" imgH="6096000" progId="Equation.DSMT4">
                  <p:embed/>
                </p:oleObj>
              </mc:Choice>
              <mc:Fallback>
                <p:oleObj name="Equation" r:id="rId3" imgW="29565600" imgH="6096000" progId="Equation.DSMT4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879" y="1772816"/>
                        <a:ext cx="2463120" cy="50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1"/>
          <p:cNvSpPr txBox="1"/>
          <p:nvPr/>
        </p:nvSpPr>
        <p:spPr>
          <a:xfrm>
            <a:off x="571253" y="2829587"/>
            <a:ext cx="8651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相互独立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</a:rPr>
              <a:t>的直接测量的量，则有</a:t>
            </a:r>
            <a:endParaRPr lang="zh-CN" altLang="en-US" sz="28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"/>
          <p:cNvSpPr txBox="1"/>
          <p:nvPr/>
        </p:nvSpPr>
        <p:spPr>
          <a:xfrm>
            <a:off x="1259633" y="4849830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为直接测量量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在置信概率为</a:t>
            </a:r>
            <a:r>
              <a:rPr lang="en-US" altLang="zh-CN" sz="24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</a:rPr>
              <a:t>时的不确定度。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697" y="445167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7" y="116632"/>
            <a:ext cx="55075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求不确定度传递公式的流程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69752" y="961201"/>
            <a:ext cx="8062885" cy="35470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539750" indent="-539750" eaLnBrk="1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对函数求全微分（对加减法），或先取对数再求全微分（对乘除法）；</a:t>
            </a:r>
            <a:endParaRPr lang="zh-CN" altLang="en-US" sz="2400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539750" indent="-539750" eaLnBrk="1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合并同一分量的系数。合并时，有的项可以相互抵消，从而得到最简单的形式；</a:t>
            </a:r>
            <a:endParaRPr lang="en-US" altLang="zh-CN" sz="2400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539750" indent="-539750" eaLnBrk="1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系数取绝对值；</a:t>
            </a:r>
            <a:endParaRPr lang="zh-CN" altLang="en-US" sz="2400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539750" indent="-539750" eaLnBrk="1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将微分符号变为不确定度符号；</a:t>
            </a:r>
            <a:endParaRPr lang="zh-CN" altLang="en-US" sz="2400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  <a:p>
            <a:pPr marL="539750" indent="-539750" eaLnBrk="1" fontAlgn="auto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求平方和。</a:t>
            </a:r>
            <a:endParaRPr lang="zh-CN" altLang="en-US" sz="2400" kern="0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855" y="5013176"/>
            <a:ext cx="81492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以上是操作过程，不是数学推导。所谓“不确定度符号”，可以指各直接测量量的最大允差、标准差或合成不确定度等，但同一式中必须性质相同，具有相同的置信概率。这样，间接测量结果的置信概率不变。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697" y="445167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7" y="193520"/>
            <a:ext cx="55075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求不确定度传递公式实例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Object 8"/>
          <p:cNvGraphicFramePr>
            <a:graphicFrameLocks noGrp="1" noChangeAspect="1"/>
          </p:cNvGraphicFramePr>
          <p:nvPr>
            <p:ph type="title"/>
          </p:nvPr>
        </p:nvGraphicFramePr>
        <p:xfrm>
          <a:off x="3338940" y="1491588"/>
          <a:ext cx="1599505" cy="77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888365" imgH="431800" progId="Equation.DSMT4">
                  <p:embed/>
                </p:oleObj>
              </mc:Choice>
              <mc:Fallback>
                <p:oleObj name="Equation" r:id="rId1" imgW="888365" imgH="431800" progId="Equation.DSMT4">
                  <p:embed/>
                  <p:pic>
                    <p:nvPicPr>
                      <p:cNvPr id="0" name="图片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940" y="1491588"/>
                        <a:ext cx="1599505" cy="776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60594" y="-215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988920" y="3305552"/>
          <a:ext cx="3383280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3" imgW="1879600" imgH="228600" progId="Equation.DSMT4">
                  <p:embed/>
                </p:oleObj>
              </mc:Choice>
              <mc:Fallback>
                <p:oleObj name="Equation" r:id="rId3" imgW="1879600" imgH="22860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920" y="3305552"/>
                        <a:ext cx="3383280" cy="411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60594" y="-215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3004924" y="3857612"/>
          <a:ext cx="322326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5" imgW="1790700" imgH="431800" progId="Equation.DSMT4">
                  <p:embed/>
                </p:oleObj>
              </mc:Choice>
              <mc:Fallback>
                <p:oleObj name="Equation" r:id="rId5" imgW="1790700" imgH="431800" progId="Equation.DSMT4">
                  <p:embed/>
                  <p:pic>
                    <p:nvPicPr>
                      <p:cNvPr id="0" name="图片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4924" y="3857612"/>
                        <a:ext cx="322326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160594" y="-215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3012916" y="4959187"/>
          <a:ext cx="386334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7" imgW="2146300" imgH="431800" progId="Equation.DSMT4">
                  <p:embed/>
                </p:oleObj>
              </mc:Choice>
              <mc:Fallback>
                <p:oleObj name="Equation" r:id="rId7" imgW="2146300" imgH="431800" progId="Equation.DSMT4">
                  <p:embed/>
                  <p:pic>
                    <p:nvPicPr>
                      <p:cNvPr id="0" name="图片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916" y="4959187"/>
                        <a:ext cx="386334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568592" y="100022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用流体静力称衡法测固体密度，公式为</a:t>
            </a:r>
            <a:endParaRPr lang="zh-CN" altLang="en-US" sz="2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6933" y="234875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求测量结果的不确定度表达式。</a:t>
            </a:r>
            <a:endParaRPr lang="zh-CN" altLang="en-US" sz="24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7552" y="321297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</a:rPr>
              <a:t>解：</a:t>
            </a:r>
            <a:endParaRPr lang="zh-CN" altLang="en-US" sz="2400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147938" y="32518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两边取对数得：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文本框 18"/>
          <p:cNvSpPr txBox="1"/>
          <p:nvPr/>
        </p:nvSpPr>
        <p:spPr>
          <a:xfrm>
            <a:off x="1147937" y="397961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求全微分得：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697" y="445167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7" y="193520"/>
            <a:ext cx="55075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求不确定度传递公式实例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60594" y="-215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160594" y="-215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1160594" y="-215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3576" y="117648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合并同类项：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文本框 18"/>
          <p:cNvSpPr txBox="1"/>
          <p:nvPr/>
        </p:nvSpPr>
        <p:spPr>
          <a:xfrm>
            <a:off x="696225" y="410901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求平方和：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0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79447" y="1067584"/>
          <a:ext cx="3634740" cy="77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2019300" imgH="431800" progId="Equation.DSMT4">
                  <p:embed/>
                </p:oleObj>
              </mc:Choice>
              <mc:Fallback>
                <p:oleObj name="Equation" r:id="rId1" imgW="2019300" imgH="431800" progId="Equation.DSMT4">
                  <p:embed/>
                  <p:pic>
                    <p:nvPicPr>
                      <p:cNvPr id="0" name="图片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447" y="1067584"/>
                        <a:ext cx="3634740" cy="77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696233" y="2181832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系数取绝对值并改成不确定度符号：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74279" y="2753024"/>
          <a:ext cx="4685688" cy="868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" imgW="62484000" imgH="11582400" progId="Equation.DSMT4">
                  <p:embed/>
                </p:oleObj>
              </mc:Choice>
              <mc:Fallback>
                <p:oleObj name="Equation" r:id="rId3" imgW="62484000" imgH="11582400" progId="Equation.DSMT4">
                  <p:embed/>
                  <p:pic>
                    <p:nvPicPr>
                      <p:cNvPr id="0" name="图片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279" y="2753024"/>
                        <a:ext cx="4685688" cy="868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3"/>
          <p:cNvGraphicFramePr>
            <a:graphicFrameLocks noChangeAspect="1"/>
          </p:cNvGraphicFramePr>
          <p:nvPr/>
        </p:nvGraphicFramePr>
        <p:xfrm>
          <a:off x="2488560" y="5013176"/>
          <a:ext cx="4891752" cy="937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5" imgW="65227200" imgH="12496800" progId="Equation.DSMT4">
                  <p:embed/>
                </p:oleObj>
              </mc:Choice>
              <mc:Fallback>
                <p:oleObj name="Equation" r:id="rId5" imgW="65227200" imgH="1249680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8560" y="5013176"/>
                        <a:ext cx="4891752" cy="937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2411760" y="3954832"/>
          <a:ext cx="5897448" cy="91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7" imgW="78638400" imgH="12192000" progId="Equation.DSMT4">
                  <p:embed/>
                </p:oleObj>
              </mc:Choice>
              <mc:Fallback>
                <p:oleObj name="Equation" r:id="rId7" imgW="78638400" imgH="12192000" progId="Equation.DSMT4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954832"/>
                        <a:ext cx="5897448" cy="914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697" y="445167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7" y="121982"/>
            <a:ext cx="550754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常用函数不确定度传递公式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55576" y="1052736"/>
            <a:ext cx="5676387" cy="58420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函数表达式   传递（合成）公式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60469" y="1560510"/>
          <a:ext cx="4836845" cy="525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3505200" imgH="3810000" progId="Equation.DSMT4">
                  <p:embed/>
                </p:oleObj>
              </mc:Choice>
              <mc:Fallback>
                <p:oleObj name="Equation" r:id="rId1" imgW="3505200" imgH="3810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9" y="1560510"/>
                        <a:ext cx="4836845" cy="52576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697" y="445167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7" y="260648"/>
            <a:ext cx="750667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最大不确定度的合成（仅用于实验设计！）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5407" y="961201"/>
            <a:ext cx="8011401" cy="1429812"/>
          </a:xfrm>
        </p:spPr>
        <p:txBody>
          <a:bodyPr>
            <a:norm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在很多情况下，往往只需</a:t>
            </a:r>
            <a:r>
              <a:rPr lang="zh-CN" altLang="en-US" sz="24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粗略估计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不确定的大小，可采用较为保守的线性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算术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合成法则。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5517" y="18651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5517" y="18651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1" name="对象 1"/>
          <p:cNvGraphicFramePr>
            <a:graphicFrameLocks noChangeAspect="1"/>
          </p:cNvGraphicFramePr>
          <p:nvPr/>
        </p:nvGraphicFramePr>
        <p:xfrm>
          <a:off x="1789949" y="5517228"/>
          <a:ext cx="599400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71932800" imgH="10058400" progId="Equation.DSMT4">
                  <p:embed/>
                </p:oleObj>
              </mc:Choice>
              <mc:Fallback>
                <p:oleObj name="Equation" r:id="rId1" imgW="71932800" imgH="10058400" progId="Equation.DSMT4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949" y="5517228"/>
                        <a:ext cx="5994000" cy="83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"/>
          <p:cNvGraphicFramePr>
            <a:graphicFrameLocks noChangeAspect="1"/>
          </p:cNvGraphicFramePr>
          <p:nvPr/>
        </p:nvGraphicFramePr>
        <p:xfrm>
          <a:off x="1789949" y="4454342"/>
          <a:ext cx="477504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" imgW="57302400" imgH="10058400" progId="Equation.DSMT4">
                  <p:embed/>
                </p:oleObj>
              </mc:Choice>
              <mc:Fallback>
                <p:oleObj name="Equation" r:id="rId3" imgW="57302400" imgH="10058400" progId="Equation.DSMT4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949" y="4454342"/>
                        <a:ext cx="4775040" cy="83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455731" y="3192720"/>
          <a:ext cx="220968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5" imgW="26517600" imgH="6096000" progId="Equation.DSMT4">
                  <p:embed/>
                </p:oleObj>
              </mc:Choice>
              <mc:Fallback>
                <p:oleObj name="Equation" r:id="rId5" imgW="26517600" imgH="609600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5731" y="3192720"/>
                        <a:ext cx="2209680" cy="50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8"/>
          <p:cNvSpPr txBox="1"/>
          <p:nvPr/>
        </p:nvSpPr>
        <p:spPr>
          <a:xfrm>
            <a:off x="553134" y="394654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最大不确定度</a:t>
            </a:r>
            <a:endParaRPr lang="zh-CN" altLang="en-US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8"/>
          <p:cNvSpPr txBox="1"/>
          <p:nvPr/>
        </p:nvSpPr>
        <p:spPr>
          <a:xfrm>
            <a:off x="518684" y="26604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函数式</a:t>
            </a:r>
            <a:endParaRPr lang="zh-CN" altLang="en-US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80388" y="348725"/>
            <a:ext cx="9144163" cy="461665"/>
            <a:chOff x="427383" y="763200"/>
            <a:chExt cx="11688417" cy="461665"/>
          </a:xfrm>
        </p:grpSpPr>
        <p:sp>
          <p:nvSpPr>
            <p:cNvPr id="10" name="矩形 9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80365" y="1"/>
            <a:ext cx="82427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200" b="1" dirty="0">
                <a:solidFill>
                  <a:srgbClr val="5B9BD5"/>
                </a:solidFill>
                <a:latin typeface="宋体" panose="02010600030101010101" pitchFamily="2" charset="-122"/>
              </a:rPr>
              <a:t>物理实验教学中心网站</a:t>
            </a:r>
            <a:endParaRPr lang="zh-CN" altLang="en-US" sz="3200" b="1" dirty="0">
              <a:solidFill>
                <a:srgbClr val="5B9BD5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等线" panose="02010600030101010101" charset="-122"/>
            </a:endParaRP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323528" y="908720"/>
            <a:ext cx="474142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网址：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http:// jxzy.ustc.edu.cn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741" y="1474042"/>
            <a:ext cx="7848872" cy="5309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697" y="445167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7" y="188640"/>
            <a:ext cx="76506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常用函数的最大不确定度算术合成公式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27586" y="1003158"/>
            <a:ext cx="6624736" cy="450850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物理量的函数式      最大不确定度     相对不确定度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对象 1"/>
          <p:cNvGraphicFramePr>
            <a:graphicFrameLocks noChangeAspect="1"/>
          </p:cNvGraphicFramePr>
          <p:nvPr/>
        </p:nvGraphicFramePr>
        <p:xfrm>
          <a:off x="1259633" y="1484784"/>
          <a:ext cx="5827713" cy="527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105156000" imgH="95097600" progId="Equation.DSMT4">
                  <p:embed/>
                </p:oleObj>
              </mc:Choice>
              <mc:Fallback>
                <p:oleObj name="Equation" r:id="rId1" imgW="105156000" imgH="95097600" progId="Equation.DSMT4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3" y="1484784"/>
                        <a:ext cx="5827713" cy="527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1762428" y="2843644"/>
            <a:ext cx="14414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1800" dirty="0">
                <a:solidFill>
                  <a:prstClr val="black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18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1800" dirty="0">
                <a:solidFill>
                  <a:prstClr val="black"/>
                </a:solidFill>
                <a:ea typeface="黑体" panose="02010609060101010101" pitchFamily="49" charset="-122"/>
              </a:rPr>
              <a:t>为常数）</a:t>
            </a:r>
            <a:endParaRPr lang="zh-CN" altLang="en-US" sz="1800" dirty="0">
              <a:solidFill>
                <a:prstClr val="black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697" y="445167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7" y="188640"/>
            <a:ext cx="76506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不确定度分析的意义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9252" y="1124744"/>
            <a:ext cx="82296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045" marR="0" lvl="0" indent="-36004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不确定度表征测量结果的可靠程度，反映测量的精密度。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72009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小球直径：（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12.345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±0.006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cm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[12.339,12.351]    P=0.68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2009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最大偏差：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±0.018 cm   P=1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60045" marR="0" lvl="0" indent="-360045" algn="l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根据对测量不确定度的要求设计实验方案，选择仪器和实验环境。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360045" marR="0" lvl="0" indent="-360045" algn="l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通过对不确定度大小及其成因的分析，找到影响实验精确度的原因并加以校正。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72009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氢同位素的发现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697" y="445167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7" y="188640"/>
            <a:ext cx="76506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氢同位素的发现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0366" y="1268760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90" algn="just" defTabSz="1219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</a:rPr>
              <a:t>1913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年纽约大学的科学家对纯水密度做了非常精密的测量，他们在报告中指出测量的不确定度为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</a:rPr>
              <a:t>2X10</a:t>
            </a:r>
            <a:r>
              <a:rPr lang="en-US" altLang="zh-CN" sz="2400" baseline="30000" dirty="0">
                <a:solidFill>
                  <a:prstClr val="black"/>
                </a:solidFill>
                <a:latin typeface="Calibri" panose="020F0502020204030204"/>
              </a:rPr>
              <a:t>-7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</a:rPr>
              <a:t>g/cm</a:t>
            </a:r>
            <a:r>
              <a:rPr lang="en-US" altLang="zh-CN" sz="2400" baseline="30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，而精制出的各种水样品的密度差不多有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</a:rPr>
              <a:t>8X10</a:t>
            </a:r>
            <a:r>
              <a:rPr lang="en-US" altLang="zh-CN" sz="2400" baseline="30000" dirty="0">
                <a:solidFill>
                  <a:prstClr val="black"/>
                </a:solidFill>
                <a:latin typeface="Calibri" panose="020F0502020204030204"/>
              </a:rPr>
              <a:t>-7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</a:rPr>
              <a:t>g/cm</a:t>
            </a:r>
            <a:r>
              <a:rPr lang="en-US" altLang="zh-CN" sz="2400" baseline="300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</a:rPr>
              <a:t>的变化，他们得出了各种纯水的密度是不一样的这一结论。这是证明同位素存在的最早的实验证据，引导科学家最终发现了氢的同位素氘和氚。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697" y="445167"/>
            <a:ext cx="8766313" cy="461665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7" y="188640"/>
            <a:ext cx="765069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fontAlgn="auto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不确定度均分原理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77689" y="1124744"/>
            <a:ext cx="82296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 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在间接测量中，每个独立测量量的不确定度都会对最终结果的不确定度有贡献。如果已知各测量量之间的函数关系，可写出不确定度传递公式，并按均分原理，将测量结果的总不确定度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均匀分配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到各个分量中，由此分析各物理量的测量方法和使用的仪器，指导实验。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     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一般而言，这样做比较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经济合理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</a:rPr>
              <a:t>，对测量结果影响较大的物理量，应采用精确度较高的仪器，而对测量结果影响不大的物理量，就不必追求过高精度仪器。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800226" y="244521"/>
          <a:ext cx="13239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698500" imgH="393700" progId="Equation.DSMT4">
                  <p:embed/>
                </p:oleObj>
              </mc:Choice>
              <mc:Fallback>
                <p:oleObj name="Equation" r:id="rId1" imgW="698500" imgH="393700" progId="Equation.DSMT4">
                  <p:embed/>
                  <p:pic>
                    <p:nvPicPr>
                      <p:cNvPr id="0" name="图片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6" y="244521"/>
                        <a:ext cx="13239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7" name="Object 8"/>
          <p:cNvGraphicFramePr>
            <a:graphicFrameLocks noChangeAspect="1"/>
          </p:cNvGraphicFramePr>
          <p:nvPr/>
        </p:nvGraphicFramePr>
        <p:xfrm>
          <a:off x="2819400" y="1328738"/>
          <a:ext cx="200818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078865" imgH="393700" progId="Equation.DSMT4">
                  <p:embed/>
                </p:oleObj>
              </mc:Choice>
              <mc:Fallback>
                <p:oleObj name="Equation" r:id="rId3" imgW="1078865" imgH="393700" progId="Equation.DSMT4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328738"/>
                        <a:ext cx="200818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9"/>
          <p:cNvGraphicFramePr>
            <a:graphicFrameLocks noChangeAspect="1"/>
          </p:cNvGraphicFramePr>
          <p:nvPr/>
        </p:nvGraphicFramePr>
        <p:xfrm>
          <a:off x="3476625" y="261938"/>
          <a:ext cx="4865688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2616200" imgH="393700" progId="Equation.DSMT4">
                  <p:embed/>
                </p:oleObj>
              </mc:Choice>
              <mc:Fallback>
                <p:oleObj name="Equation" r:id="rId5" imgW="2616200" imgH="393700" progId="Equation.DSMT4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261938"/>
                        <a:ext cx="4865688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10"/>
          <p:cNvGraphicFramePr>
            <a:graphicFrameLocks noChangeAspect="1"/>
          </p:cNvGraphicFramePr>
          <p:nvPr/>
        </p:nvGraphicFramePr>
        <p:xfrm>
          <a:off x="6096000" y="1085850"/>
          <a:ext cx="167798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901065" imgH="812165" progId="Equation.DSMT4">
                  <p:embed/>
                </p:oleObj>
              </mc:Choice>
              <mc:Fallback>
                <p:oleObj name="Equation" r:id="rId7" imgW="901065" imgH="812165" progId="Equation.DSMT4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085850"/>
                        <a:ext cx="1677988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11"/>
          <p:cNvGraphicFramePr>
            <a:graphicFrameLocks noChangeAspect="1"/>
          </p:cNvGraphicFramePr>
          <p:nvPr/>
        </p:nvGraphicFramePr>
        <p:xfrm>
          <a:off x="2968625" y="3133725"/>
          <a:ext cx="16557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888365" imgH="406400" progId="Equation.DSMT4">
                  <p:embed/>
                </p:oleObj>
              </mc:Choice>
              <mc:Fallback>
                <p:oleObj name="Equation" r:id="rId9" imgW="888365" imgH="406400" progId="Equation.DSMT4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133725"/>
                        <a:ext cx="16557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47"/>
          <p:cNvSpPr>
            <a:spLocks noChangeArrowheads="1"/>
          </p:cNvSpPr>
          <p:nvPr/>
        </p:nvSpPr>
        <p:spPr bwMode="auto">
          <a:xfrm>
            <a:off x="2895600" y="4149126"/>
            <a:ext cx="6096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ea typeface="黑体" panose="02010609060101010101" pitchFamily="49" charset="-122"/>
              </a:rPr>
              <a:t>游标卡尺：</a:t>
            </a:r>
            <a:r>
              <a:rPr lang="en-US" altLang="zh-CN" sz="2000" dirty="0">
                <a:solidFill>
                  <a:srgbClr val="000000"/>
                </a:solidFill>
                <a:ea typeface="黑体" panose="02010609060101010101" pitchFamily="49" charset="-122"/>
              </a:rPr>
              <a:t>125mm/0.02mm</a:t>
            </a:r>
            <a:r>
              <a:rPr lang="zh-CN" altLang="en-US" sz="2000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l-GR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仪</a:t>
            </a:r>
            <a:r>
              <a:rPr lang="en-US" altLang="zh-CN" sz="2000" dirty="0">
                <a:solidFill>
                  <a:srgbClr val="000000"/>
                </a:solidFill>
                <a:ea typeface="黑体" panose="02010609060101010101" pitchFamily="49" charset="-122"/>
              </a:rPr>
              <a:t>=</a:t>
            </a:r>
            <a:r>
              <a:rPr lang="en-US" altLang="zh-CN" sz="2000" dirty="0">
                <a:solidFill>
                  <a:srgbClr val="FF3300"/>
                </a:solidFill>
                <a:ea typeface="黑体" panose="02010609060101010101" pitchFamily="49" charset="-122"/>
              </a:rPr>
              <a:t>0.02 mm</a:t>
            </a:r>
            <a:br>
              <a:rPr lang="en-US" altLang="zh-CN" sz="2000" dirty="0">
                <a:solidFill>
                  <a:srgbClr val="000000"/>
                </a:solidFill>
                <a:ea typeface="黑体" panose="02010609060101010101" pitchFamily="49" charset="-122"/>
              </a:rPr>
            </a:br>
            <a:r>
              <a:rPr lang="en-US" altLang="zh-CN" sz="2000" dirty="0">
                <a:solidFill>
                  <a:srgbClr val="000000"/>
                </a:solidFill>
                <a:ea typeface="黑体" panose="02010609060101010101" pitchFamily="49" charset="-122"/>
              </a:rPr>
              <a:t>	     300mm/0.02mm</a:t>
            </a:r>
            <a:r>
              <a:rPr lang="zh-CN" altLang="en-US" sz="2000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l-GR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Δ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仪</a:t>
            </a:r>
            <a:r>
              <a:rPr lang="en-US" altLang="zh-CN" sz="2000" dirty="0">
                <a:solidFill>
                  <a:srgbClr val="000000"/>
                </a:solidFill>
                <a:ea typeface="黑体" panose="02010609060101010101" pitchFamily="49" charset="-122"/>
              </a:rPr>
              <a:t>=</a:t>
            </a:r>
            <a:r>
              <a:rPr lang="en-US" altLang="zh-CN" sz="2000" dirty="0">
                <a:solidFill>
                  <a:srgbClr val="FF3300"/>
                </a:solidFill>
                <a:ea typeface="黑体" panose="02010609060101010101" pitchFamily="49" charset="-122"/>
              </a:rPr>
              <a:t> 0.05 mm</a:t>
            </a:r>
            <a:endParaRPr lang="en-US" altLang="zh-CN" sz="2000" dirty="0">
              <a:solidFill>
                <a:srgbClr val="FF33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ea typeface="黑体" panose="02010609060101010101" pitchFamily="49" charset="-122"/>
              </a:rPr>
              <a:t>螺旋测微器：</a:t>
            </a:r>
            <a:r>
              <a:rPr lang="en-US" altLang="zh-CN" sz="2000" dirty="0">
                <a:solidFill>
                  <a:srgbClr val="000000"/>
                </a:solidFill>
                <a:ea typeface="黑体" panose="02010609060101010101" pitchFamily="49" charset="-122"/>
              </a:rPr>
              <a:t>25mm/0.01mm</a:t>
            </a:r>
            <a:r>
              <a:rPr lang="zh-CN" altLang="en-US" sz="2000" dirty="0">
                <a:solidFill>
                  <a:srgbClr val="000000"/>
                </a:solidFill>
                <a:ea typeface="黑体" panose="02010609060101010101" pitchFamily="49" charset="-122"/>
              </a:rPr>
              <a:t>，</a:t>
            </a:r>
            <a:r>
              <a:rPr lang="el-GR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Δ</a:t>
            </a:r>
            <a:r>
              <a:rPr lang="zh-CN" alt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仪</a:t>
            </a:r>
            <a:r>
              <a:rPr lang="en-US" altLang="zh-CN" sz="2000" dirty="0">
                <a:solidFill>
                  <a:srgbClr val="000000"/>
                </a:solidFill>
                <a:ea typeface="黑体" panose="02010609060101010101" pitchFamily="49" charset="-122"/>
              </a:rPr>
              <a:t>=</a:t>
            </a:r>
            <a:r>
              <a:rPr lang="en-US" altLang="zh-CN" sz="2000" dirty="0">
                <a:solidFill>
                  <a:srgbClr val="FF3300"/>
                </a:solidFill>
                <a:ea typeface="黑体" panose="02010609060101010101" pitchFamily="49" charset="-122"/>
              </a:rPr>
              <a:t> 0.004 mm</a:t>
            </a:r>
            <a:endParaRPr lang="en-US" altLang="zh-CN" sz="2000" dirty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47112" name="Rectangle 48"/>
          <p:cNvSpPr>
            <a:spLocks noChangeArrowheads="1"/>
          </p:cNvSpPr>
          <p:nvPr/>
        </p:nvSpPr>
        <p:spPr bwMode="auto">
          <a:xfrm>
            <a:off x="2895600" y="5578520"/>
            <a:ext cx="38100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ea typeface="黑体" panose="02010609060101010101" pitchFamily="49" charset="-122"/>
              </a:rPr>
              <a:t>高</a:t>
            </a:r>
            <a:r>
              <a:rPr lang="en-US" altLang="zh-CN" sz="2400" i="1" dirty="0">
                <a:solidFill>
                  <a:srgbClr val="FF3300"/>
                </a:solidFill>
                <a:ea typeface="黑体" panose="02010609060101010101" pitchFamily="49" charset="-122"/>
              </a:rPr>
              <a:t>h</a:t>
            </a:r>
            <a:r>
              <a:rPr lang="zh-CN" altLang="en-US" sz="2400" dirty="0">
                <a:solidFill>
                  <a:srgbClr val="FF3300"/>
                </a:solidFill>
                <a:ea typeface="黑体" panose="02010609060101010101" pitchFamily="49" charset="-122"/>
              </a:rPr>
              <a:t>用游标卡尺测量</a:t>
            </a:r>
            <a:endParaRPr lang="zh-CN" altLang="en-US" sz="2400" dirty="0">
              <a:solidFill>
                <a:srgbClr val="FF33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ea typeface="黑体" panose="02010609060101010101" pitchFamily="49" charset="-122"/>
              </a:rPr>
              <a:t>直径</a:t>
            </a:r>
            <a:r>
              <a:rPr lang="en-US" altLang="zh-CN" sz="2400" i="1" dirty="0">
                <a:solidFill>
                  <a:srgbClr val="FF3300"/>
                </a:solidFill>
                <a:ea typeface="黑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FF3300"/>
                </a:solidFill>
                <a:ea typeface="黑体" panose="02010609060101010101" pitchFamily="49" charset="-122"/>
              </a:rPr>
              <a:t>用螺旋测微器测量</a:t>
            </a:r>
            <a:endParaRPr lang="zh-CN" altLang="en-US" sz="2400" dirty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10" name="燕尾形箭头 9"/>
          <p:cNvSpPr/>
          <p:nvPr/>
        </p:nvSpPr>
        <p:spPr>
          <a:xfrm>
            <a:off x="2133600" y="1600200"/>
            <a:ext cx="457200" cy="304800"/>
          </a:xfrm>
          <a:prstGeom prst="notched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燕尾形箭头 10"/>
          <p:cNvSpPr/>
          <p:nvPr/>
        </p:nvSpPr>
        <p:spPr>
          <a:xfrm>
            <a:off x="2133600" y="3352800"/>
            <a:ext cx="457200" cy="304800"/>
          </a:xfrm>
          <a:prstGeom prst="notched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5257800" y="1600200"/>
            <a:ext cx="457200" cy="304800"/>
          </a:xfrm>
          <a:prstGeom prst="notched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燕尾形箭头 12"/>
          <p:cNvSpPr/>
          <p:nvPr/>
        </p:nvSpPr>
        <p:spPr>
          <a:xfrm>
            <a:off x="2133600" y="5791200"/>
            <a:ext cx="457200" cy="304800"/>
          </a:xfrm>
          <a:prstGeom prst="notched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7117" name="TextBox 13"/>
          <p:cNvSpPr txBox="1">
            <a:spLocks noChangeArrowheads="1"/>
          </p:cNvSpPr>
          <p:nvPr/>
        </p:nvSpPr>
        <p:spPr bwMode="auto">
          <a:xfrm>
            <a:off x="533820" y="1422400"/>
            <a:ext cx="615553" cy="3683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ea typeface="黑体" panose="02010609060101010101" pitchFamily="49" charset="-122"/>
              </a:rPr>
              <a:t>测量圆柱体体积的例子</a:t>
            </a:r>
            <a:endParaRPr lang="zh-CN" altLang="en-US" sz="28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7"/>
          <p:cNvSpPr>
            <a:spLocks noChangeArrowheads="1"/>
          </p:cNvSpPr>
          <p:nvPr/>
        </p:nvSpPr>
        <p:spPr bwMode="auto">
          <a:xfrm>
            <a:off x="0" y="260694"/>
            <a:ext cx="59737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zh-CN" altLang="en-US" sz="4400" dirty="0">
                <a:solidFill>
                  <a:srgbClr val="000000"/>
                </a:solidFill>
              </a:rPr>
              <a:t>单摆法测重力加速度</a:t>
            </a:r>
            <a:endParaRPr lang="zh-CN" altLang="en-US" sz="4400" i="1" dirty="0">
              <a:solidFill>
                <a:srgbClr val="000000"/>
              </a:solidFill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683568" y="1592061"/>
            <a:ext cx="4110990" cy="44081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75679" y="597102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单摆结构示意图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5724128" y="597102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单摆实物图</a:t>
            </a:r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865" y="1592060"/>
            <a:ext cx="2272772" cy="425211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08304" y="10037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摆线锁紧螺钉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6039" y="100373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摆线长度调节旋钮</a:t>
            </a:r>
            <a:endParaRPr lang="zh-CN" altLang="en-US" dirty="0">
              <a:solidFill>
                <a:srgbClr val="00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6592187" y="1332283"/>
            <a:ext cx="1080120" cy="30055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505656" y="1345922"/>
            <a:ext cx="760993" cy="271267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29600" cy="706438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单摆实验原理</a:t>
            </a:r>
            <a:endParaRPr lang="zh-CN" altLang="en-US" sz="4000" dirty="0"/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149248" y="1279528"/>
            <a:ext cx="449897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线的质量</a:t>
            </a:r>
            <a:r>
              <a:rPr lang="en-US" altLang="zh-CN" sz="2800" dirty="0">
                <a:solidFill>
                  <a:srgbClr val="000000"/>
                </a:solidFill>
              </a:rPr>
              <a:t>&lt;&lt;</a:t>
            </a:r>
            <a:r>
              <a:rPr lang="zh-CN" altLang="en-US" sz="2800" dirty="0">
                <a:solidFill>
                  <a:srgbClr val="000000"/>
                </a:solidFill>
              </a:rPr>
              <a:t>小球的质量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</a:rPr>
              <a:t>球的直径</a:t>
            </a:r>
            <a:r>
              <a:rPr lang="en-US" altLang="zh-CN" sz="2800" dirty="0">
                <a:solidFill>
                  <a:srgbClr val="000000"/>
                </a:solidFill>
              </a:rPr>
              <a:t>&lt;&lt;</a:t>
            </a:r>
            <a:r>
              <a:rPr lang="zh-CN" altLang="en-US" sz="2800" dirty="0">
                <a:solidFill>
                  <a:srgbClr val="000000"/>
                </a:solidFill>
              </a:rPr>
              <a:t>线的长度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99332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691680" y="4397422"/>
          <a:ext cx="355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778000" imgH="469900" progId="Equation.DSMT4">
                  <p:embed/>
                </p:oleObj>
              </mc:Choice>
              <mc:Fallback>
                <p:oleObj name="Equation" r:id="rId1" imgW="1778000" imgH="469900" progId="Equation.DSMT4">
                  <p:embed/>
                  <p:pic>
                    <p:nvPicPr>
                      <p:cNvPr id="0" name="图片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397422"/>
                        <a:ext cx="3556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76223" y="2792459"/>
            <a:ext cx="55403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忽略</a:t>
            </a:r>
            <a:r>
              <a:rPr lang="zh-CN" altLang="en-US" sz="2800" dirty="0">
                <a:solidFill>
                  <a:srgbClr val="000000"/>
                </a:solidFill>
              </a:rPr>
              <a:t>：空气阻力、浮力、线的伸长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近似</a:t>
            </a:r>
            <a:r>
              <a:rPr lang="zh-CN" altLang="en-US" sz="2800" dirty="0">
                <a:solidFill>
                  <a:srgbClr val="000000"/>
                </a:solidFill>
              </a:rPr>
              <a:t>：小摆角作简谐振动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6821488" y="3914780"/>
          <a:ext cx="188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88900" imgH="177165" progId="Equation.DSMT4">
                  <p:embed/>
                </p:oleObj>
              </mc:Choice>
              <mc:Fallback>
                <p:oleObj name="Equation" r:id="rId3" imgW="88900" imgH="177165" progId="Equation.DSMT4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3914780"/>
                        <a:ext cx="1889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6330179" y="1274150"/>
            <a:ext cx="23352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333399"/>
                </a:solidFill>
              </a:rPr>
              <a:t>无质量细线系一质点</a:t>
            </a:r>
            <a:endParaRPr lang="zh-CN" altLang="en-US" sz="2800" dirty="0">
              <a:solidFill>
                <a:srgbClr val="333399"/>
              </a:solidFill>
            </a:endParaRPr>
          </a:p>
        </p:txBody>
      </p:sp>
      <p:sp>
        <p:nvSpPr>
          <p:cNvPr id="99336" name="Line 11"/>
          <p:cNvSpPr>
            <a:spLocks noChangeShapeType="1"/>
          </p:cNvSpPr>
          <p:nvPr/>
        </p:nvSpPr>
        <p:spPr bwMode="auto">
          <a:xfrm flipV="1">
            <a:off x="6821488" y="2573383"/>
            <a:ext cx="1566936" cy="1"/>
          </a:xfrm>
          <a:prstGeom prst="line">
            <a:avLst/>
          </a:prstGeom>
          <a:noFill/>
          <a:ln w="19050" cap="rnd">
            <a:solidFill>
              <a:schemeClr val="tx1"/>
            </a:solidFill>
            <a:round/>
          </a:ln>
          <a:effectLst>
            <a:outerShdw blurRad="101600" dist="38100" dir="16200000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337" name="Line 12"/>
          <p:cNvSpPr>
            <a:spLocks noChangeShapeType="1"/>
          </p:cNvSpPr>
          <p:nvPr/>
        </p:nvSpPr>
        <p:spPr bwMode="auto">
          <a:xfrm>
            <a:off x="7586663" y="2573342"/>
            <a:ext cx="0" cy="279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338" name="Oval 13"/>
          <p:cNvSpPr>
            <a:spLocks noChangeArrowheads="1"/>
          </p:cNvSpPr>
          <p:nvPr/>
        </p:nvSpPr>
        <p:spPr bwMode="auto">
          <a:xfrm>
            <a:off x="7497786" y="5319759"/>
            <a:ext cx="179387" cy="179387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eaLnBrk="1" hangingPunct="1"/>
            <a:endParaRPr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99339" name="Line 14"/>
          <p:cNvSpPr>
            <a:spLocks noChangeShapeType="1"/>
          </p:cNvSpPr>
          <p:nvPr/>
        </p:nvSpPr>
        <p:spPr bwMode="auto">
          <a:xfrm>
            <a:off x="7586664" y="5319713"/>
            <a:ext cx="4508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340" name="Line 15"/>
          <p:cNvSpPr>
            <a:spLocks noChangeShapeType="1"/>
          </p:cNvSpPr>
          <p:nvPr/>
        </p:nvSpPr>
        <p:spPr bwMode="auto">
          <a:xfrm>
            <a:off x="7586686" y="5499100"/>
            <a:ext cx="1260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341" name="Line 16"/>
          <p:cNvSpPr>
            <a:spLocks noChangeShapeType="1"/>
          </p:cNvSpPr>
          <p:nvPr/>
        </p:nvSpPr>
        <p:spPr bwMode="auto">
          <a:xfrm>
            <a:off x="6853943" y="5408613"/>
            <a:ext cx="720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342" name="Line 17"/>
          <p:cNvSpPr>
            <a:spLocks noChangeShapeType="1"/>
          </p:cNvSpPr>
          <p:nvPr/>
        </p:nvSpPr>
        <p:spPr bwMode="auto">
          <a:xfrm>
            <a:off x="7181850" y="2573344"/>
            <a:ext cx="0" cy="283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9343" name="Line 18"/>
          <p:cNvSpPr>
            <a:spLocks noChangeShapeType="1"/>
          </p:cNvSpPr>
          <p:nvPr/>
        </p:nvSpPr>
        <p:spPr bwMode="auto">
          <a:xfrm flipV="1">
            <a:off x="7902575" y="5319759"/>
            <a:ext cx="0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99344" name="Object 7"/>
          <p:cNvGraphicFramePr>
            <a:graphicFrameLocks noChangeAspect="1"/>
          </p:cNvGraphicFramePr>
          <p:nvPr/>
        </p:nvGraphicFramePr>
        <p:xfrm>
          <a:off x="7993063" y="5184821"/>
          <a:ext cx="2968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39700" imgH="177800" progId="Equation.DSMT4">
                  <p:embed/>
                </p:oleObj>
              </mc:Choice>
              <mc:Fallback>
                <p:oleObj name="Equation" r:id="rId5" imgW="139700" imgH="177800" progId="Equation.DSMT4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063" y="5184821"/>
                        <a:ext cx="29686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实验方案设计</a:t>
            </a:r>
            <a:endParaRPr lang="zh-CN" alt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/>
              <a:t>利用不确定度均分原理设计的过程（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&lt;1%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/>
              <a:t>摆长至少需要多长？增加摆长是否可以提高测量精度？</a:t>
            </a:r>
            <a:endParaRPr lang="en-US" altLang="zh-CN" sz="2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/>
              <a:t>摆长用什么仪器测量？需要用游标卡尺测量摆球直径吗？</a:t>
            </a:r>
            <a:endParaRPr lang="zh-CN" altLang="en-US" sz="280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dirty="0"/>
              <a:t>至少需要测多少个周期？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80388" y="348725"/>
            <a:ext cx="9144163" cy="461665"/>
            <a:chOff x="427383" y="763200"/>
            <a:chExt cx="11688417" cy="461665"/>
          </a:xfrm>
        </p:grpSpPr>
        <p:sp>
          <p:nvSpPr>
            <p:cNvPr id="10" name="矩形 9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23915" y="94115"/>
            <a:ext cx="29642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36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单摆实验拓展</a:t>
            </a:r>
            <a:endParaRPr lang="zh-CN" altLang="en-US" sz="36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1590" y="1700808"/>
            <a:ext cx="7272808" cy="4260574"/>
          </a:xfrm>
          <a:prstGeom prst="rect">
            <a:avLst/>
          </a:prstGeom>
          <a:blipFill rotWithShape="1">
            <a:blip r:embed="rId1"/>
            <a:srcRect/>
            <a:stretch>
              <a:fillRect t="-12000" b="-12000"/>
            </a:stretch>
          </a:blip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矩形 1"/>
          <p:cNvSpPr/>
          <p:nvPr/>
        </p:nvSpPr>
        <p:spPr>
          <a:xfrm>
            <a:off x="467545" y="1010376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400" dirty="0">
                <a:solidFill>
                  <a:srgbClr val="00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Tracker</a:t>
            </a:r>
            <a:r>
              <a:rPr lang="zh-CN" altLang="en-US" sz="2400" dirty="0">
                <a:solidFill>
                  <a:srgbClr val="00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软件追踪摆球运动轨迹，测量重力加速度。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7545" y="6165350"/>
            <a:ext cx="8280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注：仅供有兴趣的同学选做。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80388" y="348725"/>
            <a:ext cx="9144163" cy="461665"/>
            <a:chOff x="427383" y="763200"/>
            <a:chExt cx="11688417" cy="461665"/>
          </a:xfrm>
        </p:grpSpPr>
        <p:sp>
          <p:nvSpPr>
            <p:cNvPr id="10" name="矩形 9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23915" y="94115"/>
            <a:ext cx="29642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36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单摆实验拓展</a:t>
            </a:r>
            <a:endParaRPr lang="zh-CN" altLang="en-US" sz="36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5" y="980728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视频追踪软件 </a:t>
            </a:r>
            <a:r>
              <a:rPr lang="en-US" altLang="zh-CN" sz="2400" dirty="0">
                <a:solidFill>
                  <a:srgbClr val="00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Tracker</a:t>
            </a:r>
            <a:r>
              <a:rPr lang="zh-CN" altLang="en-US" sz="2400" dirty="0">
                <a:solidFill>
                  <a:srgbClr val="00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及使用简介下载地址：</a:t>
            </a:r>
            <a:endParaRPr lang="en-US" altLang="zh-CN" sz="2400" dirty="0">
              <a:solidFill>
                <a:srgbClr val="00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20090"/>
            <a:r>
              <a:rPr lang="en-US" altLang="zh-CN" sz="2400" dirty="0">
                <a:solidFill>
                  <a:prstClr val="black"/>
                </a:solidFill>
              </a:rPr>
              <a:t>https://jxzy.ustc.edu.cn/show_notice.aspx?id=216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70" y="1988840"/>
            <a:ext cx="7487979" cy="46400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9592" y="4005064"/>
            <a:ext cx="3708412" cy="1944216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630464" y="342920"/>
            <a:ext cx="27093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不确定度的分类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891" y="562517"/>
            <a:ext cx="8766313" cy="346249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94265" y="1700808"/>
            <a:ext cx="7901977" cy="28003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类不确定度：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5130" indent="0" defTabSz="685800" fontAlgn="auto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由观测列统计分析评定，也称统计不确定度（</a:t>
            </a:r>
            <a:r>
              <a:rPr lang="zh-CN" altLang="en-US" sz="24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多次等精度测量</a:t>
            </a: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71450" indent="-171450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类不确定度：</a:t>
            </a:r>
            <a:endParaRPr lang="en-US" altLang="zh-CN" sz="2400" b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05130" indent="0" defTabSz="685800" fontAlgn="auto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  <a:defRPr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不按统计分析评定，也称非统计不确定度。</a:t>
            </a:r>
            <a:endParaRPr lang="zh-CN" altLang="en-US" sz="24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 dirty="0"/>
              <a:t>自由落体</a:t>
            </a:r>
            <a:r>
              <a:rPr lang="zh-CN" altLang="en-US" dirty="0"/>
              <a:t>法测重力加速度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2888" y="1831975"/>
            <a:ext cx="5329237" cy="26685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800" b="1" dirty="0">
                <a:cs typeface="Times New Roman" panose="02020603050405020304" pitchFamily="18" charset="0"/>
              </a:rPr>
              <a:t>从起点开始下落距离不易测准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marL="539750" indent="0" eaLnBrk="1" fontAlgn="auto" hangingPunct="1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2400" dirty="0">
                <a:cs typeface="Times New Roman" panose="02020603050405020304" pitchFamily="18" charset="0"/>
              </a:rPr>
              <a:t>下落的起始和终止位置不明确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cs typeface="Times New Roman" panose="02020603050405020304" pitchFamily="18" charset="0"/>
              </a:rPr>
              <a:t>从起点开始下落时间不易测准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marL="539750" indent="0" eaLnBrk="1" fontAlgn="auto" hangingPunct="1">
              <a:spcBef>
                <a:spcPts val="600"/>
              </a:spcBef>
              <a:spcAft>
                <a:spcPts val="0"/>
              </a:spcAft>
              <a:buFontTx/>
              <a:buNone/>
              <a:defRPr/>
            </a:pPr>
            <a:r>
              <a:rPr lang="zh-CN" sz="2400" dirty="0"/>
              <a:t>由于电磁铁有剩磁，因此小球下落的初始时间不准确</a:t>
            </a:r>
            <a:endParaRPr lang="zh-CN" altLang="en-US" sz="2800" dirty="0"/>
          </a:p>
        </p:txBody>
      </p:sp>
      <p:pic>
        <p:nvPicPr>
          <p:cNvPr id="97284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36" y="2071691"/>
            <a:ext cx="292893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431945" y="564356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实验装置结构示意图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233" y="260650"/>
            <a:ext cx="8713788" cy="14280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下周先上绪论课（时间、地点）</a:t>
            </a:r>
            <a:endParaRPr lang="en-US" altLang="zh-CN" sz="32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再完成预备实验（查看预约选课系统安排）。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1379" name="Text Box 4"/>
          <p:cNvSpPr txBox="1">
            <a:spLocks noChangeArrowheads="1"/>
          </p:cNvSpPr>
          <p:nvPr/>
        </p:nvSpPr>
        <p:spPr bwMode="auto">
          <a:xfrm>
            <a:off x="1115512" y="5298896"/>
            <a:ext cx="5112568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实验方案设计在实验前提交；</a:t>
            </a:r>
            <a:endParaRPr lang="en-US" altLang="zh-CN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没有设计实验方案不能做实验！</a:t>
            </a:r>
            <a:endParaRPr lang="zh-CN" altLang="en-US" sz="28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94647" y="2036053"/>
            <a:ext cx="8640960" cy="29792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预备实验预习内容及要求：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9750" indent="-5397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从预约选课系统下载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《</a:t>
            </a:r>
            <a:r>
              <a:rPr lang="zh-CN" altLang="en-US" sz="2400" b="1" dirty="0">
                <a:latin typeface="宋体" panose="02010600030101010101" pitchFamily="2" charset="-122"/>
              </a:rPr>
              <a:t>重力加速度的测量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》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讲义，预习实验内容：“自由落体法测重力加速度”、“单摆法测重力加速度” 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marL="539750" indent="-53975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请参考讲义附件“不确定度均分原理”写一份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《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单摆法测重力加速度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</a:rPr>
              <a:t>》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的实验方案设计（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分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）。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" y="940722"/>
            <a:ext cx="9143999" cy="2597608"/>
            <a:chOff x="1" y="940722"/>
            <a:chExt cx="12191998" cy="2597608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0209" y="940723"/>
              <a:ext cx="2802835" cy="2597607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044" y="940723"/>
              <a:ext cx="3071191" cy="259760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4234" y="940723"/>
              <a:ext cx="3267765" cy="259760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940722"/>
              <a:ext cx="3050208" cy="2597607"/>
            </a:xfrm>
            <a:prstGeom prst="rect">
              <a:avLst/>
            </a:prstGeom>
          </p:spPr>
        </p:pic>
      </p:grpSp>
      <p:pic>
        <p:nvPicPr>
          <p:cNvPr id="7" name="图形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91" y="0"/>
            <a:ext cx="3357563" cy="857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71800" y="3933056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66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感谢观看！</a:t>
            </a:r>
            <a:endParaRPr lang="zh-CN" altLang="en-US" sz="66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7711" y="503068"/>
            <a:ext cx="8766313" cy="346249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77699" y="260648"/>
            <a:ext cx="550754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类不确定度的评定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632992" y="2853308"/>
          <a:ext cx="1066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7068800" imgH="10363200" progId="Equation.DSMT4">
                  <p:embed/>
                </p:oleObj>
              </mc:Choice>
              <mc:Fallback>
                <p:oleObj name="Equation" r:id="rId1" imgW="17068800" imgH="103632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992" y="2853308"/>
                        <a:ext cx="1066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925316" y="3753594"/>
          <a:ext cx="1790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28651200" imgH="15544800" progId="Equation.DSMT4">
                  <p:embed/>
                </p:oleObj>
              </mc:Choice>
              <mc:Fallback>
                <p:oleObj name="Equation" r:id="rId3" imgW="28651200" imgH="1554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5316" y="3753594"/>
                        <a:ext cx="17907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76534" y="2453198"/>
            <a:ext cx="347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B0F0"/>
                </a:solidFill>
              </a:rPr>
              <a:t>测量列的平均值：</a:t>
            </a:r>
            <a:endParaRPr lang="el-GR" altLang="zh-CN" sz="2000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42549" y="3604954"/>
            <a:ext cx="347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B0F0"/>
                </a:solidFill>
              </a:rPr>
              <a:t>测量列的标准差：</a:t>
            </a:r>
            <a:endParaRPr lang="el-GR" altLang="zh-CN" sz="2000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858148" y="2997324"/>
            <a:ext cx="531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平均值为最佳值，也称期望值，是最可靠的。</a:t>
            </a:r>
            <a:endParaRPr lang="zh-CN" altLang="en-US" sz="20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1600" y="4907871"/>
            <a:ext cx="6840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42900"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当测量次数足够多时，测量列中任一测量值与平均值的偏离落在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[-</a:t>
            </a:r>
            <a:r>
              <a:rPr lang="el-GR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MS Gothic" panose="020B0609070205080204" charset="-128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,</a:t>
            </a:r>
            <a:r>
              <a:rPr lang="el-GR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MS Gothic" panose="020B0609070205080204" charset="-128"/>
                <a:cs typeface="Times New Roman" panose="02020603050405020304" pitchFamily="18" charset="0"/>
              </a:rPr>
              <a:t>σ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区间的概率为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68.3%</a:t>
            </a:r>
            <a:r>
              <a:rPr lang="zh-CN" altLang="en-US" sz="20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。</a:t>
            </a:r>
            <a:endParaRPr lang="zh-CN" altLang="en-US" sz="20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098" y="1547500"/>
            <a:ext cx="7585349" cy="79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对物理量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做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次等精度测量，得到包含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个测量值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 x</a:t>
            </a:r>
            <a:r>
              <a:rPr lang="en-US" altLang="zh-CN" sz="2000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,…,</a:t>
            </a:r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的一个测量列。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61534" y="1052736"/>
            <a:ext cx="3476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B0F0"/>
                </a:solidFill>
              </a:rPr>
              <a:t>测量列：</a:t>
            </a:r>
            <a:endParaRPr lang="el-GR" altLang="zh-CN" sz="2000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23551" y="503067"/>
            <a:ext cx="8766313" cy="346249"/>
            <a:chOff x="427383" y="763200"/>
            <a:chExt cx="11688417" cy="461665"/>
          </a:xfrm>
        </p:grpSpPr>
        <p:sp>
          <p:nvSpPr>
            <p:cNvPr id="3" name="矩形 2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5" name="Text Box 88"/>
          <p:cNvSpPr txBox="1">
            <a:spLocks noChangeArrowheads="1"/>
          </p:cNvSpPr>
          <p:nvPr/>
        </p:nvSpPr>
        <p:spPr bwMode="gray">
          <a:xfrm>
            <a:off x="323543" y="260648"/>
            <a:ext cx="550754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高斯分布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88425" y="1156209"/>
                <a:ext cx="81228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defTabSz="685800" eaLnBrk="1" fontAlgn="auto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当</a:t>
                </a:r>
                <a:r>
                  <a:rPr lang="en-US" altLang="zh-CN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趋于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MS Gothic" panose="020B0609070205080204" charset="-128"/>
                    <a:ea typeface="MS Gothic" panose="020B0609070205080204" charset="-128"/>
                  </a:rPr>
                  <a:t>∞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时，物理量</a:t>
                </a:r>
                <a:r>
                  <a:rPr lang="en-US" altLang="zh-CN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的质量指标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/>
                        <a:ea typeface="MS Gothic" panose="020B0609070205080204" charset="-128"/>
                      </a:rPr>
                      <m:t>𝛿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MS Gothic" panose="020B0609070205080204" charset="-128"/>
                    <a:ea typeface="MS Gothic" panose="020B0609070205080204" charset="-128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/>
                        <a:ea typeface="MS Gothic" panose="020B0609070205080204" charset="-128"/>
                      </a:rPr>
                      <m:t>𝛿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/>
                        <a:ea typeface="MS Gothic" panose="020B0609070205080204" charset="-128"/>
                      </a:rPr>
                      <m:t>=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/>
                        <a:ea typeface="MS Gothic" panose="020B0609070205080204" charset="-128"/>
                      </a:rPr>
                      <m:t>𝑥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/>
                        <a:ea typeface="MS Gothic" panose="020B0609070205080204" charset="-128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MS Gothic" panose="020B0609070205080204" charset="-128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/>
                            <a:ea typeface="MS Gothic" panose="020B0609070205080204" charset="-128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MS Gothic" panose="020B0609070205080204" charset="-128"/>
                    <a:ea typeface="MS Gothic" panose="020B0609070205080204" charset="-128"/>
                  </a:rPr>
                  <a:t>）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</a:rPr>
                  <a:t>的概率密度分布为高斯函数。</a:t>
                </a:r>
                <a:endParaRPr lang="zh-CN" altLang="en-US" sz="2000" dirty="0">
                  <a:solidFill>
                    <a:prstClr val="black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25" y="1156209"/>
                <a:ext cx="8122850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1" t="-61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019108" y="2107182"/>
          <a:ext cx="1828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2" imgW="29260800" imgH="11277600" progId="Equation.DSMT4">
                  <p:embed/>
                </p:oleObj>
              </mc:Choice>
              <mc:Fallback>
                <p:oleObj name="Equation" r:id="rId2" imgW="29260800" imgH="11277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08" y="2107182"/>
                        <a:ext cx="1828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549852" y="2241509"/>
          <a:ext cx="2202656" cy="2072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Graph" r:id="rId4" imgW="3262630" imgH="3070225" progId="Origin50.Graph">
                  <p:embed/>
                </p:oleObj>
              </mc:Choice>
              <mc:Fallback>
                <p:oleObj name="Graph" r:id="rId4" imgW="3262630" imgH="3070225" progId="Origin50.Graph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852" y="2241509"/>
                        <a:ext cx="2202656" cy="2072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6351658" y="4007824"/>
                <a:ext cx="345287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 panose="02040503050406030204"/>
                          <a:ea typeface="MS Gothic" panose="020B0609070205080204" charset="-128"/>
                        </a:rPr>
                        <m:t>𝛿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58" y="4007824"/>
                <a:ext cx="345287" cy="300082"/>
              </a:xfrm>
              <a:prstGeom prst="rect">
                <a:avLst/>
              </a:prstGeom>
              <a:blipFill rotWithShape="1">
                <a:blip r:embed="rId6"/>
                <a:stretch>
                  <a:fillRect l="-112" t="-113" r="68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5561415" y="2306409"/>
                <a:ext cx="585545" cy="3000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/>
                          <a:ea typeface="MS Gothic" panose="020B0609070205080204" charset="-128"/>
                        </a:rPr>
                        <m:t>𝑦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/>
                          <a:ea typeface="MS Gothic" panose="020B0609070205080204" charset="-128"/>
                        </a:rPr>
                        <m:t>(</m:t>
                      </m:r>
                      <m:r>
                        <a:rPr lang="zh-CN" altLang="en-US" sz="1350" i="1">
                          <a:solidFill>
                            <a:prstClr val="black"/>
                          </a:solidFill>
                          <a:latin typeface="Cambria Math" panose="02040503050406030204"/>
                          <a:ea typeface="MS Gothic" panose="020B0609070205080204" charset="-128"/>
                        </a:rPr>
                        <m:t>𝛿</m:t>
                      </m:r>
                      <m:r>
                        <a:rPr lang="en-US" altLang="zh-CN" sz="1350" i="1">
                          <a:solidFill>
                            <a:prstClr val="black"/>
                          </a:solidFill>
                          <a:latin typeface="Cambria Math" panose="02040503050406030204"/>
                          <a:ea typeface="MS Gothic" panose="020B0609070205080204" charset="-128"/>
                        </a:rPr>
                        <m:t>)</m:t>
                      </m:r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415" y="2306409"/>
                <a:ext cx="585545" cy="300082"/>
              </a:xfrm>
              <a:prstGeom prst="rect">
                <a:avLst/>
              </a:prstGeom>
              <a:blipFill rotWithShape="1">
                <a:blip r:embed="rId7"/>
                <a:stretch>
                  <a:fillRect l="-15" t="-30" r="27" b="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087115" y="41990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正态分布曲线</a:t>
            </a:r>
            <a:endParaRPr lang="zh-CN" altLang="en-US" sz="16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358063" y="2499169"/>
          <a:ext cx="1506141" cy="63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8" imgW="27432000" imgH="11582400" progId="Equation.DSMT4">
                  <p:embed/>
                </p:oleObj>
              </mc:Choice>
              <mc:Fallback>
                <p:oleObj name="Equation" r:id="rId8" imgW="27432000" imgH="115824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2499169"/>
                        <a:ext cx="1506141" cy="634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347347" y="3198019"/>
          <a:ext cx="1571625" cy="634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0" imgW="28651200" imgH="11582400" progId="Equation.DSMT4">
                  <p:embed/>
                </p:oleObj>
              </mc:Choice>
              <mc:Fallback>
                <p:oleObj name="Equation" r:id="rId10" imgW="28651200" imgH="115824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7347" y="3198019"/>
                        <a:ext cx="1571625" cy="6346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7384256" y="3906487"/>
          <a:ext cx="1572816" cy="63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2" imgW="28651200" imgH="11582400" progId="Equation.DSMT4">
                  <p:embed/>
                </p:oleObj>
              </mc:Choice>
              <mc:Fallback>
                <p:oleObj name="Equation" r:id="rId12" imgW="28651200" imgH="115824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4256" y="3906487"/>
                        <a:ext cx="1572816" cy="634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7417594" y="4589906"/>
          <a:ext cx="1138238" cy="63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4" imgW="20726400" imgH="11582400" progId="Equation.DSMT4">
                  <p:embed/>
                </p:oleObj>
              </mc:Choice>
              <mc:Fallback>
                <p:oleObj name="Equation" r:id="rId14" imgW="20726400" imgH="115824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7594" y="4589906"/>
                        <a:ext cx="1138238" cy="634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450607" y="2973175"/>
            <a:ext cx="38814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00B0F0"/>
                </a:solidFill>
                <a:latin typeface="宋体" panose="02010600030101010101" pitchFamily="2" charset="-122"/>
              </a:rPr>
              <a:t>高斯分布（或正态分布）的特点：</a:t>
            </a:r>
            <a:endParaRPr lang="en-US" altLang="zh-CN" sz="2000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marL="539750" indent="-269875" defTabSz="68580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对称性</a:t>
            </a:r>
            <a:endParaRPr lang="en-US" altLang="zh-CN" sz="20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539750" indent="-269875" defTabSz="68580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单峰性</a:t>
            </a:r>
            <a:endParaRPr lang="en-US" altLang="zh-CN" sz="20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539750" indent="-269875" defTabSz="68580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有界性</a:t>
            </a:r>
            <a:endParaRPr lang="en-US" altLang="zh-CN" sz="20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marL="539750" indent="-269875" defTabSz="685800"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宋体" panose="02010600030101010101" pitchFamily="2" charset="-122"/>
              </a:rPr>
              <a:t>抵偿性</a:t>
            </a: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11583" y="5285705"/>
            <a:ext cx="6965981" cy="14219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defTabSz="6858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l-GR" altLang="zh-CN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判据：</a:t>
            </a:r>
            <a:endParaRPr lang="en-US" altLang="zh-CN" sz="20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342900" algn="just" defTabSz="68580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测量次数无限多时，测量误差的绝对值大于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l-GR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的概率仅为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0.3%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。对于有限次测量，这种可能性是微乎其微，因此可以认为是测量失误，应予以剔除。</a:t>
            </a:r>
            <a:endParaRPr lang="el-GR" altLang="zh-CN" dirty="0">
              <a:solidFill>
                <a:srgbClr val="000000"/>
              </a:solidFill>
              <a:latin typeface="等线" panose="02010600030101010101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370520" y="342920"/>
            <a:ext cx="4333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测量列的</a:t>
            </a:r>
            <a:r>
              <a:rPr lang="en-US" altLang="zh-CN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类标准不确定度</a:t>
            </a:r>
            <a:endParaRPr lang="en-US" altLang="zh-CN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891" y="562517"/>
            <a:ext cx="8766313" cy="346249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4" y="5593050"/>
            <a:ext cx="288032" cy="230508"/>
          </a:xfrm>
        </p:spPr>
        <p:txBody>
          <a:bodyPr/>
          <a:lstStyle/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</a:pPr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84" name="Object 6"/>
          <p:cNvGraphicFramePr>
            <a:graphicFrameLocks noChangeAspect="1"/>
          </p:cNvGraphicFramePr>
          <p:nvPr/>
        </p:nvGraphicFramePr>
        <p:xfrm>
          <a:off x="2464508" y="4117866"/>
          <a:ext cx="3142059" cy="48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47548800" imgH="7315200" progId="Equation.DSMT4">
                  <p:embed/>
                </p:oleObj>
              </mc:Choice>
              <mc:Fallback>
                <p:oleObj name="Equation" r:id="rId1" imgW="47548800" imgH="7315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508" y="4117866"/>
                        <a:ext cx="3142059" cy="484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7"/>
          <p:cNvGraphicFramePr>
            <a:graphicFrameLocks noChangeAspect="1"/>
          </p:cNvGraphicFramePr>
          <p:nvPr/>
        </p:nvGraphicFramePr>
        <p:xfrm>
          <a:off x="2441886" y="4623882"/>
          <a:ext cx="3402806" cy="48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51511200" imgH="7315200" progId="Equation.DSMT4">
                  <p:embed/>
                </p:oleObj>
              </mc:Choice>
              <mc:Fallback>
                <p:oleObj name="Equation" r:id="rId3" imgW="51511200" imgH="7315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886" y="4623882"/>
                        <a:ext cx="3402806" cy="483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8"/>
          <p:cNvGraphicFramePr>
            <a:graphicFrameLocks noChangeAspect="1"/>
          </p:cNvGraphicFramePr>
          <p:nvPr/>
        </p:nvGraphicFramePr>
        <p:xfrm>
          <a:off x="2460936" y="5108466"/>
          <a:ext cx="3363516" cy="48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50901600" imgH="7315200" progId="Equation.DSMT4">
                  <p:embed/>
                </p:oleObj>
              </mc:Choice>
              <mc:Fallback>
                <p:oleObj name="Equation" r:id="rId5" imgW="50901600" imgH="7315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936" y="5108466"/>
                        <a:ext cx="3363516" cy="484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678292" y="3566197"/>
            <a:ext cx="1783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</a:rPr>
              <a:t>对正态分布： </a:t>
            </a: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8" name="Object 9"/>
          <p:cNvGraphicFramePr>
            <a:graphicFrameLocks noChangeAspect="1"/>
          </p:cNvGraphicFramePr>
          <p:nvPr/>
        </p:nvGraphicFramePr>
        <p:xfrm>
          <a:off x="3571617" y="1251273"/>
          <a:ext cx="23241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37185600" imgH="16154400" progId="Equation.DSMT4">
                  <p:embed/>
                </p:oleObj>
              </mc:Choice>
              <mc:Fallback>
                <p:oleObj name="Equation" r:id="rId7" imgW="37185600" imgH="16154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617" y="1251273"/>
                        <a:ext cx="23241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76534" y="1660923"/>
            <a:ext cx="3476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500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00B0F0"/>
                </a:solidFill>
              </a:rPr>
              <a:t>算数平均值的标准差：</a:t>
            </a:r>
            <a:endParaRPr lang="el-GR" altLang="zh-CN" sz="2400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67770" y="2501372"/>
            <a:ext cx="3919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为测量列的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类标准不确定度。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429868" y="271174"/>
            <a:ext cx="4333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有限次测量的情况和</a:t>
            </a:r>
            <a:r>
              <a:rPr lang="en-US" altLang="zh-CN" sz="2800" b="1" i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因子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891" y="490509"/>
            <a:ext cx="8766313" cy="346249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4" y="5593050"/>
            <a:ext cx="288032" cy="230508"/>
          </a:xfrm>
        </p:spPr>
        <p:txBody>
          <a:bodyPr/>
          <a:lstStyle/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</a:pPr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615133" y="3898198"/>
          <a:ext cx="1117116" cy="4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558800" imgH="241300" progId="Equation.DSMT4">
                  <p:embed/>
                </p:oleObj>
              </mc:Choice>
              <mc:Fallback>
                <p:oleObj name="Equation" r:id="rId1" imgW="558800" imgH="2413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5133" y="3898198"/>
                        <a:ext cx="1117116" cy="482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480108" y="2535221"/>
            <a:ext cx="4282998" cy="104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defTabSz="685800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00B0F0"/>
                </a:solidFill>
                <a:latin typeface="宋体" panose="02010600030101010101" pitchFamily="2" charset="-122"/>
              </a:rPr>
              <a:t>分布下的</a:t>
            </a:r>
            <a:r>
              <a:rPr lang="en-US" altLang="zh-CN" sz="2000" dirty="0">
                <a:solidFill>
                  <a:srgbClr val="00B0F0"/>
                </a:solidFill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rgbClr val="00B0F0"/>
                </a:solidFill>
                <a:latin typeface="宋体" panose="02010600030101010101" pitchFamily="2" charset="-122"/>
              </a:rPr>
              <a:t>类标准不确定度</a:t>
            </a:r>
            <a:endParaRPr lang="en-US" altLang="zh-CN" sz="2000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marL="269875" indent="0" defTabSz="685800" eaLnBrk="1" fontAlgn="auto" hangingPunct="1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000000"/>
                </a:solidFill>
                <a:latin typeface="宋体" panose="02010600030101010101" pitchFamily="2" charset="-122"/>
              </a:rPr>
              <a:t>为获得相同的置信概率，需扩大置信区间。</a:t>
            </a:r>
            <a:endParaRPr lang="zh-CN" altLang="en-US" sz="18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1455441" y="4572797"/>
          <a:ext cx="1676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838200" imgH="279400" progId="Equation.DSMT4">
                  <p:embed/>
                </p:oleObj>
              </mc:Choice>
              <mc:Fallback>
                <p:oleObj name="Equation" r:id="rId3" imgW="838200" imgH="279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441" y="4572797"/>
                        <a:ext cx="1676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9" descr="4075890a68ea6c0c95ca6b9c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113" y="1895720"/>
            <a:ext cx="3823097" cy="245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012183" y="4512006"/>
            <a:ext cx="2089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i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t</a:t>
            </a:r>
            <a:r>
              <a:rPr lang="zh-CN" altLang="en-US" sz="1600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分布与正态分布比较</a:t>
            </a:r>
            <a:endParaRPr lang="zh-CN" altLang="en-US" sz="1600" dirty="0">
              <a:solidFill>
                <a:prstClr val="black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29867" y="1120950"/>
            <a:ext cx="789041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7175" indent="-257175" defTabSz="685800" eaLnBrk="1" fontAlgn="auto" hangingPunct="1">
              <a:lnSpc>
                <a:spcPct val="90000"/>
              </a:lnSpc>
              <a:spcAft>
                <a:spcPts val="0"/>
              </a:spcAft>
              <a:buNone/>
            </a:pPr>
            <a:r>
              <a:rPr lang="en-US" altLang="zh-CN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00B0F0"/>
                </a:solidFill>
                <a:latin typeface="宋体" panose="02010600030101010101" pitchFamily="2" charset="-122"/>
              </a:rPr>
              <a:t>分布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：当测量次数有限时，概率密度曲线变得平坦，成为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</a:rPr>
              <a:t>分布。</a:t>
            </a:r>
            <a:endParaRPr lang="zh-CN" altLang="en-US" sz="20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6"/>
          <p:cNvSpPr txBox="1">
            <a:spLocks noChangeArrowheads="1"/>
          </p:cNvSpPr>
          <p:nvPr/>
        </p:nvSpPr>
        <p:spPr bwMode="auto">
          <a:xfrm>
            <a:off x="498579" y="241484"/>
            <a:ext cx="35525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i="1" dirty="0" err="1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 err="1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与测量次数</a:t>
            </a:r>
            <a:r>
              <a:rPr lang="en-US" altLang="zh-CN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的关系</a:t>
            </a:r>
            <a:endParaRPr lang="zh-CN" altLang="en-US" sz="2800" b="1" dirty="0">
              <a:solidFill>
                <a:srgbClr val="5B9BD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9891" y="562517"/>
            <a:ext cx="8766313" cy="346249"/>
            <a:chOff x="427383" y="763200"/>
            <a:chExt cx="11688417" cy="461665"/>
          </a:xfrm>
        </p:grpSpPr>
        <p:sp>
          <p:nvSpPr>
            <p:cNvPr id="4" name="矩形 3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5B9BD5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5B9BD5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rgbClr val="0070C0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</p:grpSp>
      <p:sp>
        <p:nvSpPr>
          <p:cNvPr id="1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388424" y="5593050"/>
            <a:ext cx="288032" cy="230508"/>
          </a:xfrm>
        </p:spPr>
        <p:txBody>
          <a:bodyPr/>
          <a:lstStyle/>
          <a:p>
            <a:pPr defTabSz="514350" eaLnBrk="1" fontAlgn="auto" hangingPunct="1">
              <a:spcBef>
                <a:spcPts val="0"/>
              </a:spcBef>
              <a:spcAft>
                <a:spcPts val="0"/>
              </a:spcAft>
            </a:pPr>
            <a:fld id="{49AE70B2-8BF9-45C0-BB95-33D1B9D3A854}" type="slidenum">
              <a:rPr lang="zh-CN" altLang="en-US">
                <a:solidFill>
                  <a:srgbClr val="000000">
                    <a:tint val="75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870439" y="4596225"/>
            <a:ext cx="29146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685800" eaLnBrk="1" fontAlgn="auto" hangingPunct="1">
              <a:spcBef>
                <a:spcPct val="0"/>
              </a:spcBef>
              <a:spcAft>
                <a:spcPts val="0"/>
              </a:spcAft>
              <a:buNone/>
            </a:pPr>
            <a:endParaRPr lang="zh-CN" altLang="zh-CN" sz="2700">
              <a:solidFill>
                <a:srgbClr val="000000"/>
              </a:solidFill>
            </a:endParaRPr>
          </a:p>
        </p:txBody>
      </p:sp>
      <p:graphicFrame>
        <p:nvGraphicFramePr>
          <p:cNvPr id="20" name="Group 114"/>
          <p:cNvGraphicFramePr>
            <a:graphicFrameLocks noGrp="1"/>
          </p:cNvGraphicFramePr>
          <p:nvPr/>
        </p:nvGraphicFramePr>
        <p:xfrm>
          <a:off x="851749" y="1461291"/>
          <a:ext cx="7295897" cy="3229142"/>
        </p:xfrm>
        <a:graphic>
          <a:graphicData uri="http://schemas.openxmlformats.org/drawingml/2006/table">
            <a:tbl>
              <a:tblPr/>
              <a:tblGrid>
                <a:gridCol w="729590"/>
                <a:gridCol w="729590"/>
                <a:gridCol w="729590"/>
                <a:gridCol w="729590"/>
                <a:gridCol w="729590"/>
                <a:gridCol w="729590"/>
                <a:gridCol w="729590"/>
                <a:gridCol w="729590"/>
                <a:gridCol w="718363"/>
                <a:gridCol w="740814"/>
              </a:tblGrid>
              <a:tr h="6467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n/t/p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dirty="0">
                          <a:latin typeface="MS Gothic" panose="020B0609070205080204" charset="-128"/>
                          <a:ea typeface="MS Gothic" panose="020B0609070205080204" charset="-128"/>
                        </a:rPr>
                        <a:t>∞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6444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1.07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7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2.92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2.35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2.02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1.83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7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2.78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2.37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2.31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1.96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49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9.93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5.84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4.60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4.03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3.71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3.50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3.36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3.25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2.58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3500" marR="13500" marT="35100" marB="351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889534d6-4517-4c16-a487-7382f20eb456}"/>
</p:tagLst>
</file>

<file path=ppt/tags/tag2.xml><?xml version="1.0" encoding="utf-8"?>
<p:tagLst xmlns:p="http://schemas.openxmlformats.org/presentationml/2006/main">
  <p:tag name="KSO_WPP_MARK_KEY" val="85ec7ff2-59fe-4bbb-8b87-6736d171963d"/>
  <p:tag name="COMMONDATA" val="eyJoZGlkIjoiNTk4Yzk3YzQ1M2FkNGVkNWNkNWQ3NzhiNmQwMTg3NDMifQ=="/>
</p:tagLst>
</file>

<file path=ppt/theme/theme1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9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4625</Words>
  <Application>WPS 演示</Application>
  <PresentationFormat>全屏显示(4:3)</PresentationFormat>
  <Paragraphs>699</Paragraphs>
  <Slides>42</Slides>
  <Notes>21</Notes>
  <HiddenSlides>0</HiddenSlides>
  <MMClips>1</MMClips>
  <ScaleCrop>false</ScaleCrop>
  <HeadingPairs>
    <vt:vector size="8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57</vt:i4>
      </vt:variant>
      <vt:variant>
        <vt:lpstr>幻灯片标题</vt:lpstr>
      </vt:variant>
      <vt:variant>
        <vt:i4>42</vt:i4>
      </vt:variant>
    </vt:vector>
  </HeadingPairs>
  <TitlesOfParts>
    <vt:vector size="137" baseType="lpstr">
      <vt:lpstr>Arial</vt:lpstr>
      <vt:lpstr>宋体</vt:lpstr>
      <vt:lpstr>Wingdings</vt:lpstr>
      <vt:lpstr>黑体</vt:lpstr>
      <vt:lpstr>微软雅黑</vt:lpstr>
      <vt:lpstr>Calibri</vt:lpstr>
      <vt:lpstr>等线</vt:lpstr>
      <vt:lpstr>隶书</vt:lpstr>
      <vt:lpstr>Times New Roman</vt:lpstr>
      <vt:lpstr>楷体</vt:lpstr>
      <vt:lpstr>Arial</vt:lpstr>
      <vt:lpstr>Arial Unicode MS</vt:lpstr>
      <vt:lpstr>Cambria Math</vt:lpstr>
      <vt:lpstr>MS Mincho</vt:lpstr>
      <vt:lpstr>Segoe Print</vt:lpstr>
      <vt:lpstr>楷体_GB2312</vt:lpstr>
      <vt:lpstr>新宋体</vt:lpstr>
      <vt:lpstr>华文隶书</vt:lpstr>
      <vt:lpstr>华文行楷</vt:lpstr>
      <vt:lpstr>Verdana</vt:lpstr>
      <vt:lpstr>Wingdings 2</vt:lpstr>
      <vt:lpstr>Wingdings</vt:lpstr>
      <vt:lpstr>Century Schoolbook</vt:lpstr>
      <vt:lpstr>Symbol</vt:lpstr>
      <vt:lpstr>Vivaldi</vt:lpstr>
      <vt:lpstr>MS Gothic</vt:lpstr>
      <vt:lpstr>Cambria Math</vt:lpstr>
      <vt:lpstr>Calibri</vt:lpstr>
      <vt:lpstr>等线 Light</vt:lpstr>
      <vt:lpstr>4_Office 主题​​</vt:lpstr>
      <vt:lpstr>8_默认设计模板</vt:lpstr>
      <vt:lpstr>9_默认设计模板</vt:lpstr>
      <vt:lpstr>2_Office 主题​​</vt:lpstr>
      <vt:lpstr>3_Office 主题​​</vt:lpstr>
      <vt:lpstr>Office 主题​​</vt:lpstr>
      <vt:lpstr>6_Office 主题​​</vt:lpstr>
      <vt:lpstr>7_Office 主题​​</vt:lpstr>
      <vt:lpstr>8_Office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Origin50.Graph</vt:lpstr>
      <vt:lpstr>Equation.DSMT4</vt:lpstr>
      <vt:lpstr>Equation.DSMT4</vt:lpstr>
      <vt:lpstr>Origin50.Graph</vt:lpstr>
      <vt:lpstr>Equation.DSMT4</vt:lpstr>
      <vt:lpstr>Origin50.Graph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Origin50.Graph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在很多情况下，往往只需粗略估计不确定的大小，可采用较为保守的线性(算术)合成法则。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单摆实验原理</vt:lpstr>
      <vt:lpstr>实验方案设计</vt:lpstr>
      <vt:lpstr>PowerPoint 演示文稿</vt:lpstr>
      <vt:lpstr>PowerPoint 演示文稿</vt:lpstr>
      <vt:lpstr>自由落体法测重力加速度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未曾</cp:lastModifiedBy>
  <cp:revision>489</cp:revision>
  <cp:lastPrinted>2022-03-03T09:15:00Z</cp:lastPrinted>
  <dcterms:created xsi:type="dcterms:W3CDTF">2113-01-01T00:00:00Z</dcterms:created>
  <dcterms:modified xsi:type="dcterms:W3CDTF">2023-04-14T16:28:36Z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87C2EBB8CF154EE2A562F774472A6707</vt:lpwstr>
  </property>
  <property fmtid="{D5CDD505-2E9C-101B-9397-08002B2CF9AE}" pid="4" name="KSOProductBuildVer">
    <vt:lpwstr>2052-11.1.0.13012</vt:lpwstr>
  </property>
</Properties>
</file>