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  <p:sldMasterId id="2147483680" r:id="rId4"/>
    <p:sldMasterId id="2147483692" r:id="rId5"/>
  </p:sldMasterIdLst>
  <p:notesMasterIdLst>
    <p:notesMasterId r:id="rId7"/>
  </p:notesMasterIdLst>
  <p:handoutMasterIdLst>
    <p:handoutMasterId r:id="rId41"/>
  </p:handoutMasterIdLst>
  <p:sldIdLst>
    <p:sldId id="549" r:id="rId6"/>
    <p:sldId id="512" r:id="rId8"/>
    <p:sldId id="513" r:id="rId9"/>
    <p:sldId id="514" r:id="rId10"/>
    <p:sldId id="515" r:id="rId11"/>
    <p:sldId id="516" r:id="rId12"/>
    <p:sldId id="517" r:id="rId13"/>
    <p:sldId id="518" r:id="rId14"/>
    <p:sldId id="519" r:id="rId15"/>
    <p:sldId id="520" r:id="rId16"/>
    <p:sldId id="521" r:id="rId17"/>
    <p:sldId id="522" r:id="rId18"/>
    <p:sldId id="523" r:id="rId19"/>
    <p:sldId id="524" r:id="rId20"/>
    <p:sldId id="525" r:id="rId21"/>
    <p:sldId id="526" r:id="rId22"/>
    <p:sldId id="527" r:id="rId23"/>
    <p:sldId id="552" r:id="rId24"/>
    <p:sldId id="529" r:id="rId25"/>
    <p:sldId id="530" r:id="rId26"/>
    <p:sldId id="531" r:id="rId27"/>
    <p:sldId id="532" r:id="rId28"/>
    <p:sldId id="533" r:id="rId29"/>
    <p:sldId id="534" r:id="rId30"/>
    <p:sldId id="535" r:id="rId31"/>
    <p:sldId id="536" r:id="rId32"/>
    <p:sldId id="537" r:id="rId33"/>
    <p:sldId id="538" r:id="rId34"/>
    <p:sldId id="539" r:id="rId35"/>
    <p:sldId id="540" r:id="rId36"/>
    <p:sldId id="541" r:id="rId37"/>
    <p:sldId id="542" r:id="rId38"/>
    <p:sldId id="543" r:id="rId39"/>
    <p:sldId id="553" r:id="rId40"/>
  </p:sldIdLst>
  <p:sldSz cx="9144000" cy="6858000" type="screen4x3"/>
  <p:notesSz cx="9928225" cy="6797675"/>
  <p:custDataLst>
    <p:tags r:id="rId45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00CC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8" autoAdjust="0"/>
    <p:restoredTop sz="93739" autoAdjust="0"/>
  </p:normalViewPr>
  <p:slideViewPr>
    <p:cSldViewPr showGuides="1">
      <p:cViewPr varScale="1">
        <p:scale>
          <a:sx n="83" d="100"/>
          <a:sy n="83" d="100"/>
        </p:scale>
        <p:origin x="145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5" Type="http://schemas.openxmlformats.org/officeDocument/2006/relationships/tags" Target="tags/tag6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7" Type="http://schemas.openxmlformats.org/officeDocument/2006/relationships/image" Target="../media/image45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4513" y="0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77C91B5-6C80-4F01-B4CA-3C69135605E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4513" y="6456363"/>
            <a:ext cx="4302125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C7F62EA-7277-432D-976D-41D9751818D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513" y="0"/>
            <a:ext cx="4302125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9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8975"/>
            <a:ext cx="7943850" cy="305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513" y="6456363"/>
            <a:ext cx="4302125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83EFF2D-6618-451F-BE7C-3A1F2D66F8A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263900" y="509588"/>
            <a:ext cx="3400425" cy="25495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5849F42C-2DAE-424C-A4B8-3140182C3E9F}" type="slidenum">
              <a:rPr lang="zh-CN" altLang="en-US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0E0145-64AF-4A5D-9948-6DF18B6FB387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当所计算的相关系数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的绝对值大于在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a </a:t>
            </a:r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水平下的临界值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ra </a:t>
            </a:r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时，两要素不相关（即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ρ=0)</a:t>
            </a:r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的可能性只有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mtClean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76605" indent="-298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93800" indent="-2381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71955" indent="-2381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49475" indent="-2381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06675" indent="-238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63875" indent="-238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21075" indent="-238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78275" indent="-238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72D10B0-BA43-481F-9EB8-950AC84A5B6D}" type="slidenum">
              <a:rPr lang="zh-CN" altLang="en-US" sz="1300" smtClean="0">
                <a:solidFill>
                  <a:srgbClr val="000000"/>
                </a:solidFill>
              </a:rPr>
            </a:fld>
            <a:endParaRPr lang="zh-CN" altLang="en-US" sz="130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E919D-748E-4883-AC47-9FA8ED3680C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A3AB6-8354-453A-84A3-ABE6AC05992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22067-1CF8-4378-BF85-CCAB0AB619A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8906E8-3819-482D-937A-5380E739E45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91768-229C-4CAB-A790-3E4C2B09FA4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D6662-E6AE-4263-B9AA-560FABAE975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0C99E-EEE2-4FB7-8363-0F732516BE6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AB28F-4DF4-4553-9A84-FB275F0ABA7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07AF9-6DA7-4CD3-B2AA-5230FC55D64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F5804-C4D6-4413-9525-17D1B25538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8924A-2A43-4AAE-B048-F41CC81CB48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25205-3D4F-46AA-B1F7-67EC2924A19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C17A7-953B-4687-9BA3-705D2BB09FF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6927A-A1F3-4F97-8C0A-8F1E63720CE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002D1-824F-4A00-85ED-A8049600E4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7E22A-08A8-4078-870B-5B00CF712A7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8FB60-AC57-4BF9-A650-6920841CF2C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43776-3572-4044-BE9F-324EF0AFBB6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6BC1B-AD63-4B1B-8169-64BCF03D5ED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B7684-8CDA-4A99-98F4-9DE7E8AD635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6F442-3A13-4105-9878-A8479F93171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87"/>
          <p:cNvGraphicFramePr>
            <a:graphicFrameLocks noChangeAspect="1"/>
          </p:cNvGraphicFramePr>
          <p:nvPr/>
        </p:nvGraphicFramePr>
        <p:xfrm>
          <a:off x="0" y="0"/>
          <a:ext cx="91440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51" name="Image" r:id="rId2" imgW="13004800" imgH="2578100" progId="">
                  <p:embed/>
                </p:oleObj>
              </mc:Choice>
              <mc:Fallback>
                <p:oleObj name="Image" r:id="rId2" imgW="13004800" imgH="2578100" progId="">
                  <p:embed/>
                  <p:pic>
                    <p:nvPicPr>
                      <p:cNvPr id="0" name="图片 1157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22945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83"/>
          <p:cNvSpPr txBox="1">
            <a:spLocks noChangeArrowheads="1"/>
          </p:cNvSpPr>
          <p:nvPr/>
        </p:nvSpPr>
        <p:spPr bwMode="gray">
          <a:xfrm>
            <a:off x="304800" y="1524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400" b="1" i="1" smtClean="0">
                <a:solidFill>
                  <a:srgbClr val="FFFFFF"/>
                </a:solidFill>
              </a:rPr>
              <a:t>LOGO</a:t>
            </a:r>
            <a:endParaRPr lang="en-US" altLang="zh-CN" sz="2400" b="1" i="1" smtClean="0">
              <a:solidFill>
                <a:srgbClr val="FFFFFF"/>
              </a:solidFill>
            </a:endParaRPr>
          </a:p>
        </p:txBody>
      </p:sp>
      <p:pic>
        <p:nvPicPr>
          <p:cNvPr id="4" name="Picture 84" descr="p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90500"/>
            <a:ext cx="14509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9" descr="wuli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432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08C03-E3D6-44D7-B5E5-CB8AFE41967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87"/>
          <p:cNvGraphicFramePr>
            <a:graphicFrameLocks noChangeAspect="1"/>
          </p:cNvGraphicFramePr>
          <p:nvPr/>
        </p:nvGraphicFramePr>
        <p:xfrm>
          <a:off x="0" y="0"/>
          <a:ext cx="91440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75" name="Image" r:id="rId2" imgW="13004800" imgH="2578100" progId="">
                  <p:embed/>
                </p:oleObj>
              </mc:Choice>
              <mc:Fallback>
                <p:oleObj name="Image" r:id="rId2" imgW="13004800" imgH="2578100" progId="">
                  <p:embed/>
                  <p:pic>
                    <p:nvPicPr>
                      <p:cNvPr id="0" name="图片 1167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22945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83"/>
          <p:cNvSpPr txBox="1">
            <a:spLocks noChangeArrowheads="1"/>
          </p:cNvSpPr>
          <p:nvPr/>
        </p:nvSpPr>
        <p:spPr bwMode="gray">
          <a:xfrm>
            <a:off x="304800" y="1524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2400" b="1" i="1" smtClean="0">
                <a:solidFill>
                  <a:srgbClr val="FFFFFF"/>
                </a:solidFill>
              </a:rPr>
              <a:t>LOGO</a:t>
            </a:r>
            <a:endParaRPr lang="en-US" altLang="zh-CN" sz="2400" b="1" i="1" smtClean="0">
              <a:solidFill>
                <a:srgbClr val="FFFFFF"/>
              </a:solidFill>
            </a:endParaRPr>
          </a:p>
        </p:txBody>
      </p:sp>
      <p:pic>
        <p:nvPicPr>
          <p:cNvPr id="4" name="Picture 84" descr="p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90500"/>
            <a:ext cx="14509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9" descr="wuli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4325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899100" y="914400"/>
            <a:ext cx="73494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500" b="1" i="0" spc="225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899100" y="3560400"/>
            <a:ext cx="73494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6858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225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6300" y="1490400"/>
            <a:ext cx="82269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marR="0" lvl="1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tabLst>
                <a:tab pos="1207135" algn="l"/>
              </a:tabLst>
              <a:defRPr kumimoji="0" lang="zh-CN" altLang="en-US" sz="1200" b="0" i="0" u="none" strike="noStrike" kern="1200" cap="none" spc="113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685800" marR="0" lvl="2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13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028700" marR="0" lvl="3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13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371600" marR="0" lvl="4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13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493100" y="3848400"/>
            <a:ext cx="58266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300" b="1" i="0" u="none" strike="noStrike" kern="1200" cap="none" spc="225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493100" y="4615200"/>
            <a:ext cx="58266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350" b="0" i="0" u="none" strike="noStrike" kern="1200" cap="none" spc="113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6858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225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56300" y="1501200"/>
            <a:ext cx="3882600" cy="4748400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13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Wingdings" panose="05000000000000000000" pitchFamily="2" charset="2"/>
              <a:buChar char="l"/>
              <a:tabLst>
                <a:tab pos="1207135" algn="l"/>
              </a:tabLst>
              <a:defRPr kumimoji="0" lang="zh-CN" altLang="en-US" sz="1200" b="0" i="0" u="none" strike="noStrike" kern="1200" cap="none" spc="113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13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13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13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808700" y="1501200"/>
            <a:ext cx="3882600" cy="4748400"/>
          </a:xfrm>
        </p:spPr>
        <p:txBody>
          <a:bodyPr lIns="90000" tIns="46800" rIns="90000" bIns="46800">
            <a:normAutofit/>
          </a:bodyPr>
          <a:lstStyle>
            <a:lvl1pPr marL="171450" indent="-171450">
              <a:lnSpc>
                <a:spcPct val="130000"/>
              </a:lnSpc>
              <a:buFont typeface="Wingdings" panose="05000000000000000000" pitchFamily="2" charset="2"/>
              <a:buChar char="l"/>
              <a:defRPr sz="1200" spc="113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514350" indent="-171450">
              <a:lnSpc>
                <a:spcPct val="130000"/>
              </a:lnSpc>
              <a:buFont typeface="Wingdings" panose="05000000000000000000" pitchFamily="2" charset="2"/>
              <a:buChar char="l"/>
              <a:defRPr sz="1200" spc="113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857250" indent="-171450">
              <a:lnSpc>
                <a:spcPct val="130000"/>
              </a:lnSpc>
              <a:buFont typeface="Wingdings" panose="05000000000000000000" pitchFamily="2" charset="2"/>
              <a:buChar char="l"/>
              <a:defRPr sz="1200" spc="113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200150" indent="-171450">
              <a:lnSpc>
                <a:spcPct val="130000"/>
              </a:lnSpc>
              <a:buFont typeface="Wingdings" panose="05000000000000000000" pitchFamily="2" charset="2"/>
              <a:buChar char="l"/>
              <a:defRPr sz="1200" spc="113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6858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225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56300" y="1429200"/>
            <a:ext cx="40068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1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56300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13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Wingdings" panose="05000000000000000000" pitchFamily="2" charset="2"/>
              <a:buChar char="l"/>
              <a:tabLst>
                <a:tab pos="1207135" algn="l"/>
              </a:tabLst>
              <a:defRPr kumimoji="0" lang="zh-CN" altLang="en-US" sz="1200" b="0" i="0" u="none" strike="noStrike" kern="1200" cap="none" spc="113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13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13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13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1421729"/>
            <a:ext cx="40068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1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13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Wingdings" panose="05000000000000000000" pitchFamily="2" charset="2"/>
              <a:buChar char="l"/>
              <a:tabLst>
                <a:tab pos="1207135" algn="l"/>
              </a:tabLst>
              <a:defRPr kumimoji="0" lang="zh-CN" altLang="en-US" sz="1200" b="0" i="0" u="none" strike="noStrike" kern="1200" cap="none" spc="113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857250" marR="0" lvl="2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13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200150" marR="0" lvl="3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13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1543050" marR="0" lvl="4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13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6858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225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456300" y="1555200"/>
            <a:ext cx="38448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514350" marR="0" lvl="1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tabLst>
                <a:tab pos="1207135" algn="l"/>
              </a:tabLst>
              <a:defRPr kumimoji="0" lang="zh-CN" altLang="en-US" sz="1200" b="0" i="0" u="none" strike="noStrike" kern="1200" cap="none" spc="113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13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13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13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4762800" y="1555200"/>
            <a:ext cx="3920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6858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75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13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7676100" y="914400"/>
            <a:ext cx="783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6858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100" b="1" i="0" u="none" strike="noStrike" kern="1200" cap="none" spc="225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685800" y="914400"/>
            <a:ext cx="68769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200"/>
              </a:spcAft>
              <a:buNone/>
              <a:defRPr spc="225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200"/>
              </a:spcAft>
              <a:buNone/>
              <a:defRPr spc="225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200"/>
              </a:spcAft>
              <a:buNone/>
              <a:defRPr spc="225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200"/>
              </a:spcAft>
              <a:buNone/>
              <a:defRPr spc="225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200"/>
              </a:spcAft>
              <a:buNone/>
              <a:defRPr spc="225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B018D-276C-4DFB-8C57-4C4A3CE5619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456300" y="774000"/>
            <a:ext cx="8229600" cy="5482800"/>
          </a:xfrm>
        </p:spPr>
        <p:txBody>
          <a:bodyPr/>
          <a:lstStyle>
            <a:lvl1pPr marL="171450" indent="-171450">
              <a:lnSpc>
                <a:spcPct val="130000"/>
              </a:lnSpc>
              <a:buFont typeface="Wingdings" panose="05000000000000000000" pitchFamily="2" charset="2"/>
              <a:buChar char="l"/>
              <a:defRPr spc="113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14350" indent="-171450">
              <a:lnSpc>
                <a:spcPct val="130000"/>
              </a:lnSpc>
              <a:buFont typeface="Wingdings" panose="05000000000000000000" pitchFamily="2" charset="2"/>
              <a:buChar char="l"/>
              <a:defRPr spc="113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57250" indent="-171450">
              <a:lnSpc>
                <a:spcPct val="130000"/>
              </a:lnSpc>
              <a:buFont typeface="Wingdings" panose="05000000000000000000" pitchFamily="2" charset="2"/>
              <a:buChar char="l"/>
              <a:defRPr spc="113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200150" indent="-171450">
              <a:lnSpc>
                <a:spcPct val="130000"/>
              </a:lnSpc>
              <a:buFont typeface="Wingdings" panose="05000000000000000000" pitchFamily="2" charset="2"/>
              <a:buChar char="l"/>
              <a:defRPr spc="113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543050" indent="-171450">
              <a:lnSpc>
                <a:spcPct val="130000"/>
              </a:lnSpc>
              <a:buFont typeface="Wingdings" panose="05000000000000000000" pitchFamily="2" charset="2"/>
              <a:buChar char="l"/>
              <a:defRPr spc="113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899100" y="2484000"/>
            <a:ext cx="73494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685800" rtl="0" eaLnBrk="1" fontAlgn="auto" latinLnBrk="0" hangingPunct="1">
              <a:lnSpc>
                <a:spcPct val="100000"/>
              </a:lnSpc>
              <a:buNone/>
              <a:defRPr kumimoji="0" lang="zh-CN" altLang="en-US" sz="4500" b="1" i="0" u="none" strike="noStrike" kern="1200" cap="none" spc="225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899100" y="3560400"/>
            <a:ext cx="73494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C5C6-EDA4-4AB0-86D1-DBDB61573A3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89B-4CBE-486F-9257-D787DC9183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C5C6-EDA4-4AB0-86D1-DBDB61573A3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89B-4CBE-486F-9257-D787DC9183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C5C6-EDA4-4AB0-86D1-DBDB61573A3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89B-4CBE-486F-9257-D787DC9183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C5C6-EDA4-4AB0-86D1-DBDB61573A3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89B-4CBE-486F-9257-D787DC9183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C5C6-EDA4-4AB0-86D1-DBDB61573A3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89B-4CBE-486F-9257-D787DC9183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C5C6-EDA4-4AB0-86D1-DBDB61573A3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89B-4CBE-486F-9257-D787DC9183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C5C6-EDA4-4AB0-86D1-DBDB61573A3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89B-4CBE-486F-9257-D787DC9183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C5C6-EDA4-4AB0-86D1-DBDB61573A3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89B-4CBE-486F-9257-D787DC9183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1FDAD-6F0F-4783-ADA9-32712D45D3C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C5C6-EDA4-4AB0-86D1-DBDB61573A3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89B-4CBE-486F-9257-D787DC9183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C5C6-EDA4-4AB0-86D1-DBDB61573A3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89B-4CBE-486F-9257-D787DC9183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7C5C6-EDA4-4AB0-86D1-DBDB61573A3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4089B-4CBE-486F-9257-D787DC9183FC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E3D8D-2B2F-47BE-8081-8E622DE40B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51CE9-E0F5-4BF1-94CD-76E3DF99DAD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3458A-BFC4-4A92-8531-1693053CF24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F808AE-DF8E-4CDD-AC7D-0BCB85FDBE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.xml"/><Relationship Id="rId8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8" Type="http://schemas.openxmlformats.org/officeDocument/2006/relationships/theme" Target="../theme/theme3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0.xml"/><Relationship Id="rId8" Type="http://schemas.openxmlformats.org/officeDocument/2006/relationships/slideLayout" Target="../slideLayouts/slideLayout49.xml"/><Relationship Id="rId7" Type="http://schemas.openxmlformats.org/officeDocument/2006/relationships/slideLayout" Target="../slideLayouts/slideLayout48.xml"/><Relationship Id="rId6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4" Type="http://schemas.openxmlformats.org/officeDocument/2006/relationships/theme" Target="../theme/theme4.xml"/><Relationship Id="rId13" Type="http://schemas.openxmlformats.org/officeDocument/2006/relationships/image" Target="../media/image4.png"/><Relationship Id="rId12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1.xml"/><Relationship Id="rId1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9D6AFEEB-C919-44C9-9B04-B5559DD8B84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36B1FFF-3B32-47E4-B0CB-1B6BF33C1AE4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456300" y="608400"/>
            <a:ext cx="82269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456300" y="1515600"/>
            <a:ext cx="82269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4590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87000" y="6314400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6582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hdr="0" ftr="0" dt="0"/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700" b="1" u="none" strike="noStrike" kern="1200" cap="none" spc="225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sz="12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sz="12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sz="12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sz="12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7C5C6-EDA4-4AB0-86D1-DBDB61573A3D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ea typeface="黑体" panose="02010609060101010101" pitchFamily="49" charset="-122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ea typeface="黑体" panose="02010609060101010101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  <a:ea typeface="黑体" panose="02010609060101010101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4089B-4CBE-486F-9257-D787DC9183FC}" type="slidenum">
              <a:rPr lang="zh-CN" altLang="en-US" smtClean="0">
                <a:solidFill>
                  <a:prstClr val="black">
                    <a:tint val="75000"/>
                  </a:prstClr>
                </a:solidFill>
                <a:ea typeface="黑体" panose="02010609060101010101" pitchFamily="49" charset="-122"/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133" y="4390752"/>
            <a:ext cx="2471867" cy="24558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.vml"/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21.wmf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7.bin"/><Relationship Id="rId3" Type="http://schemas.openxmlformats.org/officeDocument/2006/relationships/image" Target="../media/image19.wmf"/><Relationship Id="rId2" Type="http://schemas.openxmlformats.org/officeDocument/2006/relationships/oleObject" Target="../embeddings/oleObject16.bin"/><Relationship Id="rId1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3.xml"/><Relationship Id="rId1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30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19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20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29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6.e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21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31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30.wmf"/><Relationship Id="rId1" Type="http://schemas.openxmlformats.org/officeDocument/2006/relationships/oleObject" Target="../embeddings/oleObject25.bin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png"/><Relationship Id="rId2" Type="http://schemas.openxmlformats.org/officeDocument/2006/relationships/image" Target="../media/image32.wmf"/><Relationship Id="rId1" Type="http://schemas.openxmlformats.org/officeDocument/2006/relationships/oleObject" Target="../embeddings/oleObject27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image" Target="../media/image37.w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4.wmf"/><Relationship Id="rId13" Type="http://schemas.openxmlformats.org/officeDocument/2006/relationships/vmlDrawing" Target="../drawings/vmlDrawing12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38.wmf"/><Relationship Id="rId10" Type="http://schemas.openxmlformats.org/officeDocument/2006/relationships/oleObject" Target="../embeddings/oleObject32.bin"/><Relationship Id="rId1" Type="http://schemas.openxmlformats.org/officeDocument/2006/relationships/oleObject" Target="../embeddings/oleObject2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image" Target="../media/image42.w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9.wmf"/><Relationship Id="rId18" Type="http://schemas.openxmlformats.org/officeDocument/2006/relationships/vmlDrawing" Target="../drawings/vmlDrawing13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45.wmf"/><Relationship Id="rId15" Type="http://schemas.openxmlformats.org/officeDocument/2006/relationships/oleObject" Target="../embeddings/oleObject41.bin"/><Relationship Id="rId14" Type="http://schemas.openxmlformats.org/officeDocument/2006/relationships/oleObject" Target="../embeddings/oleObject40.bin"/><Relationship Id="rId13" Type="http://schemas.openxmlformats.org/officeDocument/2006/relationships/oleObject" Target="../embeddings/oleObject39.bin"/><Relationship Id="rId12" Type="http://schemas.openxmlformats.org/officeDocument/2006/relationships/image" Target="../media/image44.wmf"/><Relationship Id="rId11" Type="http://schemas.openxmlformats.org/officeDocument/2006/relationships/oleObject" Target="../embeddings/oleObject38.bin"/><Relationship Id="rId10" Type="http://schemas.openxmlformats.org/officeDocument/2006/relationships/image" Target="../media/image43.wmf"/><Relationship Id="rId1" Type="http://schemas.openxmlformats.org/officeDocument/2006/relationships/oleObject" Target="../embeddings/oleObject3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8.w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47.wmf"/><Relationship Id="rId1" Type="http://schemas.openxmlformats.org/officeDocument/2006/relationships/oleObject" Target="../embeddings/oleObject42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5.w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9.wmf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3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0.w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14.wmf"/><Relationship Id="rId1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5"/>
          <p:cNvGrpSpPr>
            <a:grpSpLocks noChangeAspect="1"/>
          </p:cNvGrpSpPr>
          <p:nvPr/>
        </p:nvGrpSpPr>
        <p:grpSpPr bwMode="auto">
          <a:xfrm>
            <a:off x="391522" y="343037"/>
            <a:ext cx="8115301" cy="997743"/>
            <a:chOff x="1152" y="1275"/>
            <a:chExt cx="3408" cy="419"/>
          </a:xfrm>
        </p:grpSpPr>
        <p:grpSp>
          <p:nvGrpSpPr>
            <p:cNvPr id="7" name="Group 3"/>
            <p:cNvGrpSpPr/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009999">
                      <a:gamma/>
                      <a:shade val="46275"/>
                      <a:invGamma/>
                    </a:srgbClr>
                  </a:gs>
                  <a:gs pos="100000">
                    <a:srgbClr val="00999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sysDot"/>
              <a:round/>
              <a:tailEnd type="oval" w="med" len="med"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600" ker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1656" y="1305"/>
              <a:ext cx="2904" cy="27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r>
                <a:rPr kumimoji="1" lang="zh-CN" altLang="en-US" sz="3600" b="1" kern="0" dirty="0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数据处理</a:t>
              </a:r>
              <a:endParaRPr kumimoji="1" lang="zh-CN" altLang="en-US" sz="3600" b="1" kern="0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95" y="1337"/>
              <a:ext cx="185" cy="271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b="1" kern="0" dirty="0" smtClean="0">
                  <a:solidFill>
                    <a:srgbClr val="FFFFFF"/>
                  </a:solidFill>
                  <a:latin typeface="Arial" panose="020B0604020202020204" pitchFamily="34" charset="0"/>
                </a:rPr>
                <a:t>2</a:t>
              </a:r>
              <a:endParaRPr lang="en-US" altLang="zh-CN" sz="3600" b="1" kern="0" dirty="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4" name="Rectangle 2"/>
          <p:cNvSpPr txBox="1">
            <a:spLocks noChangeArrowheads="1"/>
          </p:cNvSpPr>
          <p:nvPr/>
        </p:nvSpPr>
        <p:spPr bwMode="auto">
          <a:xfrm>
            <a:off x="540122" y="1688852"/>
            <a:ext cx="8229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3200" b="1" kern="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3200" b="1" kern="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kern="0" dirty="0" smtClean="0">
                <a:latin typeface="宋体" panose="02010600030101010101" pitchFamily="2" charset="-122"/>
                <a:ea typeface="宋体" panose="02010600030101010101" pitchFamily="2" charset="-122"/>
              </a:rPr>
              <a:t>有效数字</a:t>
            </a:r>
            <a:endParaRPr lang="zh-CN" altLang="en-US" sz="3200" b="1" kern="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737868" y="2670521"/>
            <a:ext cx="8031854" cy="36779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测量结果中可靠的几位数加上不确定的一位数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720090"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测量只写到开始有误差的那一位，该位数后：四舍六入五凑偶</a:t>
            </a:r>
            <a:r>
              <a:rPr lang="zh-CN" altLang="en-US" sz="2000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en-US" altLang="zh-CN" sz="2000" dirty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0" indent="-342900" eaLnBrk="1" hangingPunct="1">
              <a:spcBef>
                <a:spcPts val="18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有效数字的位数与小数点无关：</a:t>
            </a:r>
            <a:endParaRPr lang="en-US" altLang="zh-CN" sz="24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39750" lvl="0"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1.23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123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相同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39750" lvl="0"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0.0123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0.01230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不同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39750" lvl="0"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1.35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1.3500</a:t>
            </a:r>
            <a:r>
              <a:rPr lang="zh-CN" altLang="en-US" sz="20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不同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zh-CN" altLang="en-US" sz="200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5"/>
          <p:cNvGraphicFramePr>
            <a:graphicFrameLocks noChangeAspect="1"/>
          </p:cNvGraphicFramePr>
          <p:nvPr/>
        </p:nvGraphicFramePr>
        <p:xfrm>
          <a:off x="717550" y="1998663"/>
          <a:ext cx="2997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5" name="Equation" r:id="rId1" imgW="1511300" imgH="393700" progId="Equation.DSMT4">
                  <p:embed/>
                </p:oleObj>
              </mc:Choice>
              <mc:Fallback>
                <p:oleObj name="Equation" r:id="rId1" imgW="15113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1998663"/>
                        <a:ext cx="2997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8"/>
          <p:cNvGraphicFramePr>
            <a:graphicFrameLocks noChangeAspect="1"/>
          </p:cNvGraphicFramePr>
          <p:nvPr/>
        </p:nvGraphicFramePr>
        <p:xfrm>
          <a:off x="682625" y="3081338"/>
          <a:ext cx="2033588" cy="184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6" name="Equation" r:id="rId3" imgW="1028700" imgH="927100" progId="Equation.DSMT4">
                  <p:embed/>
                </p:oleObj>
              </mc:Choice>
              <mc:Fallback>
                <p:oleObj name="Equation" r:id="rId3" imgW="1028700" imgH="927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3081338"/>
                        <a:ext cx="2033588" cy="184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9"/>
          <p:cNvGraphicFramePr>
            <a:graphicFrameLocks noChangeAspect="1"/>
          </p:cNvGraphicFramePr>
          <p:nvPr/>
        </p:nvGraphicFramePr>
        <p:xfrm>
          <a:off x="663575" y="5426075"/>
          <a:ext cx="51276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7" name="Equation" r:id="rId5" imgW="2590800" imgH="215900" progId="Equation.DSMT4">
                  <p:embed/>
                </p:oleObj>
              </mc:Choice>
              <mc:Fallback>
                <p:oleObj name="Equation" r:id="rId5" imgW="2590800" imgH="215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5426075"/>
                        <a:ext cx="51276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矩形 4"/>
          <p:cNvSpPr>
            <a:spLocks noChangeArrowheads="1"/>
          </p:cNvSpPr>
          <p:nvPr/>
        </p:nvSpPr>
        <p:spPr bwMode="auto">
          <a:xfrm>
            <a:off x="641350" y="773113"/>
            <a:ext cx="37893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m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=14.00 g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，允差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0.04 g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6012160" y="1437481"/>
            <a:ext cx="25923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</a:rPr>
              <a:t>常数多取一位 </a:t>
            </a:r>
            <a:r>
              <a:rPr lang="en-US" altLang="zh-CN" sz="1800" dirty="0">
                <a:solidFill>
                  <a:srgbClr val="000000"/>
                </a:solidFill>
              </a:rPr>
              <a:t>3.1416</a:t>
            </a:r>
            <a:endParaRPr lang="en-US" altLang="zh-CN" sz="1800" dirty="0">
              <a:solidFill>
                <a:srgbClr val="000000"/>
              </a:solidFill>
            </a:endParaRPr>
          </a:p>
        </p:txBody>
      </p:sp>
      <p:pic>
        <p:nvPicPr>
          <p:cNvPr id="59395" name="Object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928813"/>
            <a:ext cx="4926013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6" name="AutoShape 7"/>
          <p:cNvSpPr>
            <a:spLocks noChangeAspect="1" noChangeArrowheads="1"/>
          </p:cNvSpPr>
          <p:nvPr/>
        </p:nvSpPr>
        <p:spPr bwMode="auto">
          <a:xfrm>
            <a:off x="377825" y="4929188"/>
            <a:ext cx="554355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59397" name="Object 8"/>
          <p:cNvGraphicFramePr>
            <a:graphicFrameLocks noChangeAspect="1"/>
          </p:cNvGraphicFramePr>
          <p:nvPr/>
        </p:nvGraphicFramePr>
        <p:xfrm>
          <a:off x="377825" y="727868"/>
          <a:ext cx="9066213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11" name="Equation" r:id="rId2" imgW="5029200" imgH="393700" progId="Equation.DSMT4">
                  <p:embed/>
                </p:oleObj>
              </mc:Choice>
              <mc:Fallback>
                <p:oleObj name="Equation" r:id="rId2" imgW="5029200" imgH="393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727868"/>
                        <a:ext cx="9066213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9"/>
          <p:cNvGraphicFramePr>
            <a:graphicFrameLocks noChangeAspect="1"/>
          </p:cNvGraphicFramePr>
          <p:nvPr/>
        </p:nvGraphicFramePr>
        <p:xfrm>
          <a:off x="428625" y="4929188"/>
          <a:ext cx="47180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12" name="Equation" r:id="rId4" imgW="2362200" imgH="254000" progId="Equation.DSMT4">
                  <p:embed/>
                </p:oleObj>
              </mc:Choice>
              <mc:Fallback>
                <p:oleObj name="Equation" r:id="rId4" imgW="2362200" imgH="254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4929188"/>
                        <a:ext cx="47180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10"/>
          <p:cNvGraphicFramePr>
            <a:graphicFrameLocks noChangeAspect="1"/>
          </p:cNvGraphicFramePr>
          <p:nvPr/>
        </p:nvGraphicFramePr>
        <p:xfrm>
          <a:off x="357188" y="5707063"/>
          <a:ext cx="50244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13" name="Equation" r:id="rId6" imgW="2514600" imgH="254000" progId="Equation.DSMT4">
                  <p:embed/>
                </p:oleObj>
              </mc:Choice>
              <mc:Fallback>
                <p:oleObj name="Equation" r:id="rId6" imgW="2514600" imgH="254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5707063"/>
                        <a:ext cx="502443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3200" b="1" dirty="0" smtClean="0"/>
              <a:t>实验结果的表示</a:t>
            </a:r>
            <a:endParaRPr lang="zh-CN" altLang="en-US" sz="3200" b="1" dirty="0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0188"/>
            <a:ext cx="8401050" cy="452596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FontTx/>
              <a:buNone/>
            </a:pPr>
            <a:r>
              <a:rPr lang="zh-CN" altLang="en-US" sz="2400" b="1" dirty="0" smtClean="0"/>
              <a:t>测量结果的有效数字的位数取决于测量结果的不确定度。</a:t>
            </a:r>
            <a:endParaRPr lang="zh-CN" altLang="en-US" sz="2400" b="1" dirty="0" smtClean="0"/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 smtClean="0"/>
              <a:t>1. </a:t>
            </a:r>
            <a:r>
              <a:rPr lang="zh-CN" altLang="en-US" sz="2000" dirty="0" smtClean="0"/>
              <a:t>不确定度通常只取一位有效数字，首位数字小于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时，可取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位有效数字</a:t>
            </a:r>
            <a:endParaRPr lang="zh-CN" altLang="en-US" sz="2000" dirty="0" smtClean="0"/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 smtClean="0"/>
              <a:t>2. </a:t>
            </a:r>
            <a:r>
              <a:rPr lang="zh-CN" altLang="en-US" sz="2000" dirty="0" smtClean="0"/>
              <a:t>不确定度的取舍也采用四舍六入五凑偶 </a:t>
            </a:r>
            <a:endParaRPr lang="zh-CN" altLang="en-US" sz="2000" dirty="0" smtClean="0"/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 smtClean="0"/>
              <a:t>3. </a:t>
            </a:r>
            <a:r>
              <a:rPr lang="zh-CN" altLang="en-US" sz="2000" dirty="0" smtClean="0"/>
              <a:t>测量结果的有效位数要向不确定度看齐</a:t>
            </a:r>
            <a:endParaRPr lang="zh-CN" altLang="en-US" sz="2000" dirty="0" smtClean="0"/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FontTx/>
              <a:buNone/>
            </a:pPr>
            <a:r>
              <a:rPr lang="en-US" altLang="zh-CN" sz="2000" dirty="0" smtClean="0"/>
              <a:t>4. </a:t>
            </a:r>
            <a:r>
              <a:rPr lang="zh-CN" altLang="en-US" sz="2000" dirty="0" smtClean="0"/>
              <a:t>实验结果一般用绝对不确定度表示，也可用相对不确定度表示。</a:t>
            </a: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6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36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常用数据处理方法</a:t>
            </a:r>
            <a:endParaRPr lang="zh-CN" altLang="en-US" sz="36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571625"/>
            <a:ext cx="6829425" cy="45259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2.1 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列表法</a:t>
            </a:r>
            <a:endParaRPr lang="zh-CN" altLang="en-US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2.2 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作图法 </a:t>
            </a:r>
            <a:endParaRPr lang="zh-CN" altLang="en-US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2.3 </a:t>
            </a: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最小二乘法</a:t>
            </a:r>
            <a:endParaRPr lang="zh-CN" altLang="en-US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00000"/>
                </a:solidFill>
              </a:rPr>
              <a:t>http://jxzy.ustc.edu.cn</a:t>
            </a:r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62467" name="Rectangle 44"/>
          <p:cNvSpPr>
            <a:spLocks noGrp="1" noChangeArrowheads="1"/>
          </p:cNvSpPr>
          <p:nvPr>
            <p:ph type="title"/>
          </p:nvPr>
        </p:nvSpPr>
        <p:spPr>
          <a:xfrm>
            <a:off x="428625" y="28575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3600" b="1" smtClean="0">
                <a:latin typeface="Times New Roman" panose="02020603050405020304" pitchFamily="18" charset="0"/>
              </a:rPr>
              <a:t>2.1 </a:t>
            </a:r>
            <a:r>
              <a:rPr lang="zh-CN" altLang="en-US" sz="3600" b="1" smtClean="0">
                <a:latin typeface="Times New Roman" panose="02020603050405020304" pitchFamily="18" charset="0"/>
              </a:rPr>
              <a:t>列表法</a:t>
            </a:r>
            <a:endParaRPr lang="zh-CN" altLang="en-US" sz="3600" b="1" smtClean="0">
              <a:latin typeface="Times New Roman" panose="02020603050405020304" pitchFamily="18" charset="0"/>
            </a:endParaRPr>
          </a:p>
        </p:txBody>
      </p:sp>
      <p:sp>
        <p:nvSpPr>
          <p:cNvPr id="7219" name="Rectangle 254"/>
          <p:cNvSpPr>
            <a:spLocks noGrp="1" noChangeArrowheads="1"/>
          </p:cNvSpPr>
          <p:nvPr>
            <p:ph type="body" idx="1"/>
          </p:nvPr>
        </p:nvSpPr>
        <p:spPr>
          <a:xfrm>
            <a:off x="571500" y="1600200"/>
            <a:ext cx="6962775" cy="45434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/>
              <a:t>记录原始数据的最好方法</a:t>
            </a:r>
            <a:endParaRPr lang="en-US" altLang="zh-CN" sz="2800" dirty="0" smtClean="0"/>
          </a:p>
          <a:p>
            <a:pPr eaLnBrk="1" hangingPunct="1">
              <a:defRPr/>
            </a:pPr>
            <a:endParaRPr lang="en-US" altLang="zh-CN" sz="2800" dirty="0" smtClean="0"/>
          </a:p>
          <a:p>
            <a:pPr eaLnBrk="1" hangingPunct="1">
              <a:defRPr/>
            </a:pPr>
            <a:r>
              <a:rPr lang="zh-CN" altLang="en-US" sz="2800" dirty="0" smtClean="0"/>
              <a:t>格式要求：</a:t>
            </a:r>
            <a:endParaRPr lang="en-US" altLang="zh-CN" sz="2800" dirty="0" smtClean="0"/>
          </a:p>
          <a:p>
            <a:pPr marL="0" indent="0" eaLnBrk="1" hangingPunct="1">
              <a:lnSpc>
                <a:spcPct val="120000"/>
              </a:lnSpc>
              <a:buFontTx/>
              <a:buNone/>
              <a:defRPr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）列表名称</a:t>
            </a:r>
            <a:endParaRPr lang="en-US" altLang="zh-CN" sz="2400" dirty="0" smtClean="0"/>
          </a:p>
          <a:p>
            <a:pPr marL="0" indent="0" eaLnBrk="1" hangingPunct="1">
              <a:lnSpc>
                <a:spcPct val="120000"/>
              </a:lnSpc>
              <a:buFontTx/>
              <a:buNone/>
              <a:defRPr/>
            </a:pPr>
            <a:r>
              <a:rPr lang="zh-CN" altLang="en-US" sz="2400" dirty="0" smtClean="0"/>
              <a:t>（</a:t>
            </a:r>
            <a:r>
              <a:rPr lang="en-US" altLang="zh-CN" sz="2400" dirty="0"/>
              <a:t>2</a:t>
            </a:r>
            <a:r>
              <a:rPr lang="zh-CN" altLang="en-US" sz="2400" dirty="0" smtClean="0"/>
              <a:t>）测量</a:t>
            </a:r>
            <a:r>
              <a:rPr lang="zh-CN" altLang="en-US" sz="2400" dirty="0"/>
              <a:t>量</a:t>
            </a:r>
            <a:r>
              <a:rPr lang="zh-CN" altLang="en-US" sz="2400" dirty="0" smtClean="0"/>
              <a:t>的名称、单位等信息</a:t>
            </a:r>
            <a:endParaRPr lang="zh-CN" altLang="en-US" sz="2400" dirty="0" smtClean="0"/>
          </a:p>
          <a:p>
            <a:pPr marL="0" indent="0" eaLnBrk="1" hangingPunct="1">
              <a:lnSpc>
                <a:spcPct val="120000"/>
              </a:lnSpc>
              <a:buFontTx/>
              <a:buNone/>
              <a:defRPr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）要正确反映测量数据的有效数字</a:t>
            </a:r>
            <a:endParaRPr lang="zh-CN" altLang="en-US" sz="2400" dirty="0" smtClean="0"/>
          </a:p>
          <a:p>
            <a:pPr marL="0" indent="0" eaLnBrk="1" hangingPunct="1">
              <a:lnSpc>
                <a:spcPct val="120000"/>
              </a:lnSpc>
              <a:buFontTx/>
              <a:buNone/>
              <a:defRPr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）用钢笔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圆珠笔，如实记录数据</a:t>
            </a:r>
            <a:endParaRPr lang="en-US" altLang="zh-CN" sz="2400" dirty="0" smtClean="0"/>
          </a:p>
          <a:p>
            <a:pPr marL="0" indent="0" eaLnBrk="1" hangingPunct="1">
              <a:lnSpc>
                <a:spcPct val="120000"/>
              </a:lnSpc>
              <a:buFontTx/>
              <a:buNone/>
              <a:defRPr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）表格力求简单明了，一目了然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52"/>
          <p:cNvSpPr txBox="1">
            <a:spLocks noChangeArrowheads="1"/>
          </p:cNvSpPr>
          <p:nvPr/>
        </p:nvSpPr>
        <p:spPr bwMode="auto">
          <a:xfrm>
            <a:off x="928688" y="1252538"/>
            <a:ext cx="7143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测量圆柱体的直径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（千分尺）和高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（游标卡尺）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" name="Group 6"/>
          <p:cNvGraphicFramePr/>
          <p:nvPr/>
        </p:nvGraphicFramePr>
        <p:xfrm>
          <a:off x="341313" y="1841500"/>
          <a:ext cx="8435975" cy="944563"/>
        </p:xfrm>
        <a:graphic>
          <a:graphicData uri="http://schemas.openxmlformats.org/drawingml/2006/table">
            <a:tbl>
              <a:tblPr/>
              <a:tblGrid>
                <a:gridCol w="1204912"/>
                <a:gridCol w="1204913"/>
                <a:gridCol w="1206500"/>
                <a:gridCol w="1203325"/>
                <a:gridCol w="1206500"/>
                <a:gridCol w="1204912"/>
                <a:gridCol w="1204913"/>
              </a:tblGrid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D/mm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10.502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10.488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10.516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10.480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10.495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10.470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H/mm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20.00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20.02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19.98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20.00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20.00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20.02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17" name="Text Box 252"/>
          <p:cNvSpPr txBox="1">
            <a:spLocks noChangeArrowheads="1"/>
          </p:cNvSpPr>
          <p:nvPr/>
        </p:nvSpPr>
        <p:spPr bwMode="auto">
          <a:xfrm>
            <a:off x="531813" y="4111625"/>
            <a:ext cx="778351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测量圆柱体的直径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（千分尺）和高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rPr>
              <a:t>（游标卡尺）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2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 </a:t>
            </a:r>
            <a:endParaRPr lang="en-US" altLang="zh-CN" sz="1200" b="1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</a:rPr>
              <a:t>D/mm   10.502   10.488   10.516   10.480   10.495   10.470</a:t>
            </a:r>
            <a:endParaRPr lang="en-US" altLang="zh-CN" sz="20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0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</a:rPr>
              <a:t>H/mm   20.00     20.02     19.98     20.00     20.00      20.02</a:t>
            </a:r>
            <a:endParaRPr lang="en-US" altLang="zh-CN" sz="20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63518" name="TextBox 8"/>
          <p:cNvSpPr txBox="1">
            <a:spLocks noChangeArrowheads="1"/>
          </p:cNvSpPr>
          <p:nvPr/>
        </p:nvSpPr>
        <p:spPr bwMode="auto">
          <a:xfrm>
            <a:off x="352425" y="3201988"/>
            <a:ext cx="1004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或者</a:t>
            </a:r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214313" y="1143000"/>
            <a:ext cx="8532812" cy="350043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Tx/>
              <a:buNone/>
            </a:pPr>
            <a:r>
              <a:rPr lang="zh-CN" altLang="en-US" sz="2800" b="1" smtClean="0">
                <a:latin typeface="Times New Roman" panose="02020603050405020304" pitchFamily="18" charset="0"/>
              </a:rPr>
              <a:t>列表法的</a:t>
            </a:r>
            <a:r>
              <a:rPr lang="zh-CN" altLang="en-US" sz="2800" b="1" smtClean="0"/>
              <a:t>优点</a:t>
            </a:r>
            <a:r>
              <a:rPr lang="zh-CN" altLang="en-US" sz="2800" smtClean="0">
                <a:sym typeface="Wingdings" panose="05000000000000000000" pitchFamily="2" charset="2"/>
              </a:rPr>
              <a:t>：</a:t>
            </a:r>
            <a:endParaRPr lang="zh-CN" altLang="en-US" sz="2800" smtClean="0"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120000"/>
              </a:lnSpc>
              <a:buFontTx/>
              <a:buNone/>
            </a:pPr>
            <a:r>
              <a:rPr lang="zh-CN" altLang="en-US" sz="2400" smtClean="0">
                <a:sym typeface="Wingdings" panose="05000000000000000000" pitchFamily="2" charset="2"/>
              </a:rPr>
              <a:t>（</a:t>
            </a:r>
            <a:r>
              <a:rPr lang="en-US" altLang="zh-CN" sz="2400" smtClean="0">
                <a:sym typeface="Wingdings" panose="05000000000000000000" pitchFamily="2" charset="2"/>
              </a:rPr>
              <a:t>1</a:t>
            </a:r>
            <a:r>
              <a:rPr lang="zh-CN" altLang="en-US" sz="2400" smtClean="0">
                <a:sym typeface="Wingdings" panose="05000000000000000000" pitchFamily="2" charset="2"/>
              </a:rPr>
              <a:t>）数据易于参考比较，便于检查数据的合理性、    </a:t>
            </a:r>
            <a:endParaRPr lang="en-US" altLang="zh-CN" sz="2400" smtClean="0"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120000"/>
              </a:lnSpc>
              <a:buFontTx/>
              <a:buNone/>
            </a:pPr>
            <a:r>
              <a:rPr lang="en-US" altLang="zh-CN" sz="2400" smtClean="0">
                <a:sym typeface="Wingdings" panose="05000000000000000000" pitchFamily="2" charset="2"/>
              </a:rPr>
              <a:t>         </a:t>
            </a:r>
            <a:r>
              <a:rPr lang="zh-CN" altLang="en-US" sz="2400" smtClean="0">
                <a:sym typeface="Wingdings" panose="05000000000000000000" pitchFamily="2" charset="2"/>
              </a:rPr>
              <a:t>发现问题，指导实验</a:t>
            </a:r>
            <a:endParaRPr lang="zh-CN" altLang="en-US" sz="2400" smtClean="0"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120000"/>
              </a:lnSpc>
              <a:buFontTx/>
              <a:buNone/>
            </a:pPr>
            <a:r>
              <a:rPr lang="zh-CN" altLang="en-US" sz="2400" smtClean="0">
                <a:sym typeface="Wingdings" panose="05000000000000000000" pitchFamily="2" charset="2"/>
              </a:rPr>
              <a:t>（</a:t>
            </a:r>
            <a:r>
              <a:rPr lang="en-US" altLang="zh-CN" sz="2400" smtClean="0">
                <a:sym typeface="Wingdings" panose="05000000000000000000" pitchFamily="2" charset="2"/>
              </a:rPr>
              <a:t>2</a:t>
            </a:r>
            <a:r>
              <a:rPr lang="zh-CN" altLang="en-US" sz="2400" smtClean="0">
                <a:sym typeface="Wingdings" panose="05000000000000000000" pitchFamily="2" charset="2"/>
              </a:rPr>
              <a:t>）一个表可同时记录多个变量间的变化而不紊乱</a:t>
            </a:r>
            <a:endParaRPr lang="en-US" altLang="zh-CN" sz="2400" smtClean="0"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120000"/>
              </a:lnSpc>
              <a:buFontTx/>
              <a:buNone/>
            </a:pPr>
            <a:r>
              <a:rPr lang="zh-CN" altLang="en-US" sz="2400" smtClean="0">
                <a:sym typeface="Wingdings" panose="05000000000000000000" pitchFamily="2" charset="2"/>
              </a:rPr>
              <a:t>（</a:t>
            </a:r>
            <a:r>
              <a:rPr lang="en-US" altLang="zh-CN" sz="2400" smtClean="0">
                <a:sym typeface="Wingdings" panose="05000000000000000000" pitchFamily="2" charset="2"/>
              </a:rPr>
              <a:t>3</a:t>
            </a:r>
            <a:r>
              <a:rPr lang="zh-CN" altLang="en-US" sz="2400" smtClean="0">
                <a:sym typeface="Wingdings" panose="05000000000000000000" pitchFamily="2" charset="2"/>
              </a:rPr>
              <a:t>）便于以后随时处理数据，分析问题</a:t>
            </a:r>
            <a:endParaRPr lang="zh-CN" altLang="en-US" sz="2400" smtClean="0"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00000"/>
                </a:solidFill>
              </a:rPr>
              <a:t>http://jxzy.ustc.edu.cn</a:t>
            </a:r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600" b="1" smtClean="0">
                <a:latin typeface="Times New Roman" panose="02020603050405020304" pitchFamily="18" charset="0"/>
              </a:rPr>
              <a:t>2.2 </a:t>
            </a:r>
            <a:r>
              <a:rPr lang="zh-CN" altLang="en-US" sz="3600" b="1" smtClean="0">
                <a:latin typeface="Times New Roman" panose="02020603050405020304" pitchFamily="18" charset="0"/>
              </a:rPr>
              <a:t>作图法</a:t>
            </a:r>
            <a:endParaRPr lang="zh-CN" altLang="en-US" sz="3600" b="1" smtClean="0">
              <a:latin typeface="Times New Roman" panose="02020603050405020304" pitchFamily="18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b="1" dirty="0" smtClean="0">
                <a:latin typeface="宋体" panose="02010600030101010101" pitchFamily="2" charset="-122"/>
              </a:rPr>
              <a:t>坐标纸</a:t>
            </a:r>
            <a:endParaRPr lang="zh-CN" altLang="en-US" sz="2800" b="1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latin typeface="宋体" panose="02010600030101010101" pitchFamily="2" charset="-122"/>
              </a:rPr>
              <a:t>		直角、半对数、对数坐标纸等</a:t>
            </a:r>
            <a:endParaRPr lang="zh-CN" altLang="en-US" sz="2800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zh-CN" altLang="en-US" sz="900" dirty="0" smtClean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b="1" dirty="0" smtClean="0">
                <a:latin typeface="宋体" panose="02010600030101010101" pitchFamily="2" charset="-122"/>
              </a:rPr>
              <a:t>应用软件</a:t>
            </a:r>
            <a:endParaRPr lang="zh-CN" altLang="en-US" sz="2800" b="1" dirty="0" smtClean="0">
              <a:latin typeface="宋体" panose="02010600030101010101" pitchFamily="2" charset="-122"/>
            </a:endParaRPr>
          </a:p>
          <a:p>
            <a:pPr marL="72009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/>
              <a:t>origin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matlab</a:t>
            </a:r>
            <a:r>
              <a:rPr lang="zh-CN" altLang="en-US" sz="2800" dirty="0" smtClean="0"/>
              <a:t>、</a:t>
            </a:r>
            <a:r>
              <a:rPr lang="en-US" altLang="zh-CN" sz="2800" dirty="0" err="1" smtClean="0"/>
              <a:t>mathematica</a:t>
            </a:r>
            <a:endParaRPr lang="en-US" altLang="zh-CN" sz="2800" dirty="0" smtClean="0"/>
          </a:p>
          <a:p>
            <a:pPr marL="720090" indent="0" eaLnBrk="1" hangingPunct="1">
              <a:lnSpc>
                <a:spcPct val="150000"/>
              </a:lnSpc>
              <a:buFontTx/>
              <a:buNone/>
              <a:defRPr/>
            </a:pPr>
            <a:r>
              <a:rPr lang="zh-CN" altLang="en-US" sz="2800" dirty="0"/>
              <a:t>教学平台课件：</a:t>
            </a:r>
            <a:r>
              <a:rPr lang="en-US" altLang="zh-CN" sz="2800" dirty="0"/>
              <a:t>Origin8</a:t>
            </a:r>
            <a:r>
              <a:rPr lang="zh-CN" altLang="en-US" sz="2800" dirty="0"/>
              <a:t>简易使用教程</a:t>
            </a:r>
            <a:endParaRPr lang="en-US" altLang="zh-CN" sz="28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en-US" altLang="zh-CN" sz="2800" dirty="0" smtClean="0">
              <a:latin typeface="宋体" panose="02010600030101010101" pitchFamily="2" charset="-122"/>
            </a:endParaRPr>
          </a:p>
        </p:txBody>
      </p:sp>
      <p:sp>
        <p:nvSpPr>
          <p:cNvPr id="65541" name="文本框 1"/>
          <p:cNvSpPr txBox="1">
            <a:spLocks noChangeArrowheads="1"/>
          </p:cNvSpPr>
          <p:nvPr/>
        </p:nvSpPr>
        <p:spPr bwMode="auto">
          <a:xfrm>
            <a:off x="1187450" y="5573713"/>
            <a:ext cx="56340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FF0000"/>
                </a:solidFill>
              </a:rPr>
              <a:t>在网络中心网站下载正版软件</a:t>
            </a:r>
            <a:r>
              <a:rPr lang="en-US" altLang="zh-CN">
                <a:solidFill>
                  <a:srgbClr val="FF0000"/>
                </a:solidFill>
              </a:rPr>
              <a:t>!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Text Box 88"/>
          <p:cNvSpPr txBox="1">
            <a:spLocks noChangeArrowheads="1"/>
          </p:cNvSpPr>
          <p:nvPr/>
        </p:nvSpPr>
        <p:spPr bwMode="gray">
          <a:xfrm>
            <a:off x="3553213" y="587400"/>
            <a:ext cx="5362575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ts val="3600"/>
              </a:lnSpc>
            </a:pPr>
            <a:r>
              <a:rPr lang="zh-CN" altLang="en-US" sz="2800" b="1" dirty="0" smtClean="0">
                <a:solidFill>
                  <a:prstClr val="white"/>
                </a:solidFill>
                <a:latin typeface="黑体" panose="02010609060101010101" pitchFamily="49" charset="-122"/>
              </a:rPr>
              <a:t>实验目的</a:t>
            </a:r>
            <a:endParaRPr lang="en-US" altLang="zh-CN" sz="2800" b="1" dirty="0">
              <a:solidFill>
                <a:prstClr val="white"/>
              </a:solidFill>
              <a:latin typeface="黑体" panose="02010609060101010101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80365" y="348679"/>
            <a:ext cx="9144163" cy="461665"/>
            <a:chOff x="427383" y="763200"/>
            <a:chExt cx="11688417" cy="461665"/>
          </a:xfrm>
        </p:grpSpPr>
        <p:sp>
          <p:nvSpPr>
            <p:cNvPr id="10" name="矩形 9"/>
            <p:cNvSpPr/>
            <p:nvPr/>
          </p:nvSpPr>
          <p:spPr>
            <a:xfrm>
              <a:off x="10249235" y="763200"/>
              <a:ext cx="18665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2400" b="1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0070C0"/>
                  </a:solidFill>
                  <a:effectLst>
                    <a:outerShdw blurRad="12700" dist="38100" dir="2700000" algn="tl" rotWithShape="0">
                      <a:srgbClr val="4472C4">
                        <a:lumMod val="60000"/>
                        <a:lumOff val="40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USTC</a:t>
              </a:r>
              <a:endParaRPr lang="zh-CN" altLang="en-US" sz="2400" b="1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rgbClr val="4472C4">
                      <a:lumMod val="60000"/>
                      <a:lumOff val="40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427383" y="1103243"/>
              <a:ext cx="11191460" cy="740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80365" y="96450"/>
            <a:ext cx="597631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3600" b="1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中国科学技术大学 正版软件</a:t>
            </a:r>
            <a:endParaRPr lang="en-US" altLang="zh-CN" sz="36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33507" y="760655"/>
            <a:ext cx="7776864" cy="654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B0F0"/>
                </a:solidFill>
                <a:ea typeface="黑体" panose="02010609060101010101" pitchFamily="49" charset="-122"/>
              </a:rPr>
              <a:t>入口：信息门户 </a:t>
            </a:r>
            <a:r>
              <a:rPr lang="en-US" altLang="zh-CN" sz="2800" dirty="0">
                <a:solidFill>
                  <a:srgbClr val="00B0F0"/>
                </a:solidFill>
                <a:ea typeface="黑体" panose="02010609060101010101" pitchFamily="49" charset="-122"/>
              </a:rPr>
              <a:t>&gt; </a:t>
            </a:r>
            <a:r>
              <a:rPr lang="zh-CN" altLang="en-US" sz="2800" dirty="0">
                <a:solidFill>
                  <a:srgbClr val="00B0F0"/>
                </a:solidFill>
                <a:ea typeface="黑体" panose="02010609060101010101" pitchFamily="49" charset="-122"/>
              </a:rPr>
              <a:t>正版</a:t>
            </a:r>
            <a:r>
              <a:rPr lang="zh-CN" altLang="en-US" sz="2800" dirty="0" smtClean="0">
                <a:solidFill>
                  <a:srgbClr val="00B0F0"/>
                </a:solidFill>
                <a:ea typeface="黑体" panose="02010609060101010101" pitchFamily="49" charset="-122"/>
              </a:rPr>
              <a:t>软件</a:t>
            </a:r>
            <a:endParaRPr lang="en-US" altLang="zh-CN" sz="2800" dirty="0">
              <a:solidFill>
                <a:srgbClr val="00B0F0"/>
              </a:solidFill>
              <a:ea typeface="黑体" panose="02010609060101010101" pitchFamily="49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3945" y="1628800"/>
            <a:ext cx="9144000" cy="4366846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1835696" y="3355975"/>
            <a:ext cx="939800" cy="288925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843808" y="3355975"/>
            <a:ext cx="936897" cy="288999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文本框 7"/>
          <p:cNvSpPr txBox="1">
            <a:spLocks noChangeArrowheads="1"/>
          </p:cNvSpPr>
          <p:nvPr/>
        </p:nvSpPr>
        <p:spPr bwMode="auto">
          <a:xfrm>
            <a:off x="678097" y="6208803"/>
            <a:ext cx="49808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http://zbh.ustc.edu.cn/zbh.php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574903" y="3344269"/>
            <a:ext cx="936897" cy="288999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71463" y="285750"/>
            <a:ext cx="8229600" cy="1143000"/>
          </a:xfrm>
        </p:spPr>
        <p:txBody>
          <a:bodyPr/>
          <a:lstStyle/>
          <a:p>
            <a:pPr algn="l" eaLnBrk="1" hangingPunct="1"/>
            <a:r>
              <a:rPr lang="zh-CN" altLang="en-US" sz="3200" b="1" smtClean="0">
                <a:latin typeface="Times New Roman" panose="02020603050405020304" pitchFamily="18" charset="0"/>
              </a:rPr>
              <a:t>作</a:t>
            </a:r>
            <a:r>
              <a:rPr lang="zh-CN" altLang="en-US" sz="3200" b="1" smtClean="0"/>
              <a:t>图的格式要求</a:t>
            </a:r>
            <a:endParaRPr lang="zh-CN" altLang="en-US" sz="3200" b="1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484313"/>
            <a:ext cx="8607425" cy="4087812"/>
          </a:xfrm>
        </p:spPr>
        <p:txBody>
          <a:bodyPr/>
          <a:lstStyle/>
          <a:p>
            <a:pPr marL="514350" indent="-514350" algn="just" eaLnBrk="1" hangingPunct="1">
              <a:lnSpc>
                <a:spcPct val="120000"/>
              </a:lnSpc>
              <a:spcBef>
                <a:spcPts val="600"/>
              </a:spcBef>
              <a:buFontTx/>
              <a:buAutoNum type="arabicPeriod"/>
            </a:pPr>
            <a:r>
              <a:rPr lang="zh-CN" altLang="en-US" sz="2800" smtClean="0"/>
              <a:t>坐标轴、方向，物理量名称和单位，分度。</a:t>
            </a:r>
            <a:endParaRPr lang="zh-CN" altLang="en-US" sz="2800" smtClean="0"/>
          </a:p>
          <a:p>
            <a:pPr marL="514350" indent="-514350" algn="just" eaLnBrk="1" hangingPunct="1">
              <a:lnSpc>
                <a:spcPct val="120000"/>
              </a:lnSpc>
              <a:spcBef>
                <a:spcPts val="600"/>
              </a:spcBef>
              <a:buFontTx/>
              <a:buAutoNum type="arabicPeriod"/>
            </a:pPr>
            <a:r>
              <a:rPr lang="zh-CN" altLang="en-US" sz="2800" smtClean="0"/>
              <a:t>图号和图的名称。</a:t>
            </a:r>
            <a:endParaRPr lang="zh-CN" altLang="en-US" sz="2800" smtClean="0"/>
          </a:p>
          <a:p>
            <a:pPr marL="514350" indent="-514350" algn="just" eaLnBrk="1" hangingPunct="1">
              <a:lnSpc>
                <a:spcPct val="120000"/>
              </a:lnSpc>
              <a:spcBef>
                <a:spcPts val="600"/>
              </a:spcBef>
              <a:buFontTx/>
              <a:buAutoNum type="arabicPeriod"/>
            </a:pPr>
            <a:r>
              <a:rPr lang="zh-CN" altLang="en-US" sz="2800" smtClean="0"/>
              <a:t>可靠数字在图中应可靠，估读位在图中应是估计的，即图纸中的一小格对应数值中可靠数字的最后一位。</a:t>
            </a:r>
            <a:endParaRPr lang="zh-CN" altLang="en-US" sz="2800" smtClean="0"/>
          </a:p>
          <a:p>
            <a:pPr marL="514350" indent="-514350" algn="just" eaLnBrk="1" hangingPunct="1">
              <a:lnSpc>
                <a:spcPct val="120000"/>
              </a:lnSpc>
              <a:spcBef>
                <a:spcPts val="600"/>
              </a:spcBef>
              <a:buFontTx/>
              <a:buAutoNum type="arabicPeriod"/>
            </a:pPr>
            <a:r>
              <a:rPr lang="zh-CN" altLang="en-US" sz="2800" smtClean="0"/>
              <a:t>适当选取</a:t>
            </a:r>
            <a:r>
              <a:rPr lang="en-US" altLang="zh-CN" sz="2800" smtClean="0"/>
              <a:t>x</a:t>
            </a:r>
            <a:r>
              <a:rPr lang="zh-CN" altLang="en-US" sz="2800" smtClean="0"/>
              <a:t>轴和</a:t>
            </a:r>
            <a:r>
              <a:rPr lang="en-US" altLang="zh-CN" sz="2800" smtClean="0"/>
              <a:t>y</a:t>
            </a:r>
            <a:r>
              <a:rPr lang="zh-CN" altLang="en-US" sz="2800" smtClean="0"/>
              <a:t>轴的比例和坐标的起点，使图线比较对称的充满整个图纸，不要缩在一边或一角。除特殊需要以外，</a:t>
            </a:r>
            <a:r>
              <a:rPr lang="zh-CN" altLang="en-US" sz="2800" u="sng" smtClean="0">
                <a:solidFill>
                  <a:srgbClr val="00B0F0"/>
                </a:solidFill>
              </a:rPr>
              <a:t>坐标轴的起点一般不一定取为零值</a:t>
            </a:r>
            <a:r>
              <a:rPr lang="zh-CN" altLang="en-US" sz="2800" smtClean="0"/>
              <a:t>。</a:t>
            </a:r>
            <a:endParaRPr lang="zh-CN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b="1" smtClean="0"/>
              <a:t>物理量的有效数字</a:t>
            </a:r>
            <a:endParaRPr lang="zh-CN" altLang="en-US" sz="3200" b="1" smtClean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dirty="0" smtClean="0"/>
              <a:t>直接测量：仪器的最小分度</a:t>
            </a:r>
            <a:r>
              <a:rPr lang="en-US" altLang="zh-CN" sz="2800" dirty="0" smtClean="0"/>
              <a:t>+1</a:t>
            </a:r>
            <a:r>
              <a:rPr lang="zh-CN" altLang="en-US" sz="2800" dirty="0" smtClean="0"/>
              <a:t>位估读位</a:t>
            </a:r>
            <a:endParaRPr lang="en-US" altLang="zh-CN" sz="2800" dirty="0" smtClean="0"/>
          </a:p>
          <a:p>
            <a:pPr>
              <a:defRPr/>
            </a:pPr>
            <a:endParaRPr lang="en-US" altLang="zh-CN" sz="2800" dirty="0" smtClean="0"/>
          </a:p>
          <a:p>
            <a:pPr>
              <a:defRPr/>
            </a:pPr>
            <a:r>
              <a:rPr lang="zh-CN" altLang="en-US" sz="2800" dirty="0" smtClean="0"/>
              <a:t>间接测量：与运算方式有关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400" dirty="0" smtClean="0"/>
              <a:t>加减运算：最大不确定度分量决定：</a:t>
            </a:r>
            <a:endParaRPr lang="en-US" altLang="zh-CN" sz="2400" dirty="0" smtClean="0"/>
          </a:p>
          <a:p>
            <a:pPr lvl="1" indent="0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CN" sz="2400" dirty="0" smtClean="0"/>
              <a:t>432.3+0.1263-</a:t>
            </a:r>
            <a:r>
              <a:rPr lang="en-US" altLang="zh-CN" sz="2400" dirty="0" smtClean="0">
                <a:solidFill>
                  <a:srgbClr val="FF0000"/>
                </a:solidFill>
              </a:rPr>
              <a:t>2</a:t>
            </a:r>
            <a:r>
              <a:rPr lang="en-US" altLang="zh-CN" sz="2400" dirty="0" smtClean="0"/>
              <a:t>=430</a:t>
            </a:r>
            <a:endParaRPr lang="en-US" altLang="zh-CN" sz="24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400" dirty="0" smtClean="0"/>
              <a:t>乘除运算：最少有效数字分量决定：</a:t>
            </a:r>
            <a:r>
              <a:rPr lang="en-US" altLang="zh-CN" sz="2400" dirty="0" smtClean="0">
                <a:solidFill>
                  <a:srgbClr val="FF0000"/>
                </a:solidFill>
              </a:rPr>
              <a:t>48</a:t>
            </a:r>
            <a:r>
              <a:rPr lang="en-US" altLang="zh-CN" sz="2400" dirty="0" smtClean="0"/>
              <a:t>X3.2345/1.73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=52</a:t>
            </a:r>
            <a:endParaRPr lang="en-US" altLang="zh-CN" sz="2400" dirty="0" smtClean="0"/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zh-CN" sz="2400" dirty="0" smtClean="0">
                <a:solidFill>
                  <a:srgbClr val="FF0000"/>
                </a:solidFill>
              </a:rPr>
              <a:t>   48</a:t>
            </a:r>
            <a:r>
              <a:rPr lang="en-US" altLang="zh-CN" sz="2400" dirty="0" smtClean="0"/>
              <a:t>X3.2345/0.173</a:t>
            </a:r>
            <a:r>
              <a:rPr lang="en-US" altLang="zh-CN" sz="2400" baseline="30000" dirty="0" smtClean="0"/>
              <a:t>2</a:t>
            </a:r>
            <a:r>
              <a:rPr lang="en-US" altLang="zh-CN" sz="2400" dirty="0" smtClean="0"/>
              <a:t>=5.2x10</a:t>
            </a:r>
            <a:r>
              <a:rPr lang="en-US" altLang="zh-CN" sz="2400" baseline="30000" dirty="0"/>
              <a:t>3</a:t>
            </a:r>
            <a:endParaRPr lang="en-US" altLang="zh-CN" sz="2400" baseline="30000" dirty="0" smtClean="0"/>
          </a:p>
          <a:p>
            <a:pPr lvl="1">
              <a:defRPr/>
            </a:pPr>
            <a:endParaRPr lang="en-US" altLang="zh-CN" baseline="30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3779838" y="1179513"/>
            <a:ext cx="5189537" cy="5273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kumimoji="1" lang="en-US" altLang="zh-CN" sz="4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  <a:buFontTx/>
              <a:buNone/>
            </a:pPr>
            <a:endParaRPr kumimoji="1" lang="en-US" altLang="zh-CN" sz="4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  <a:buFontTx/>
              <a:buNone/>
            </a:pPr>
            <a:endParaRPr kumimoji="1" lang="en-US" altLang="zh-CN" sz="4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  <a:buFontTx/>
              <a:buNone/>
            </a:pPr>
            <a:endParaRPr kumimoji="1" lang="en-US" altLang="zh-CN" sz="4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  <a:buFontTx/>
              <a:buNone/>
            </a:pPr>
            <a:endParaRPr kumimoji="1" lang="en-US" altLang="zh-CN" sz="4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  <a:buFontTx/>
              <a:buNone/>
            </a:pPr>
            <a:endParaRPr kumimoji="1" lang="en-US" altLang="zh-CN" sz="4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0483" name="Text Box 3"/>
          <p:cNvSpPr txBox="1">
            <a:spLocks noChangeArrowheads="1"/>
          </p:cNvSpPr>
          <p:nvPr/>
        </p:nvSpPr>
        <p:spPr bwMode="auto">
          <a:xfrm>
            <a:off x="250825" y="1556792"/>
            <a:ext cx="3297238" cy="163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标明坐标轴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kumimoji="1" lang="zh-CN" altLang="en-US" sz="20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sz="1800" b="1" dirty="0">
                <a:solidFill>
                  <a:srgbClr val="0000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用粗实线画坐标轴，用箭头标轴方向，标坐标轴的</a:t>
            </a:r>
            <a:r>
              <a:rPr kumimoji="1" lang="zh-CN" altLang="en-US" sz="1800" b="1" dirty="0">
                <a:solidFill>
                  <a:srgbClr val="FF00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名称或符号</a:t>
            </a:r>
            <a:r>
              <a:rPr kumimoji="1" lang="zh-CN" altLang="en-US" sz="1800" b="1" dirty="0">
                <a:solidFill>
                  <a:srgbClr val="0000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、</a:t>
            </a:r>
            <a:r>
              <a:rPr kumimoji="1" lang="zh-CN" altLang="en-US" sz="1800" b="1" dirty="0">
                <a:solidFill>
                  <a:srgbClr val="FF00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单位</a:t>
            </a:r>
            <a:r>
              <a:rPr kumimoji="1" lang="en-US" altLang="zh-CN" sz="1800" b="1" dirty="0">
                <a:solidFill>
                  <a:srgbClr val="0000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,</a:t>
            </a:r>
            <a:r>
              <a:rPr kumimoji="1" lang="zh-CN" altLang="en-US" sz="1800" b="1" dirty="0">
                <a:solidFill>
                  <a:srgbClr val="0000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再按顺序标出坐标轴整分格上的量值。</a:t>
            </a:r>
            <a:endParaRPr kumimoji="1" lang="zh-CN" altLang="en-US" sz="1200" b="1" dirty="0">
              <a:solidFill>
                <a:srgbClr val="000000"/>
              </a:solidFill>
              <a:latin typeface="楷体_GB2312"/>
              <a:ea typeface="楷体_GB2312"/>
              <a:cs typeface="Times New Roman" panose="02020603050405020304" pitchFamily="18" charset="0"/>
            </a:endParaRPr>
          </a:p>
        </p:txBody>
      </p:sp>
      <p:grpSp>
        <p:nvGrpSpPr>
          <p:cNvPr id="68612" name="Group 4"/>
          <p:cNvGrpSpPr/>
          <p:nvPr/>
        </p:nvGrpSpPr>
        <p:grpSpPr bwMode="auto">
          <a:xfrm>
            <a:off x="3875088" y="1325563"/>
            <a:ext cx="4968875" cy="4970462"/>
            <a:chOff x="1486" y="793"/>
            <a:chExt cx="3130" cy="3131"/>
          </a:xfrm>
        </p:grpSpPr>
        <p:grpSp>
          <p:nvGrpSpPr>
            <p:cNvPr id="68697" name="Group 5"/>
            <p:cNvGrpSpPr/>
            <p:nvPr/>
          </p:nvGrpSpPr>
          <p:grpSpPr bwMode="auto">
            <a:xfrm>
              <a:off x="1492" y="793"/>
              <a:ext cx="3124" cy="3124"/>
              <a:chOff x="1708" y="514"/>
              <a:chExt cx="3124" cy="3124"/>
            </a:xfrm>
          </p:grpSpPr>
          <p:sp>
            <p:nvSpPr>
              <p:cNvPr id="68765" name="Line 6"/>
              <p:cNvSpPr>
                <a:spLocks noChangeShapeType="1"/>
              </p:cNvSpPr>
              <p:nvPr/>
            </p:nvSpPr>
            <p:spPr bwMode="auto">
              <a:xfrm>
                <a:off x="1708" y="514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66" name="Line 7"/>
              <p:cNvSpPr>
                <a:spLocks noChangeShapeType="1"/>
              </p:cNvSpPr>
              <p:nvPr/>
            </p:nvSpPr>
            <p:spPr bwMode="auto">
              <a:xfrm>
                <a:off x="1708" y="610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67" name="Line 8"/>
              <p:cNvSpPr>
                <a:spLocks noChangeShapeType="1"/>
              </p:cNvSpPr>
              <p:nvPr/>
            </p:nvSpPr>
            <p:spPr bwMode="auto">
              <a:xfrm>
                <a:off x="1708" y="5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68" name="Line 9"/>
              <p:cNvSpPr>
                <a:spLocks noChangeShapeType="1"/>
              </p:cNvSpPr>
              <p:nvPr/>
            </p:nvSpPr>
            <p:spPr bwMode="auto">
              <a:xfrm>
                <a:off x="1708" y="659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69" name="Line 10"/>
              <p:cNvSpPr>
                <a:spLocks noChangeShapeType="1"/>
              </p:cNvSpPr>
              <p:nvPr/>
            </p:nvSpPr>
            <p:spPr bwMode="auto">
              <a:xfrm>
                <a:off x="1708" y="697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70" name="Line 11"/>
              <p:cNvSpPr>
                <a:spLocks noChangeShapeType="1"/>
              </p:cNvSpPr>
              <p:nvPr/>
            </p:nvSpPr>
            <p:spPr bwMode="auto">
              <a:xfrm>
                <a:off x="1708" y="758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71" name="Line 12"/>
              <p:cNvSpPr>
                <a:spLocks noChangeShapeType="1"/>
              </p:cNvSpPr>
              <p:nvPr/>
            </p:nvSpPr>
            <p:spPr bwMode="auto">
              <a:xfrm>
                <a:off x="1708" y="855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72" name="Line 13"/>
              <p:cNvSpPr>
                <a:spLocks noChangeShapeType="1"/>
              </p:cNvSpPr>
              <p:nvPr/>
            </p:nvSpPr>
            <p:spPr bwMode="auto">
              <a:xfrm>
                <a:off x="1708" y="798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73" name="Line 14"/>
              <p:cNvSpPr>
                <a:spLocks noChangeShapeType="1"/>
              </p:cNvSpPr>
              <p:nvPr/>
            </p:nvSpPr>
            <p:spPr bwMode="auto">
              <a:xfrm>
                <a:off x="1708" y="904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74" name="Line 15"/>
              <p:cNvSpPr>
                <a:spLocks noChangeShapeType="1"/>
              </p:cNvSpPr>
              <p:nvPr/>
            </p:nvSpPr>
            <p:spPr bwMode="auto">
              <a:xfrm>
                <a:off x="1708" y="94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75" name="Line 16"/>
              <p:cNvSpPr>
                <a:spLocks noChangeShapeType="1"/>
              </p:cNvSpPr>
              <p:nvPr/>
            </p:nvSpPr>
            <p:spPr bwMode="auto">
              <a:xfrm>
                <a:off x="1708" y="1003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76" name="Line 17"/>
              <p:cNvSpPr>
                <a:spLocks noChangeShapeType="1"/>
              </p:cNvSpPr>
              <p:nvPr/>
            </p:nvSpPr>
            <p:spPr bwMode="auto">
              <a:xfrm>
                <a:off x="1708" y="1090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77" name="Line 18"/>
              <p:cNvSpPr>
                <a:spLocks noChangeShapeType="1"/>
              </p:cNvSpPr>
              <p:nvPr/>
            </p:nvSpPr>
            <p:spPr bwMode="auto">
              <a:xfrm>
                <a:off x="1708" y="104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78" name="Line 19"/>
              <p:cNvSpPr>
                <a:spLocks noChangeShapeType="1"/>
              </p:cNvSpPr>
              <p:nvPr/>
            </p:nvSpPr>
            <p:spPr bwMode="auto">
              <a:xfrm>
                <a:off x="1708" y="1139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79" name="Line 20"/>
              <p:cNvSpPr>
                <a:spLocks noChangeShapeType="1"/>
              </p:cNvSpPr>
              <p:nvPr/>
            </p:nvSpPr>
            <p:spPr bwMode="auto">
              <a:xfrm>
                <a:off x="1708" y="1186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80" name="Line 21"/>
              <p:cNvSpPr>
                <a:spLocks noChangeShapeType="1"/>
              </p:cNvSpPr>
              <p:nvPr/>
            </p:nvSpPr>
            <p:spPr bwMode="auto">
              <a:xfrm>
                <a:off x="1708" y="1238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81" name="Line 22"/>
              <p:cNvSpPr>
                <a:spLocks noChangeShapeType="1"/>
              </p:cNvSpPr>
              <p:nvPr/>
            </p:nvSpPr>
            <p:spPr bwMode="auto">
              <a:xfrm>
                <a:off x="1708" y="1335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82" name="Line 23"/>
              <p:cNvSpPr>
                <a:spLocks noChangeShapeType="1"/>
              </p:cNvSpPr>
              <p:nvPr/>
            </p:nvSpPr>
            <p:spPr bwMode="auto">
              <a:xfrm>
                <a:off x="1708" y="1287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83" name="Line 24"/>
              <p:cNvSpPr>
                <a:spLocks noChangeShapeType="1"/>
              </p:cNvSpPr>
              <p:nvPr/>
            </p:nvSpPr>
            <p:spPr bwMode="auto">
              <a:xfrm>
                <a:off x="1708" y="1384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84" name="Line 25"/>
              <p:cNvSpPr>
                <a:spLocks noChangeShapeType="1"/>
              </p:cNvSpPr>
              <p:nvPr/>
            </p:nvSpPr>
            <p:spPr bwMode="auto">
              <a:xfrm>
                <a:off x="1708" y="1431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85" name="Line 26"/>
              <p:cNvSpPr>
                <a:spLocks noChangeShapeType="1"/>
              </p:cNvSpPr>
              <p:nvPr/>
            </p:nvSpPr>
            <p:spPr bwMode="auto">
              <a:xfrm>
                <a:off x="1708" y="1474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86" name="Line 27"/>
              <p:cNvSpPr>
                <a:spLocks noChangeShapeType="1"/>
              </p:cNvSpPr>
              <p:nvPr/>
            </p:nvSpPr>
            <p:spPr bwMode="auto">
              <a:xfrm>
                <a:off x="1708" y="1570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87" name="Line 28"/>
              <p:cNvSpPr>
                <a:spLocks noChangeShapeType="1"/>
              </p:cNvSpPr>
              <p:nvPr/>
            </p:nvSpPr>
            <p:spPr bwMode="auto">
              <a:xfrm>
                <a:off x="1708" y="152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88" name="Line 29"/>
              <p:cNvSpPr>
                <a:spLocks noChangeShapeType="1"/>
              </p:cNvSpPr>
              <p:nvPr/>
            </p:nvSpPr>
            <p:spPr bwMode="auto">
              <a:xfrm>
                <a:off x="1708" y="1619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89" name="Line 30"/>
              <p:cNvSpPr>
                <a:spLocks noChangeShapeType="1"/>
              </p:cNvSpPr>
              <p:nvPr/>
            </p:nvSpPr>
            <p:spPr bwMode="auto">
              <a:xfrm>
                <a:off x="1708" y="1666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90" name="Line 31"/>
              <p:cNvSpPr>
                <a:spLocks noChangeShapeType="1"/>
              </p:cNvSpPr>
              <p:nvPr/>
            </p:nvSpPr>
            <p:spPr bwMode="auto">
              <a:xfrm>
                <a:off x="1708" y="1718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91" name="Line 32"/>
              <p:cNvSpPr>
                <a:spLocks noChangeShapeType="1"/>
              </p:cNvSpPr>
              <p:nvPr/>
            </p:nvSpPr>
            <p:spPr bwMode="auto">
              <a:xfrm>
                <a:off x="1708" y="1806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92" name="Line 33"/>
              <p:cNvSpPr>
                <a:spLocks noChangeShapeType="1"/>
              </p:cNvSpPr>
              <p:nvPr/>
            </p:nvSpPr>
            <p:spPr bwMode="auto">
              <a:xfrm>
                <a:off x="1708" y="1766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93" name="Line 34"/>
              <p:cNvSpPr>
                <a:spLocks noChangeShapeType="1"/>
              </p:cNvSpPr>
              <p:nvPr/>
            </p:nvSpPr>
            <p:spPr bwMode="auto">
              <a:xfrm>
                <a:off x="1708" y="1855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94" name="Line 35"/>
              <p:cNvSpPr>
                <a:spLocks noChangeShapeType="1"/>
              </p:cNvSpPr>
              <p:nvPr/>
            </p:nvSpPr>
            <p:spPr bwMode="auto">
              <a:xfrm>
                <a:off x="1708" y="190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95" name="Line 36"/>
              <p:cNvSpPr>
                <a:spLocks noChangeShapeType="1"/>
              </p:cNvSpPr>
              <p:nvPr/>
            </p:nvSpPr>
            <p:spPr bwMode="auto">
              <a:xfrm>
                <a:off x="1708" y="1954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96" name="Line 37"/>
              <p:cNvSpPr>
                <a:spLocks noChangeShapeType="1"/>
              </p:cNvSpPr>
              <p:nvPr/>
            </p:nvSpPr>
            <p:spPr bwMode="auto">
              <a:xfrm>
                <a:off x="1708" y="2050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97" name="Line 38"/>
              <p:cNvSpPr>
                <a:spLocks noChangeShapeType="1"/>
              </p:cNvSpPr>
              <p:nvPr/>
            </p:nvSpPr>
            <p:spPr bwMode="auto">
              <a:xfrm>
                <a:off x="1708" y="200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98" name="Line 39"/>
              <p:cNvSpPr>
                <a:spLocks noChangeShapeType="1"/>
              </p:cNvSpPr>
              <p:nvPr/>
            </p:nvSpPr>
            <p:spPr bwMode="auto">
              <a:xfrm>
                <a:off x="1708" y="2099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99" name="Line 40"/>
              <p:cNvSpPr>
                <a:spLocks noChangeShapeType="1"/>
              </p:cNvSpPr>
              <p:nvPr/>
            </p:nvSpPr>
            <p:spPr bwMode="auto">
              <a:xfrm>
                <a:off x="1708" y="2146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00" name="Line 41"/>
              <p:cNvSpPr>
                <a:spLocks noChangeShapeType="1"/>
              </p:cNvSpPr>
              <p:nvPr/>
            </p:nvSpPr>
            <p:spPr bwMode="auto">
              <a:xfrm>
                <a:off x="1708" y="2198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01" name="Line 42"/>
              <p:cNvSpPr>
                <a:spLocks noChangeShapeType="1"/>
              </p:cNvSpPr>
              <p:nvPr/>
            </p:nvSpPr>
            <p:spPr bwMode="auto">
              <a:xfrm>
                <a:off x="1708" y="2294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02" name="Line 43"/>
              <p:cNvSpPr>
                <a:spLocks noChangeShapeType="1"/>
              </p:cNvSpPr>
              <p:nvPr/>
            </p:nvSpPr>
            <p:spPr bwMode="auto">
              <a:xfrm>
                <a:off x="1708" y="2246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03" name="Line 44"/>
              <p:cNvSpPr>
                <a:spLocks noChangeShapeType="1"/>
              </p:cNvSpPr>
              <p:nvPr/>
            </p:nvSpPr>
            <p:spPr bwMode="auto">
              <a:xfrm>
                <a:off x="1708" y="2344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04" name="Line 45"/>
              <p:cNvSpPr>
                <a:spLocks noChangeShapeType="1"/>
              </p:cNvSpPr>
              <p:nvPr/>
            </p:nvSpPr>
            <p:spPr bwMode="auto">
              <a:xfrm>
                <a:off x="1708" y="2391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05" name="Line 46"/>
              <p:cNvSpPr>
                <a:spLocks noChangeShapeType="1"/>
              </p:cNvSpPr>
              <p:nvPr/>
            </p:nvSpPr>
            <p:spPr bwMode="auto">
              <a:xfrm>
                <a:off x="1708" y="2443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06" name="Line 47"/>
              <p:cNvSpPr>
                <a:spLocks noChangeShapeType="1"/>
              </p:cNvSpPr>
              <p:nvPr/>
            </p:nvSpPr>
            <p:spPr bwMode="auto">
              <a:xfrm>
                <a:off x="1708" y="2538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07" name="Line 48"/>
              <p:cNvSpPr>
                <a:spLocks noChangeShapeType="1"/>
              </p:cNvSpPr>
              <p:nvPr/>
            </p:nvSpPr>
            <p:spPr bwMode="auto">
              <a:xfrm>
                <a:off x="1708" y="2490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08" name="Line 49"/>
              <p:cNvSpPr>
                <a:spLocks noChangeShapeType="1"/>
              </p:cNvSpPr>
              <p:nvPr/>
            </p:nvSpPr>
            <p:spPr bwMode="auto">
              <a:xfrm>
                <a:off x="1708" y="2587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09" name="Line 50"/>
              <p:cNvSpPr>
                <a:spLocks noChangeShapeType="1"/>
              </p:cNvSpPr>
              <p:nvPr/>
            </p:nvSpPr>
            <p:spPr bwMode="auto">
              <a:xfrm>
                <a:off x="1708" y="2634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10" name="Line 51"/>
              <p:cNvSpPr>
                <a:spLocks noChangeShapeType="1"/>
              </p:cNvSpPr>
              <p:nvPr/>
            </p:nvSpPr>
            <p:spPr bwMode="auto">
              <a:xfrm>
                <a:off x="1708" y="2687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11" name="Line 52"/>
              <p:cNvSpPr>
                <a:spLocks noChangeShapeType="1"/>
              </p:cNvSpPr>
              <p:nvPr/>
            </p:nvSpPr>
            <p:spPr bwMode="auto">
              <a:xfrm>
                <a:off x="1708" y="2774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12" name="Line 53"/>
              <p:cNvSpPr>
                <a:spLocks noChangeShapeType="1"/>
              </p:cNvSpPr>
              <p:nvPr/>
            </p:nvSpPr>
            <p:spPr bwMode="auto">
              <a:xfrm>
                <a:off x="1708" y="2726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13" name="Line 54"/>
              <p:cNvSpPr>
                <a:spLocks noChangeShapeType="1"/>
              </p:cNvSpPr>
              <p:nvPr/>
            </p:nvSpPr>
            <p:spPr bwMode="auto">
              <a:xfrm>
                <a:off x="1708" y="2814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14" name="Line 55"/>
              <p:cNvSpPr>
                <a:spLocks noChangeShapeType="1"/>
              </p:cNvSpPr>
              <p:nvPr/>
            </p:nvSpPr>
            <p:spPr bwMode="auto">
              <a:xfrm>
                <a:off x="1708" y="2861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15" name="Line 56"/>
              <p:cNvSpPr>
                <a:spLocks noChangeShapeType="1"/>
              </p:cNvSpPr>
              <p:nvPr/>
            </p:nvSpPr>
            <p:spPr bwMode="auto">
              <a:xfrm>
                <a:off x="1708" y="2914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16" name="Line 57"/>
              <p:cNvSpPr>
                <a:spLocks noChangeShapeType="1"/>
              </p:cNvSpPr>
              <p:nvPr/>
            </p:nvSpPr>
            <p:spPr bwMode="auto">
              <a:xfrm>
                <a:off x="1708" y="3010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17" name="Line 58"/>
              <p:cNvSpPr>
                <a:spLocks noChangeShapeType="1"/>
              </p:cNvSpPr>
              <p:nvPr/>
            </p:nvSpPr>
            <p:spPr bwMode="auto">
              <a:xfrm>
                <a:off x="1708" y="29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18" name="Line 59"/>
              <p:cNvSpPr>
                <a:spLocks noChangeShapeType="1"/>
              </p:cNvSpPr>
              <p:nvPr/>
            </p:nvSpPr>
            <p:spPr bwMode="auto">
              <a:xfrm>
                <a:off x="1708" y="3059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19" name="Line 60"/>
              <p:cNvSpPr>
                <a:spLocks noChangeShapeType="1"/>
              </p:cNvSpPr>
              <p:nvPr/>
            </p:nvSpPr>
            <p:spPr bwMode="auto">
              <a:xfrm>
                <a:off x="1708" y="3097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20" name="Line 61"/>
              <p:cNvSpPr>
                <a:spLocks noChangeShapeType="1"/>
              </p:cNvSpPr>
              <p:nvPr/>
            </p:nvSpPr>
            <p:spPr bwMode="auto">
              <a:xfrm>
                <a:off x="1708" y="3158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21" name="Line 62"/>
              <p:cNvSpPr>
                <a:spLocks noChangeShapeType="1"/>
              </p:cNvSpPr>
              <p:nvPr/>
            </p:nvSpPr>
            <p:spPr bwMode="auto">
              <a:xfrm>
                <a:off x="1708" y="3254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22" name="Line 63"/>
              <p:cNvSpPr>
                <a:spLocks noChangeShapeType="1"/>
              </p:cNvSpPr>
              <p:nvPr/>
            </p:nvSpPr>
            <p:spPr bwMode="auto">
              <a:xfrm>
                <a:off x="1708" y="3206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23" name="Line 64"/>
              <p:cNvSpPr>
                <a:spLocks noChangeShapeType="1"/>
              </p:cNvSpPr>
              <p:nvPr/>
            </p:nvSpPr>
            <p:spPr bwMode="auto">
              <a:xfrm>
                <a:off x="1708" y="3303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24" name="Line 65"/>
              <p:cNvSpPr>
                <a:spLocks noChangeShapeType="1"/>
              </p:cNvSpPr>
              <p:nvPr/>
            </p:nvSpPr>
            <p:spPr bwMode="auto">
              <a:xfrm>
                <a:off x="1708" y="3350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25" name="Line 66"/>
              <p:cNvSpPr>
                <a:spLocks noChangeShapeType="1"/>
              </p:cNvSpPr>
              <p:nvPr/>
            </p:nvSpPr>
            <p:spPr bwMode="auto">
              <a:xfrm>
                <a:off x="1708" y="3393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26" name="Line 67"/>
              <p:cNvSpPr>
                <a:spLocks noChangeShapeType="1"/>
              </p:cNvSpPr>
              <p:nvPr/>
            </p:nvSpPr>
            <p:spPr bwMode="auto">
              <a:xfrm>
                <a:off x="1708" y="3490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27" name="Line 68"/>
              <p:cNvSpPr>
                <a:spLocks noChangeShapeType="1"/>
              </p:cNvSpPr>
              <p:nvPr/>
            </p:nvSpPr>
            <p:spPr bwMode="auto">
              <a:xfrm>
                <a:off x="1708" y="344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28" name="Line 69"/>
              <p:cNvSpPr>
                <a:spLocks noChangeShapeType="1"/>
              </p:cNvSpPr>
              <p:nvPr/>
            </p:nvSpPr>
            <p:spPr bwMode="auto">
              <a:xfrm>
                <a:off x="1708" y="3538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29" name="Line 70"/>
              <p:cNvSpPr>
                <a:spLocks noChangeShapeType="1"/>
              </p:cNvSpPr>
              <p:nvPr/>
            </p:nvSpPr>
            <p:spPr bwMode="auto">
              <a:xfrm>
                <a:off x="1708" y="3585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830" name="Line 71"/>
              <p:cNvSpPr>
                <a:spLocks noChangeShapeType="1"/>
              </p:cNvSpPr>
              <p:nvPr/>
            </p:nvSpPr>
            <p:spPr bwMode="auto">
              <a:xfrm>
                <a:off x="1708" y="3638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698" name="Group 72"/>
            <p:cNvGrpSpPr/>
            <p:nvPr/>
          </p:nvGrpSpPr>
          <p:grpSpPr bwMode="auto">
            <a:xfrm>
              <a:off x="1486" y="800"/>
              <a:ext cx="3124" cy="3124"/>
              <a:chOff x="1731" y="700"/>
              <a:chExt cx="3124" cy="3124"/>
            </a:xfrm>
          </p:grpSpPr>
          <p:sp>
            <p:nvSpPr>
              <p:cNvPr id="68699" name="Line 73"/>
              <p:cNvSpPr>
                <a:spLocks noChangeShapeType="1"/>
              </p:cNvSpPr>
              <p:nvPr/>
            </p:nvSpPr>
            <p:spPr bwMode="auto">
              <a:xfrm rot="5400000">
                <a:off x="3293" y="22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00" name="Line 74"/>
              <p:cNvSpPr>
                <a:spLocks noChangeShapeType="1"/>
              </p:cNvSpPr>
              <p:nvPr/>
            </p:nvSpPr>
            <p:spPr bwMode="auto">
              <a:xfrm rot="5400000">
                <a:off x="3189" y="22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01" name="Line 75"/>
              <p:cNvSpPr>
                <a:spLocks noChangeShapeType="1"/>
              </p:cNvSpPr>
              <p:nvPr/>
            </p:nvSpPr>
            <p:spPr bwMode="auto">
              <a:xfrm rot="5400000">
                <a:off x="3236" y="22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02" name="Line 76"/>
              <p:cNvSpPr>
                <a:spLocks noChangeShapeType="1"/>
              </p:cNvSpPr>
              <p:nvPr/>
            </p:nvSpPr>
            <p:spPr bwMode="auto">
              <a:xfrm rot="5400000">
                <a:off x="3139" y="22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03" name="Line 77"/>
              <p:cNvSpPr>
                <a:spLocks noChangeShapeType="1"/>
              </p:cNvSpPr>
              <p:nvPr/>
            </p:nvSpPr>
            <p:spPr bwMode="auto">
              <a:xfrm rot="5400000">
                <a:off x="3093" y="22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04" name="Line 78"/>
              <p:cNvSpPr>
                <a:spLocks noChangeShapeType="1"/>
              </p:cNvSpPr>
              <p:nvPr/>
            </p:nvSpPr>
            <p:spPr bwMode="auto">
              <a:xfrm rot="5400000">
                <a:off x="3040" y="22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05" name="Line 79"/>
              <p:cNvSpPr>
                <a:spLocks noChangeShapeType="1"/>
              </p:cNvSpPr>
              <p:nvPr/>
            </p:nvSpPr>
            <p:spPr bwMode="auto">
              <a:xfrm rot="5400000">
                <a:off x="2936" y="22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06" name="Line 80"/>
              <p:cNvSpPr>
                <a:spLocks noChangeShapeType="1"/>
              </p:cNvSpPr>
              <p:nvPr/>
            </p:nvSpPr>
            <p:spPr bwMode="auto">
              <a:xfrm rot="5400000">
                <a:off x="2983" y="22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07" name="Line 81"/>
              <p:cNvSpPr>
                <a:spLocks noChangeShapeType="1"/>
              </p:cNvSpPr>
              <p:nvPr/>
            </p:nvSpPr>
            <p:spPr bwMode="auto">
              <a:xfrm rot="5400000">
                <a:off x="2895" y="22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08" name="Line 82"/>
              <p:cNvSpPr>
                <a:spLocks noChangeShapeType="1"/>
              </p:cNvSpPr>
              <p:nvPr/>
            </p:nvSpPr>
            <p:spPr bwMode="auto">
              <a:xfrm rot="5400000">
                <a:off x="2848" y="22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09" name="Line 83"/>
              <p:cNvSpPr>
                <a:spLocks noChangeShapeType="1"/>
              </p:cNvSpPr>
              <p:nvPr/>
            </p:nvSpPr>
            <p:spPr bwMode="auto">
              <a:xfrm rot="5400000">
                <a:off x="2805" y="22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10" name="Line 84"/>
              <p:cNvSpPr>
                <a:spLocks noChangeShapeType="1"/>
              </p:cNvSpPr>
              <p:nvPr/>
            </p:nvSpPr>
            <p:spPr bwMode="auto">
              <a:xfrm rot="5400000">
                <a:off x="2701" y="22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11" name="Line 85"/>
              <p:cNvSpPr>
                <a:spLocks noChangeShapeType="1"/>
              </p:cNvSpPr>
              <p:nvPr/>
            </p:nvSpPr>
            <p:spPr bwMode="auto">
              <a:xfrm rot="5400000">
                <a:off x="2748" y="22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12" name="Line 86"/>
              <p:cNvSpPr>
                <a:spLocks noChangeShapeType="1"/>
              </p:cNvSpPr>
              <p:nvPr/>
            </p:nvSpPr>
            <p:spPr bwMode="auto">
              <a:xfrm rot="5400000">
                <a:off x="2652" y="22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13" name="Line 87"/>
              <p:cNvSpPr>
                <a:spLocks noChangeShapeType="1"/>
              </p:cNvSpPr>
              <p:nvPr/>
            </p:nvSpPr>
            <p:spPr bwMode="auto">
              <a:xfrm rot="5400000">
                <a:off x="2614" y="22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14" name="Line 88"/>
              <p:cNvSpPr>
                <a:spLocks noChangeShapeType="1"/>
              </p:cNvSpPr>
              <p:nvPr/>
            </p:nvSpPr>
            <p:spPr bwMode="auto">
              <a:xfrm rot="5400000">
                <a:off x="2561" y="22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15" name="Line 89"/>
              <p:cNvSpPr>
                <a:spLocks noChangeShapeType="1"/>
              </p:cNvSpPr>
              <p:nvPr/>
            </p:nvSpPr>
            <p:spPr bwMode="auto">
              <a:xfrm rot="5400000">
                <a:off x="2466" y="22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16" name="Line 90"/>
              <p:cNvSpPr>
                <a:spLocks noChangeShapeType="1"/>
              </p:cNvSpPr>
              <p:nvPr/>
            </p:nvSpPr>
            <p:spPr bwMode="auto">
              <a:xfrm rot="5400000">
                <a:off x="2513" y="22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17" name="Line 91"/>
              <p:cNvSpPr>
                <a:spLocks noChangeShapeType="1"/>
              </p:cNvSpPr>
              <p:nvPr/>
            </p:nvSpPr>
            <p:spPr bwMode="auto">
              <a:xfrm rot="5400000">
                <a:off x="2416" y="22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18" name="Line 92"/>
              <p:cNvSpPr>
                <a:spLocks noChangeShapeType="1"/>
              </p:cNvSpPr>
              <p:nvPr/>
            </p:nvSpPr>
            <p:spPr bwMode="auto">
              <a:xfrm rot="5400000">
                <a:off x="2378" y="22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19" name="Line 93"/>
              <p:cNvSpPr>
                <a:spLocks noChangeShapeType="1"/>
              </p:cNvSpPr>
              <p:nvPr/>
            </p:nvSpPr>
            <p:spPr bwMode="auto">
              <a:xfrm rot="5400000">
                <a:off x="2325" y="22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20" name="Line 94"/>
              <p:cNvSpPr>
                <a:spLocks noChangeShapeType="1"/>
              </p:cNvSpPr>
              <p:nvPr/>
            </p:nvSpPr>
            <p:spPr bwMode="auto">
              <a:xfrm rot="5400000">
                <a:off x="2231" y="22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21" name="Line 95"/>
              <p:cNvSpPr>
                <a:spLocks noChangeShapeType="1"/>
              </p:cNvSpPr>
              <p:nvPr/>
            </p:nvSpPr>
            <p:spPr bwMode="auto">
              <a:xfrm rot="5400000">
                <a:off x="2278" y="22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22" name="Line 96"/>
              <p:cNvSpPr>
                <a:spLocks noChangeShapeType="1"/>
              </p:cNvSpPr>
              <p:nvPr/>
            </p:nvSpPr>
            <p:spPr bwMode="auto">
              <a:xfrm rot="5400000">
                <a:off x="2181" y="22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23" name="Line 97"/>
              <p:cNvSpPr>
                <a:spLocks noChangeShapeType="1"/>
              </p:cNvSpPr>
              <p:nvPr/>
            </p:nvSpPr>
            <p:spPr bwMode="auto">
              <a:xfrm rot="5400000">
                <a:off x="2125" y="22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24" name="Line 98"/>
              <p:cNvSpPr>
                <a:spLocks noChangeShapeType="1"/>
              </p:cNvSpPr>
              <p:nvPr/>
            </p:nvSpPr>
            <p:spPr bwMode="auto">
              <a:xfrm rot="5400000">
                <a:off x="2081" y="22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25" name="Line 99"/>
              <p:cNvSpPr>
                <a:spLocks noChangeShapeType="1"/>
              </p:cNvSpPr>
              <p:nvPr/>
            </p:nvSpPr>
            <p:spPr bwMode="auto">
              <a:xfrm rot="5400000">
                <a:off x="1986" y="22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26" name="Line 100"/>
              <p:cNvSpPr>
                <a:spLocks noChangeShapeType="1"/>
              </p:cNvSpPr>
              <p:nvPr/>
            </p:nvSpPr>
            <p:spPr bwMode="auto">
              <a:xfrm rot="5400000">
                <a:off x="2033" y="22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27" name="Line 101"/>
              <p:cNvSpPr>
                <a:spLocks noChangeShapeType="1"/>
              </p:cNvSpPr>
              <p:nvPr/>
            </p:nvSpPr>
            <p:spPr bwMode="auto">
              <a:xfrm rot="5400000">
                <a:off x="1936" y="22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28" name="Line 102"/>
              <p:cNvSpPr>
                <a:spLocks noChangeShapeType="1"/>
              </p:cNvSpPr>
              <p:nvPr/>
            </p:nvSpPr>
            <p:spPr bwMode="auto">
              <a:xfrm rot="5400000">
                <a:off x="1890" y="22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29" name="Line 103"/>
              <p:cNvSpPr>
                <a:spLocks noChangeShapeType="1"/>
              </p:cNvSpPr>
              <p:nvPr/>
            </p:nvSpPr>
            <p:spPr bwMode="auto">
              <a:xfrm rot="5400000">
                <a:off x="1847" y="22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30" name="Line 104"/>
              <p:cNvSpPr>
                <a:spLocks noChangeShapeType="1"/>
              </p:cNvSpPr>
              <p:nvPr/>
            </p:nvSpPr>
            <p:spPr bwMode="auto">
              <a:xfrm rot="5400000">
                <a:off x="1743" y="22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31" name="Line 105"/>
              <p:cNvSpPr>
                <a:spLocks noChangeShapeType="1"/>
              </p:cNvSpPr>
              <p:nvPr/>
            </p:nvSpPr>
            <p:spPr bwMode="auto">
              <a:xfrm rot="5400000">
                <a:off x="1790" y="22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32" name="Line 106"/>
              <p:cNvSpPr>
                <a:spLocks noChangeShapeType="1"/>
              </p:cNvSpPr>
              <p:nvPr/>
            </p:nvSpPr>
            <p:spPr bwMode="auto">
              <a:xfrm rot="5400000">
                <a:off x="1702" y="22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33" name="Line 107"/>
              <p:cNvSpPr>
                <a:spLocks noChangeShapeType="1"/>
              </p:cNvSpPr>
              <p:nvPr/>
            </p:nvSpPr>
            <p:spPr bwMode="auto">
              <a:xfrm rot="5400000">
                <a:off x="1655" y="22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34" name="Line 108"/>
              <p:cNvSpPr>
                <a:spLocks noChangeShapeType="1"/>
              </p:cNvSpPr>
              <p:nvPr/>
            </p:nvSpPr>
            <p:spPr bwMode="auto">
              <a:xfrm rot="5400000">
                <a:off x="1611" y="22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35" name="Line 109"/>
              <p:cNvSpPr>
                <a:spLocks noChangeShapeType="1"/>
              </p:cNvSpPr>
              <p:nvPr/>
            </p:nvSpPr>
            <p:spPr bwMode="auto">
              <a:xfrm rot="5400000">
                <a:off x="1508" y="22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36" name="Line 110"/>
              <p:cNvSpPr>
                <a:spLocks noChangeShapeType="1"/>
              </p:cNvSpPr>
              <p:nvPr/>
            </p:nvSpPr>
            <p:spPr bwMode="auto">
              <a:xfrm rot="5400000">
                <a:off x="1554" y="22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37" name="Line 111"/>
              <p:cNvSpPr>
                <a:spLocks noChangeShapeType="1"/>
              </p:cNvSpPr>
              <p:nvPr/>
            </p:nvSpPr>
            <p:spPr bwMode="auto">
              <a:xfrm rot="5400000">
                <a:off x="1467" y="22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38" name="Line 112"/>
              <p:cNvSpPr>
                <a:spLocks noChangeShapeType="1"/>
              </p:cNvSpPr>
              <p:nvPr/>
            </p:nvSpPr>
            <p:spPr bwMode="auto">
              <a:xfrm rot="5400000">
                <a:off x="1411" y="22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39" name="Line 113"/>
              <p:cNvSpPr>
                <a:spLocks noChangeShapeType="1"/>
              </p:cNvSpPr>
              <p:nvPr/>
            </p:nvSpPr>
            <p:spPr bwMode="auto">
              <a:xfrm rot="5400000">
                <a:off x="1362" y="22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40" name="Line 114"/>
              <p:cNvSpPr>
                <a:spLocks noChangeShapeType="1"/>
              </p:cNvSpPr>
              <p:nvPr/>
            </p:nvSpPr>
            <p:spPr bwMode="auto">
              <a:xfrm rot="5400000">
                <a:off x="1266" y="22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41" name="Line 115"/>
              <p:cNvSpPr>
                <a:spLocks noChangeShapeType="1"/>
              </p:cNvSpPr>
              <p:nvPr/>
            </p:nvSpPr>
            <p:spPr bwMode="auto">
              <a:xfrm rot="5400000">
                <a:off x="1314" y="22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42" name="Line 116"/>
              <p:cNvSpPr>
                <a:spLocks noChangeShapeType="1"/>
              </p:cNvSpPr>
              <p:nvPr/>
            </p:nvSpPr>
            <p:spPr bwMode="auto">
              <a:xfrm rot="5400000">
                <a:off x="1217" y="22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43" name="Line 117"/>
              <p:cNvSpPr>
                <a:spLocks noChangeShapeType="1"/>
              </p:cNvSpPr>
              <p:nvPr/>
            </p:nvSpPr>
            <p:spPr bwMode="auto">
              <a:xfrm rot="5400000">
                <a:off x="1170" y="22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44" name="Line 118"/>
              <p:cNvSpPr>
                <a:spLocks noChangeShapeType="1"/>
              </p:cNvSpPr>
              <p:nvPr/>
            </p:nvSpPr>
            <p:spPr bwMode="auto">
              <a:xfrm rot="5400000">
                <a:off x="1127" y="22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45" name="Line 119"/>
              <p:cNvSpPr>
                <a:spLocks noChangeShapeType="1"/>
              </p:cNvSpPr>
              <p:nvPr/>
            </p:nvSpPr>
            <p:spPr bwMode="auto">
              <a:xfrm rot="5400000">
                <a:off x="1031" y="22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46" name="Line 120"/>
              <p:cNvSpPr>
                <a:spLocks noChangeShapeType="1"/>
              </p:cNvSpPr>
              <p:nvPr/>
            </p:nvSpPr>
            <p:spPr bwMode="auto">
              <a:xfrm rot="5400000">
                <a:off x="1070" y="22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47" name="Line 121"/>
              <p:cNvSpPr>
                <a:spLocks noChangeShapeType="1"/>
              </p:cNvSpPr>
              <p:nvPr/>
            </p:nvSpPr>
            <p:spPr bwMode="auto">
              <a:xfrm rot="5400000">
                <a:off x="982" y="22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48" name="Line 122"/>
              <p:cNvSpPr>
                <a:spLocks noChangeShapeType="1"/>
              </p:cNvSpPr>
              <p:nvPr/>
            </p:nvSpPr>
            <p:spPr bwMode="auto">
              <a:xfrm rot="5400000">
                <a:off x="935" y="22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49" name="Line 123"/>
              <p:cNvSpPr>
                <a:spLocks noChangeShapeType="1"/>
              </p:cNvSpPr>
              <p:nvPr/>
            </p:nvSpPr>
            <p:spPr bwMode="auto">
              <a:xfrm rot="5400000">
                <a:off x="890" y="22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50" name="Line 124"/>
              <p:cNvSpPr>
                <a:spLocks noChangeShapeType="1"/>
              </p:cNvSpPr>
              <p:nvPr/>
            </p:nvSpPr>
            <p:spPr bwMode="auto">
              <a:xfrm rot="5400000">
                <a:off x="795" y="22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51" name="Line 125"/>
              <p:cNvSpPr>
                <a:spLocks noChangeShapeType="1"/>
              </p:cNvSpPr>
              <p:nvPr/>
            </p:nvSpPr>
            <p:spPr bwMode="auto">
              <a:xfrm rot="5400000">
                <a:off x="842" y="22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52" name="Line 126"/>
              <p:cNvSpPr>
                <a:spLocks noChangeShapeType="1"/>
              </p:cNvSpPr>
              <p:nvPr/>
            </p:nvSpPr>
            <p:spPr bwMode="auto">
              <a:xfrm rot="5400000">
                <a:off x="746" y="22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53" name="Line 127"/>
              <p:cNvSpPr>
                <a:spLocks noChangeShapeType="1"/>
              </p:cNvSpPr>
              <p:nvPr/>
            </p:nvSpPr>
            <p:spPr bwMode="auto">
              <a:xfrm rot="5400000">
                <a:off x="698" y="22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54" name="Line 128"/>
              <p:cNvSpPr>
                <a:spLocks noChangeShapeType="1"/>
              </p:cNvSpPr>
              <p:nvPr/>
            </p:nvSpPr>
            <p:spPr bwMode="auto">
              <a:xfrm rot="5400000">
                <a:off x="655" y="22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55" name="Line 129"/>
              <p:cNvSpPr>
                <a:spLocks noChangeShapeType="1"/>
              </p:cNvSpPr>
              <p:nvPr/>
            </p:nvSpPr>
            <p:spPr bwMode="auto">
              <a:xfrm rot="5400000">
                <a:off x="560" y="22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56" name="Line 130"/>
              <p:cNvSpPr>
                <a:spLocks noChangeShapeType="1"/>
              </p:cNvSpPr>
              <p:nvPr/>
            </p:nvSpPr>
            <p:spPr bwMode="auto">
              <a:xfrm rot="5400000">
                <a:off x="598" y="22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57" name="Line 131"/>
              <p:cNvSpPr>
                <a:spLocks noChangeShapeType="1"/>
              </p:cNvSpPr>
              <p:nvPr/>
            </p:nvSpPr>
            <p:spPr bwMode="auto">
              <a:xfrm rot="5400000">
                <a:off x="510" y="22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58" name="Line 132"/>
              <p:cNvSpPr>
                <a:spLocks noChangeShapeType="1"/>
              </p:cNvSpPr>
              <p:nvPr/>
            </p:nvSpPr>
            <p:spPr bwMode="auto">
              <a:xfrm rot="5400000">
                <a:off x="463" y="22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59" name="Line 133"/>
              <p:cNvSpPr>
                <a:spLocks noChangeShapeType="1"/>
              </p:cNvSpPr>
              <p:nvPr/>
            </p:nvSpPr>
            <p:spPr bwMode="auto">
              <a:xfrm rot="5400000">
                <a:off x="422" y="22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60" name="Line 134"/>
              <p:cNvSpPr>
                <a:spLocks noChangeShapeType="1"/>
              </p:cNvSpPr>
              <p:nvPr/>
            </p:nvSpPr>
            <p:spPr bwMode="auto">
              <a:xfrm rot="5400000">
                <a:off x="318" y="22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61" name="Line 135"/>
              <p:cNvSpPr>
                <a:spLocks noChangeShapeType="1"/>
              </p:cNvSpPr>
              <p:nvPr/>
            </p:nvSpPr>
            <p:spPr bwMode="auto">
              <a:xfrm rot="5400000">
                <a:off x="364" y="22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62" name="Line 136"/>
              <p:cNvSpPr>
                <a:spLocks noChangeShapeType="1"/>
              </p:cNvSpPr>
              <p:nvPr/>
            </p:nvSpPr>
            <p:spPr bwMode="auto">
              <a:xfrm rot="5400000">
                <a:off x="268" y="22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63" name="Line 137"/>
              <p:cNvSpPr>
                <a:spLocks noChangeShapeType="1"/>
              </p:cNvSpPr>
              <p:nvPr/>
            </p:nvSpPr>
            <p:spPr bwMode="auto">
              <a:xfrm rot="5400000">
                <a:off x="221" y="2262"/>
                <a:ext cx="3124" cy="0"/>
              </a:xfrm>
              <a:prstGeom prst="line">
                <a:avLst/>
              </a:prstGeom>
              <a:noFill/>
              <a:ln w="95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64" name="Line 138"/>
              <p:cNvSpPr>
                <a:spLocks noChangeShapeType="1"/>
              </p:cNvSpPr>
              <p:nvPr/>
            </p:nvSpPr>
            <p:spPr bwMode="auto">
              <a:xfrm rot="5400000">
                <a:off x="169" y="2262"/>
                <a:ext cx="3124" cy="0"/>
              </a:xfrm>
              <a:prstGeom prst="line">
                <a:avLst/>
              </a:prstGeom>
              <a:noFill/>
              <a:ln w="22225">
                <a:solidFill>
                  <a:srgbClr val="FFCC99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139"/>
          <p:cNvGrpSpPr/>
          <p:nvPr/>
        </p:nvGrpSpPr>
        <p:grpSpPr bwMode="auto">
          <a:xfrm>
            <a:off x="4262438" y="1690688"/>
            <a:ext cx="4170362" cy="4200525"/>
            <a:chOff x="2408" y="575"/>
            <a:chExt cx="2627" cy="2646"/>
          </a:xfrm>
        </p:grpSpPr>
        <p:sp>
          <p:nvSpPr>
            <p:cNvPr id="68695" name="Line 140"/>
            <p:cNvSpPr>
              <a:spLocks noChangeShapeType="1"/>
            </p:cNvSpPr>
            <p:nvPr/>
          </p:nvSpPr>
          <p:spPr bwMode="auto">
            <a:xfrm flipV="1">
              <a:off x="2417" y="575"/>
              <a:ext cx="0" cy="264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96" name="Line 141"/>
            <p:cNvSpPr>
              <a:spLocks noChangeShapeType="1"/>
            </p:cNvSpPr>
            <p:nvPr/>
          </p:nvSpPr>
          <p:spPr bwMode="auto">
            <a:xfrm>
              <a:off x="2408" y="3221"/>
              <a:ext cx="2627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142"/>
          <p:cNvGrpSpPr/>
          <p:nvPr/>
        </p:nvGrpSpPr>
        <p:grpSpPr bwMode="auto">
          <a:xfrm>
            <a:off x="3900488" y="1371600"/>
            <a:ext cx="5067300" cy="4684713"/>
            <a:chOff x="2178" y="374"/>
            <a:chExt cx="3192" cy="2951"/>
          </a:xfrm>
        </p:grpSpPr>
        <p:sp>
          <p:nvSpPr>
            <p:cNvPr id="68693" name="Text Box 143"/>
            <p:cNvSpPr txBox="1">
              <a:spLocks noChangeArrowheads="1"/>
            </p:cNvSpPr>
            <p:nvPr/>
          </p:nvSpPr>
          <p:spPr bwMode="auto">
            <a:xfrm>
              <a:off x="2178" y="374"/>
              <a:ext cx="48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 </a:t>
              </a:r>
              <a:r>
                <a:rPr kumimoji="1"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(mA)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8694" name="Text Box 144"/>
            <p:cNvSpPr txBox="1">
              <a:spLocks noChangeArrowheads="1"/>
            </p:cNvSpPr>
            <p:nvPr/>
          </p:nvSpPr>
          <p:spPr bwMode="auto">
            <a:xfrm>
              <a:off x="4952" y="3113"/>
              <a:ext cx="41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U </a:t>
              </a:r>
              <a:r>
                <a:rPr kumimoji="1"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(V)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145"/>
          <p:cNvGrpSpPr/>
          <p:nvPr/>
        </p:nvGrpSpPr>
        <p:grpSpPr bwMode="auto">
          <a:xfrm>
            <a:off x="3879850" y="2011363"/>
            <a:ext cx="4384675" cy="4087812"/>
            <a:chOff x="2165" y="804"/>
            <a:chExt cx="2762" cy="2575"/>
          </a:xfrm>
        </p:grpSpPr>
        <p:grpSp>
          <p:nvGrpSpPr>
            <p:cNvPr id="68650" name="Group 146"/>
            <p:cNvGrpSpPr/>
            <p:nvPr/>
          </p:nvGrpSpPr>
          <p:grpSpPr bwMode="auto">
            <a:xfrm>
              <a:off x="2165" y="804"/>
              <a:ext cx="302" cy="2269"/>
              <a:chOff x="2165" y="777"/>
              <a:chExt cx="302" cy="2269"/>
            </a:xfrm>
          </p:grpSpPr>
          <p:sp>
            <p:nvSpPr>
              <p:cNvPr id="68673" name="Line 147"/>
              <p:cNvSpPr>
                <a:spLocks noChangeShapeType="1"/>
              </p:cNvSpPr>
              <p:nvPr/>
            </p:nvSpPr>
            <p:spPr bwMode="auto">
              <a:xfrm rot="5400000">
                <a:off x="2440" y="1752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4" name="Line 148"/>
              <p:cNvSpPr>
                <a:spLocks noChangeShapeType="1"/>
              </p:cNvSpPr>
              <p:nvPr/>
            </p:nvSpPr>
            <p:spPr bwMode="auto">
              <a:xfrm rot="5400000">
                <a:off x="2440" y="2244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5" name="Line 149"/>
              <p:cNvSpPr>
                <a:spLocks noChangeShapeType="1"/>
              </p:cNvSpPr>
              <p:nvPr/>
            </p:nvSpPr>
            <p:spPr bwMode="auto">
              <a:xfrm rot="5400000">
                <a:off x="2440" y="2709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6" name="Line 150"/>
              <p:cNvSpPr>
                <a:spLocks noChangeShapeType="1"/>
              </p:cNvSpPr>
              <p:nvPr/>
            </p:nvSpPr>
            <p:spPr bwMode="auto">
              <a:xfrm rot="5400000">
                <a:off x="2440" y="804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7" name="Line 151"/>
              <p:cNvSpPr>
                <a:spLocks noChangeShapeType="1"/>
              </p:cNvSpPr>
              <p:nvPr/>
            </p:nvSpPr>
            <p:spPr bwMode="auto">
              <a:xfrm rot="5400000">
                <a:off x="2440" y="1272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8" name="Text Box 152"/>
              <p:cNvSpPr txBox="1">
                <a:spLocks noChangeArrowheads="1"/>
              </p:cNvSpPr>
              <p:nvPr/>
            </p:nvSpPr>
            <p:spPr bwMode="auto">
              <a:xfrm>
                <a:off x="2213" y="2217"/>
                <a:ext cx="20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8.00</a:t>
                </a:r>
                <a:endPara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79" name="Text Box 153"/>
              <p:cNvSpPr txBox="1">
                <a:spLocks noChangeArrowheads="1"/>
              </p:cNvSpPr>
              <p:nvPr/>
            </p:nvSpPr>
            <p:spPr bwMode="auto">
              <a:xfrm>
                <a:off x="2213" y="2679"/>
                <a:ext cx="20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4.00</a:t>
                </a:r>
                <a:endPara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80" name="Text Box 154"/>
              <p:cNvSpPr txBox="1">
                <a:spLocks noChangeArrowheads="1"/>
              </p:cNvSpPr>
              <p:nvPr/>
            </p:nvSpPr>
            <p:spPr bwMode="auto">
              <a:xfrm>
                <a:off x="2165" y="777"/>
                <a:ext cx="25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20.00</a:t>
                </a:r>
                <a:endPara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81" name="Text Box 155"/>
              <p:cNvSpPr txBox="1">
                <a:spLocks noChangeArrowheads="1"/>
              </p:cNvSpPr>
              <p:nvPr/>
            </p:nvSpPr>
            <p:spPr bwMode="auto">
              <a:xfrm>
                <a:off x="2165" y="1245"/>
                <a:ext cx="25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16.00</a:t>
                </a:r>
                <a:endPara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82" name="Text Box 156"/>
              <p:cNvSpPr txBox="1">
                <a:spLocks noChangeArrowheads="1"/>
              </p:cNvSpPr>
              <p:nvPr/>
            </p:nvSpPr>
            <p:spPr bwMode="auto">
              <a:xfrm>
                <a:off x="2177" y="1725"/>
                <a:ext cx="242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12.00</a:t>
                </a:r>
                <a:endPara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83" name="Line 157"/>
              <p:cNvSpPr>
                <a:spLocks noChangeShapeType="1"/>
              </p:cNvSpPr>
              <p:nvPr/>
            </p:nvSpPr>
            <p:spPr bwMode="auto">
              <a:xfrm rot="5400000">
                <a:off x="2440" y="1038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84" name="Text Box 158"/>
              <p:cNvSpPr txBox="1">
                <a:spLocks noChangeArrowheads="1"/>
              </p:cNvSpPr>
              <p:nvPr/>
            </p:nvSpPr>
            <p:spPr bwMode="auto">
              <a:xfrm>
                <a:off x="2165" y="1011"/>
                <a:ext cx="25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18.00</a:t>
                </a:r>
                <a:endPara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85" name="Line 159"/>
              <p:cNvSpPr>
                <a:spLocks noChangeShapeType="1"/>
              </p:cNvSpPr>
              <p:nvPr/>
            </p:nvSpPr>
            <p:spPr bwMode="auto">
              <a:xfrm rot="5400000">
                <a:off x="2440" y="1518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86" name="Text Box 160"/>
              <p:cNvSpPr txBox="1">
                <a:spLocks noChangeArrowheads="1"/>
              </p:cNvSpPr>
              <p:nvPr/>
            </p:nvSpPr>
            <p:spPr bwMode="auto">
              <a:xfrm>
                <a:off x="2165" y="1485"/>
                <a:ext cx="25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14.00</a:t>
                </a:r>
                <a:endPara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87" name="Line 161"/>
              <p:cNvSpPr>
                <a:spLocks noChangeShapeType="1"/>
              </p:cNvSpPr>
              <p:nvPr/>
            </p:nvSpPr>
            <p:spPr bwMode="auto">
              <a:xfrm rot="5400000">
                <a:off x="2440" y="1998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88" name="Text Box 162"/>
              <p:cNvSpPr txBox="1">
                <a:spLocks noChangeArrowheads="1"/>
              </p:cNvSpPr>
              <p:nvPr/>
            </p:nvSpPr>
            <p:spPr bwMode="auto">
              <a:xfrm>
                <a:off x="2165" y="1971"/>
                <a:ext cx="25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10.00</a:t>
                </a:r>
                <a:endPara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89" name="Line 163"/>
              <p:cNvSpPr>
                <a:spLocks noChangeShapeType="1"/>
              </p:cNvSpPr>
              <p:nvPr/>
            </p:nvSpPr>
            <p:spPr bwMode="auto">
              <a:xfrm rot="5400000">
                <a:off x="2440" y="2484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90" name="Text Box 164"/>
              <p:cNvSpPr txBox="1">
                <a:spLocks noChangeArrowheads="1"/>
              </p:cNvSpPr>
              <p:nvPr/>
            </p:nvSpPr>
            <p:spPr bwMode="auto">
              <a:xfrm>
                <a:off x="2213" y="2463"/>
                <a:ext cx="20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6.00</a:t>
                </a:r>
                <a:endPara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91" name="Line 165"/>
              <p:cNvSpPr>
                <a:spLocks noChangeShapeType="1"/>
              </p:cNvSpPr>
              <p:nvPr/>
            </p:nvSpPr>
            <p:spPr bwMode="auto">
              <a:xfrm rot="5400000">
                <a:off x="2440" y="2958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92" name="Text Box 166"/>
              <p:cNvSpPr txBox="1">
                <a:spLocks noChangeArrowheads="1"/>
              </p:cNvSpPr>
              <p:nvPr/>
            </p:nvSpPr>
            <p:spPr bwMode="auto">
              <a:xfrm>
                <a:off x="2213" y="2931"/>
                <a:ext cx="20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2.00</a:t>
                </a:r>
                <a:endPara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8651" name="Group 167"/>
            <p:cNvGrpSpPr/>
            <p:nvPr/>
          </p:nvGrpSpPr>
          <p:grpSpPr bwMode="auto">
            <a:xfrm>
              <a:off x="2291" y="3194"/>
              <a:ext cx="2636" cy="185"/>
              <a:chOff x="2291" y="3167"/>
              <a:chExt cx="2636" cy="185"/>
            </a:xfrm>
          </p:grpSpPr>
          <p:sp>
            <p:nvSpPr>
              <p:cNvPr id="68652" name="Line 168"/>
              <p:cNvSpPr>
                <a:spLocks noChangeShapeType="1"/>
              </p:cNvSpPr>
              <p:nvPr/>
            </p:nvSpPr>
            <p:spPr bwMode="auto">
              <a:xfrm>
                <a:off x="4795" y="3171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53" name="Line 169"/>
              <p:cNvSpPr>
                <a:spLocks noChangeShapeType="1"/>
              </p:cNvSpPr>
              <p:nvPr/>
            </p:nvSpPr>
            <p:spPr bwMode="auto">
              <a:xfrm>
                <a:off x="3838" y="3174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54" name="Line 170"/>
              <p:cNvSpPr>
                <a:spLocks noChangeShapeType="1"/>
              </p:cNvSpPr>
              <p:nvPr/>
            </p:nvSpPr>
            <p:spPr bwMode="auto">
              <a:xfrm>
                <a:off x="3349" y="3174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55" name="Line 171"/>
              <p:cNvSpPr>
                <a:spLocks noChangeShapeType="1"/>
              </p:cNvSpPr>
              <p:nvPr/>
            </p:nvSpPr>
            <p:spPr bwMode="auto">
              <a:xfrm>
                <a:off x="2881" y="3171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56" name="Line 172"/>
              <p:cNvSpPr>
                <a:spLocks noChangeShapeType="1"/>
              </p:cNvSpPr>
              <p:nvPr/>
            </p:nvSpPr>
            <p:spPr bwMode="auto">
              <a:xfrm>
                <a:off x="4318" y="3174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57" name="Text Box 173"/>
              <p:cNvSpPr txBox="1">
                <a:spLocks noChangeArrowheads="1"/>
              </p:cNvSpPr>
              <p:nvPr/>
            </p:nvSpPr>
            <p:spPr bwMode="auto">
              <a:xfrm>
                <a:off x="2291" y="3167"/>
                <a:ext cx="14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1600" b="1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0</a:t>
                </a:r>
                <a:endParaRPr kumimoji="1"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58" name="Text Box 174"/>
              <p:cNvSpPr txBox="1">
                <a:spLocks noChangeArrowheads="1"/>
              </p:cNvSpPr>
              <p:nvPr/>
            </p:nvSpPr>
            <p:spPr bwMode="auto">
              <a:xfrm>
                <a:off x="2807" y="3237"/>
                <a:ext cx="20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2.00</a:t>
                </a:r>
                <a:endPara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59" name="Text Box 175"/>
              <p:cNvSpPr txBox="1">
                <a:spLocks noChangeArrowheads="1"/>
              </p:cNvSpPr>
              <p:nvPr/>
            </p:nvSpPr>
            <p:spPr bwMode="auto">
              <a:xfrm>
                <a:off x="3281" y="3237"/>
                <a:ext cx="20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4.00</a:t>
                </a:r>
                <a:endPara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60" name="Text Box 176"/>
              <p:cNvSpPr txBox="1">
                <a:spLocks noChangeArrowheads="1"/>
              </p:cNvSpPr>
              <p:nvPr/>
            </p:nvSpPr>
            <p:spPr bwMode="auto">
              <a:xfrm>
                <a:off x="3719" y="3237"/>
                <a:ext cx="25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6.00</a:t>
                </a:r>
                <a:endPara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61" name="Text Box 177"/>
              <p:cNvSpPr txBox="1">
                <a:spLocks noChangeArrowheads="1"/>
              </p:cNvSpPr>
              <p:nvPr/>
            </p:nvSpPr>
            <p:spPr bwMode="auto">
              <a:xfrm>
                <a:off x="4187" y="3237"/>
                <a:ext cx="2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8.00</a:t>
                </a:r>
                <a:endPara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62" name="Text Box 178"/>
              <p:cNvSpPr txBox="1">
                <a:spLocks noChangeArrowheads="1"/>
              </p:cNvSpPr>
              <p:nvPr/>
            </p:nvSpPr>
            <p:spPr bwMode="auto">
              <a:xfrm>
                <a:off x="4673" y="3237"/>
                <a:ext cx="25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10.00</a:t>
                </a:r>
                <a:endPara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63" name="Text Box 179"/>
              <p:cNvSpPr txBox="1">
                <a:spLocks noChangeArrowheads="1"/>
              </p:cNvSpPr>
              <p:nvPr/>
            </p:nvSpPr>
            <p:spPr bwMode="auto">
              <a:xfrm>
                <a:off x="2555" y="3237"/>
                <a:ext cx="20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1.00</a:t>
                </a:r>
                <a:endPara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64" name="Text Box 180"/>
              <p:cNvSpPr txBox="1">
                <a:spLocks noChangeArrowheads="1"/>
              </p:cNvSpPr>
              <p:nvPr/>
            </p:nvSpPr>
            <p:spPr bwMode="auto">
              <a:xfrm>
                <a:off x="3029" y="3237"/>
                <a:ext cx="206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3.00</a:t>
                </a:r>
                <a:endPara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65" name="Text Box 181"/>
              <p:cNvSpPr txBox="1">
                <a:spLocks noChangeArrowheads="1"/>
              </p:cNvSpPr>
              <p:nvPr/>
            </p:nvSpPr>
            <p:spPr bwMode="auto">
              <a:xfrm>
                <a:off x="3467" y="3237"/>
                <a:ext cx="25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5.00</a:t>
                </a:r>
                <a:endPara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66" name="Text Box 182"/>
              <p:cNvSpPr txBox="1">
                <a:spLocks noChangeArrowheads="1"/>
              </p:cNvSpPr>
              <p:nvPr/>
            </p:nvSpPr>
            <p:spPr bwMode="auto">
              <a:xfrm>
                <a:off x="3935" y="3237"/>
                <a:ext cx="248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7.00</a:t>
                </a:r>
                <a:endPara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67" name="Text Box 183"/>
              <p:cNvSpPr txBox="1">
                <a:spLocks noChangeArrowheads="1"/>
              </p:cNvSpPr>
              <p:nvPr/>
            </p:nvSpPr>
            <p:spPr bwMode="auto">
              <a:xfrm>
                <a:off x="4421" y="3237"/>
                <a:ext cx="254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9.00</a:t>
                </a:r>
                <a:endPara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668" name="Line 184"/>
              <p:cNvSpPr>
                <a:spLocks noChangeShapeType="1"/>
              </p:cNvSpPr>
              <p:nvPr/>
            </p:nvSpPr>
            <p:spPr bwMode="auto">
              <a:xfrm>
                <a:off x="4549" y="3171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69" name="Line 185"/>
              <p:cNvSpPr>
                <a:spLocks noChangeShapeType="1"/>
              </p:cNvSpPr>
              <p:nvPr/>
            </p:nvSpPr>
            <p:spPr bwMode="auto">
              <a:xfrm>
                <a:off x="3604" y="3174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0" name="Line 186"/>
              <p:cNvSpPr>
                <a:spLocks noChangeShapeType="1"/>
              </p:cNvSpPr>
              <p:nvPr/>
            </p:nvSpPr>
            <p:spPr bwMode="auto">
              <a:xfrm>
                <a:off x="3115" y="3174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1" name="Line 187"/>
              <p:cNvSpPr>
                <a:spLocks noChangeShapeType="1"/>
              </p:cNvSpPr>
              <p:nvPr/>
            </p:nvSpPr>
            <p:spPr bwMode="auto">
              <a:xfrm>
                <a:off x="2641" y="3171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72" name="Line 188"/>
              <p:cNvSpPr>
                <a:spLocks noChangeShapeType="1"/>
              </p:cNvSpPr>
              <p:nvPr/>
            </p:nvSpPr>
            <p:spPr bwMode="auto">
              <a:xfrm>
                <a:off x="4072" y="3174"/>
                <a:ext cx="0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Group 189"/>
          <p:cNvGrpSpPr/>
          <p:nvPr/>
        </p:nvGrpSpPr>
        <p:grpSpPr bwMode="auto">
          <a:xfrm>
            <a:off x="4500563" y="2054225"/>
            <a:ext cx="2635250" cy="3476625"/>
            <a:chOff x="2556" y="831"/>
            <a:chExt cx="1660" cy="2190"/>
          </a:xfrm>
        </p:grpSpPr>
        <p:grpSp>
          <p:nvGrpSpPr>
            <p:cNvPr id="68620" name="Group 190"/>
            <p:cNvGrpSpPr/>
            <p:nvPr/>
          </p:nvGrpSpPr>
          <p:grpSpPr bwMode="auto">
            <a:xfrm>
              <a:off x="4182" y="831"/>
              <a:ext cx="34" cy="34"/>
              <a:chOff x="1392" y="2352"/>
              <a:chExt cx="96" cy="96"/>
            </a:xfrm>
          </p:grpSpPr>
          <p:sp>
            <p:nvSpPr>
              <p:cNvPr id="68648" name="Line 191"/>
              <p:cNvSpPr>
                <a:spLocks noChangeShapeType="1"/>
              </p:cNvSpPr>
              <p:nvPr/>
            </p:nvSpPr>
            <p:spPr bwMode="auto">
              <a:xfrm>
                <a:off x="1440" y="235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49" name="Line 192"/>
              <p:cNvSpPr>
                <a:spLocks noChangeShapeType="1"/>
              </p:cNvSpPr>
              <p:nvPr/>
            </p:nvSpPr>
            <p:spPr bwMode="auto">
              <a:xfrm rot="5400000">
                <a:off x="1440" y="235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621" name="Group 193"/>
            <p:cNvGrpSpPr/>
            <p:nvPr/>
          </p:nvGrpSpPr>
          <p:grpSpPr bwMode="auto">
            <a:xfrm>
              <a:off x="3996" y="1068"/>
              <a:ext cx="34" cy="34"/>
              <a:chOff x="1392" y="2352"/>
              <a:chExt cx="96" cy="96"/>
            </a:xfrm>
          </p:grpSpPr>
          <p:sp>
            <p:nvSpPr>
              <p:cNvPr id="68646" name="Line 194"/>
              <p:cNvSpPr>
                <a:spLocks noChangeShapeType="1"/>
              </p:cNvSpPr>
              <p:nvPr/>
            </p:nvSpPr>
            <p:spPr bwMode="auto">
              <a:xfrm>
                <a:off x="1440" y="235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47" name="Line 195"/>
              <p:cNvSpPr>
                <a:spLocks noChangeShapeType="1"/>
              </p:cNvSpPr>
              <p:nvPr/>
            </p:nvSpPr>
            <p:spPr bwMode="auto">
              <a:xfrm rot="5400000">
                <a:off x="1440" y="235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622" name="Group 196"/>
            <p:cNvGrpSpPr/>
            <p:nvPr/>
          </p:nvGrpSpPr>
          <p:grpSpPr bwMode="auto">
            <a:xfrm>
              <a:off x="3810" y="1323"/>
              <a:ext cx="34" cy="34"/>
              <a:chOff x="1392" y="2352"/>
              <a:chExt cx="96" cy="96"/>
            </a:xfrm>
          </p:grpSpPr>
          <p:sp>
            <p:nvSpPr>
              <p:cNvPr id="68644" name="Line 197"/>
              <p:cNvSpPr>
                <a:spLocks noChangeShapeType="1"/>
              </p:cNvSpPr>
              <p:nvPr/>
            </p:nvSpPr>
            <p:spPr bwMode="auto">
              <a:xfrm>
                <a:off x="1440" y="235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45" name="Line 198"/>
              <p:cNvSpPr>
                <a:spLocks noChangeShapeType="1"/>
              </p:cNvSpPr>
              <p:nvPr/>
            </p:nvSpPr>
            <p:spPr bwMode="auto">
              <a:xfrm rot="5400000">
                <a:off x="1440" y="235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623" name="Group 199"/>
            <p:cNvGrpSpPr/>
            <p:nvPr/>
          </p:nvGrpSpPr>
          <p:grpSpPr bwMode="auto">
            <a:xfrm>
              <a:off x="3643" y="1551"/>
              <a:ext cx="34" cy="34"/>
              <a:chOff x="1392" y="2352"/>
              <a:chExt cx="96" cy="96"/>
            </a:xfrm>
          </p:grpSpPr>
          <p:sp>
            <p:nvSpPr>
              <p:cNvPr id="68642" name="Line 200"/>
              <p:cNvSpPr>
                <a:spLocks noChangeShapeType="1"/>
              </p:cNvSpPr>
              <p:nvPr/>
            </p:nvSpPr>
            <p:spPr bwMode="auto">
              <a:xfrm>
                <a:off x="1440" y="235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43" name="Line 201"/>
              <p:cNvSpPr>
                <a:spLocks noChangeShapeType="1"/>
              </p:cNvSpPr>
              <p:nvPr/>
            </p:nvSpPr>
            <p:spPr bwMode="auto">
              <a:xfrm rot="5400000">
                <a:off x="1440" y="235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624" name="Group 202"/>
            <p:cNvGrpSpPr/>
            <p:nvPr/>
          </p:nvGrpSpPr>
          <p:grpSpPr bwMode="auto">
            <a:xfrm>
              <a:off x="3458" y="1788"/>
              <a:ext cx="34" cy="34"/>
              <a:chOff x="1392" y="2352"/>
              <a:chExt cx="96" cy="96"/>
            </a:xfrm>
          </p:grpSpPr>
          <p:sp>
            <p:nvSpPr>
              <p:cNvPr id="68640" name="Line 203"/>
              <p:cNvSpPr>
                <a:spLocks noChangeShapeType="1"/>
              </p:cNvSpPr>
              <p:nvPr/>
            </p:nvSpPr>
            <p:spPr bwMode="auto">
              <a:xfrm>
                <a:off x="1440" y="235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41" name="Line 204"/>
              <p:cNvSpPr>
                <a:spLocks noChangeShapeType="1"/>
              </p:cNvSpPr>
              <p:nvPr/>
            </p:nvSpPr>
            <p:spPr bwMode="auto">
              <a:xfrm rot="5400000">
                <a:off x="1440" y="235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625" name="Group 205"/>
            <p:cNvGrpSpPr/>
            <p:nvPr/>
          </p:nvGrpSpPr>
          <p:grpSpPr bwMode="auto">
            <a:xfrm>
              <a:off x="3259" y="2054"/>
              <a:ext cx="34" cy="34"/>
              <a:chOff x="1392" y="2352"/>
              <a:chExt cx="96" cy="96"/>
            </a:xfrm>
          </p:grpSpPr>
          <p:sp>
            <p:nvSpPr>
              <p:cNvPr id="68638" name="Line 206"/>
              <p:cNvSpPr>
                <a:spLocks noChangeShapeType="1"/>
              </p:cNvSpPr>
              <p:nvPr/>
            </p:nvSpPr>
            <p:spPr bwMode="auto">
              <a:xfrm>
                <a:off x="1440" y="235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39" name="Line 207"/>
              <p:cNvSpPr>
                <a:spLocks noChangeShapeType="1"/>
              </p:cNvSpPr>
              <p:nvPr/>
            </p:nvSpPr>
            <p:spPr bwMode="auto">
              <a:xfrm rot="5400000">
                <a:off x="1440" y="235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626" name="Group 208"/>
            <p:cNvGrpSpPr/>
            <p:nvPr/>
          </p:nvGrpSpPr>
          <p:grpSpPr bwMode="auto">
            <a:xfrm>
              <a:off x="3120" y="2249"/>
              <a:ext cx="34" cy="34"/>
              <a:chOff x="1392" y="2352"/>
              <a:chExt cx="96" cy="96"/>
            </a:xfrm>
          </p:grpSpPr>
          <p:sp>
            <p:nvSpPr>
              <p:cNvPr id="68636" name="Line 209"/>
              <p:cNvSpPr>
                <a:spLocks noChangeShapeType="1"/>
              </p:cNvSpPr>
              <p:nvPr/>
            </p:nvSpPr>
            <p:spPr bwMode="auto">
              <a:xfrm>
                <a:off x="1440" y="235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37" name="Line 210"/>
              <p:cNvSpPr>
                <a:spLocks noChangeShapeType="1"/>
              </p:cNvSpPr>
              <p:nvPr/>
            </p:nvSpPr>
            <p:spPr bwMode="auto">
              <a:xfrm rot="5400000">
                <a:off x="1440" y="235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627" name="Group 211"/>
            <p:cNvGrpSpPr/>
            <p:nvPr/>
          </p:nvGrpSpPr>
          <p:grpSpPr bwMode="auto">
            <a:xfrm>
              <a:off x="2934" y="2493"/>
              <a:ext cx="34" cy="34"/>
              <a:chOff x="1392" y="2352"/>
              <a:chExt cx="96" cy="96"/>
            </a:xfrm>
          </p:grpSpPr>
          <p:sp>
            <p:nvSpPr>
              <p:cNvPr id="68634" name="Line 212"/>
              <p:cNvSpPr>
                <a:spLocks noChangeShapeType="1"/>
              </p:cNvSpPr>
              <p:nvPr/>
            </p:nvSpPr>
            <p:spPr bwMode="auto">
              <a:xfrm>
                <a:off x="1440" y="235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35" name="Line 213"/>
              <p:cNvSpPr>
                <a:spLocks noChangeShapeType="1"/>
              </p:cNvSpPr>
              <p:nvPr/>
            </p:nvSpPr>
            <p:spPr bwMode="auto">
              <a:xfrm rot="5400000">
                <a:off x="1440" y="235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628" name="Group 214"/>
            <p:cNvGrpSpPr/>
            <p:nvPr/>
          </p:nvGrpSpPr>
          <p:grpSpPr bwMode="auto">
            <a:xfrm>
              <a:off x="2743" y="2739"/>
              <a:ext cx="34" cy="34"/>
              <a:chOff x="1392" y="2352"/>
              <a:chExt cx="96" cy="96"/>
            </a:xfrm>
          </p:grpSpPr>
          <p:sp>
            <p:nvSpPr>
              <p:cNvPr id="68632" name="Line 215"/>
              <p:cNvSpPr>
                <a:spLocks noChangeShapeType="1"/>
              </p:cNvSpPr>
              <p:nvPr/>
            </p:nvSpPr>
            <p:spPr bwMode="auto">
              <a:xfrm>
                <a:off x="1440" y="235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33" name="Line 216"/>
              <p:cNvSpPr>
                <a:spLocks noChangeShapeType="1"/>
              </p:cNvSpPr>
              <p:nvPr/>
            </p:nvSpPr>
            <p:spPr bwMode="auto">
              <a:xfrm rot="5400000">
                <a:off x="1440" y="235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629" name="Group 217"/>
            <p:cNvGrpSpPr/>
            <p:nvPr/>
          </p:nvGrpSpPr>
          <p:grpSpPr bwMode="auto">
            <a:xfrm>
              <a:off x="2556" y="2987"/>
              <a:ext cx="34" cy="34"/>
              <a:chOff x="1392" y="2352"/>
              <a:chExt cx="96" cy="96"/>
            </a:xfrm>
          </p:grpSpPr>
          <p:sp>
            <p:nvSpPr>
              <p:cNvPr id="68630" name="Line 218"/>
              <p:cNvSpPr>
                <a:spLocks noChangeShapeType="1"/>
              </p:cNvSpPr>
              <p:nvPr/>
            </p:nvSpPr>
            <p:spPr bwMode="auto">
              <a:xfrm>
                <a:off x="1440" y="235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31" name="Line 219"/>
              <p:cNvSpPr>
                <a:spLocks noChangeShapeType="1"/>
              </p:cNvSpPr>
              <p:nvPr/>
            </p:nvSpPr>
            <p:spPr bwMode="auto">
              <a:xfrm rot="5400000">
                <a:off x="1440" y="235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60700" name="Line 220"/>
          <p:cNvSpPr>
            <a:spLocks noChangeShapeType="1"/>
          </p:cNvSpPr>
          <p:nvPr/>
        </p:nvSpPr>
        <p:spPr bwMode="auto">
          <a:xfrm flipH="1">
            <a:off x="4294188" y="1860550"/>
            <a:ext cx="2944812" cy="3992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58" name="Text Box 222"/>
          <p:cNvSpPr txBox="1">
            <a:spLocks noChangeArrowheads="1"/>
          </p:cNvSpPr>
          <p:nvPr/>
        </p:nvSpPr>
        <p:spPr bwMode="auto">
          <a:xfrm>
            <a:off x="260350" y="4843288"/>
            <a:ext cx="3427413" cy="197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连线：</a:t>
            </a:r>
            <a:endParaRPr kumimoji="1"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用直尺、曲线板等把点连成直线、光滑曲线。一般不强求直线或曲线通过每个实验点，应使连线</a:t>
            </a:r>
            <a:r>
              <a:rPr kumimoji="1"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两边的实验点与图线最为接近且分布大体均匀。</a:t>
            </a:r>
            <a:endParaRPr kumimoji="1" lang="zh-CN" altLang="en-US" sz="1800" b="1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27659" name="Text Box 225"/>
          <p:cNvSpPr txBox="1">
            <a:spLocks noChangeArrowheads="1"/>
          </p:cNvSpPr>
          <p:nvPr/>
        </p:nvSpPr>
        <p:spPr bwMode="auto">
          <a:xfrm>
            <a:off x="260350" y="3212976"/>
            <a:ext cx="337185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rIns="0" bIns="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标实验点：</a:t>
            </a:r>
            <a:endParaRPr kumimoji="1"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1800" b="1" dirty="0">
                <a:solidFill>
                  <a:srgbClr val="0000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实验点可用“</a:t>
            </a:r>
            <a:r>
              <a:rPr kumimoji="1" lang="en-US" altLang="zh-CN" sz="1800" b="1" dirty="0">
                <a:solidFill>
                  <a:srgbClr val="0000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+</a:t>
            </a:r>
            <a:r>
              <a:rPr kumimoji="1" lang="zh-CN" altLang="en-US" sz="1800" b="1" dirty="0">
                <a:solidFill>
                  <a:srgbClr val="0000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”、 “    </a:t>
            </a:r>
            <a:r>
              <a:rPr kumimoji="1" lang="en-US" altLang="zh-CN" sz="1200" b="1" dirty="0">
                <a:solidFill>
                  <a:srgbClr val="0000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o</a:t>
            </a:r>
            <a:r>
              <a:rPr kumimoji="1" lang="zh-CN" altLang="en-US" sz="1800" b="1" dirty="0">
                <a:solidFill>
                  <a:srgbClr val="0000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”、“</a:t>
            </a:r>
            <a:r>
              <a:rPr kumimoji="1" lang="en-US" altLang="zh-CN" sz="1800" b="1" dirty="0">
                <a:solidFill>
                  <a:srgbClr val="0000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•</a:t>
            </a:r>
            <a:r>
              <a:rPr kumimoji="1" lang="zh-CN" altLang="en-US" sz="1800" b="1" dirty="0">
                <a:solidFill>
                  <a:srgbClr val="0000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”等符号标出（同一坐标系下不同曲线用不同的符号）。</a:t>
            </a:r>
            <a:r>
              <a:rPr kumimoji="1" lang="zh-CN" alt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1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552" y="815043"/>
            <a:ext cx="48734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B0F0"/>
                </a:solidFill>
              </a:rPr>
              <a:t>作图示例：电阻</a:t>
            </a:r>
            <a:r>
              <a:rPr lang="zh-CN" altLang="en-US" sz="2800" b="1" dirty="0">
                <a:solidFill>
                  <a:srgbClr val="00B0F0"/>
                </a:solidFill>
              </a:rPr>
              <a:t>伏安特性曲线</a:t>
            </a:r>
            <a:endParaRPr lang="zh-CN" altLang="en-US" sz="28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6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66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83" grpId="0"/>
      <p:bldP spid="660700" grpId="0" animBg="1"/>
      <p:bldP spid="27658" grpId="0"/>
      <p:bldP spid="2765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3336925" y="842963"/>
            <a:ext cx="5140325" cy="5273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kumimoji="1" lang="en-US" altLang="zh-CN" sz="4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  <a:buFontTx/>
              <a:buNone/>
            </a:pPr>
            <a:endParaRPr kumimoji="1" lang="en-US" altLang="zh-CN" sz="4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  <a:buFontTx/>
              <a:buNone/>
            </a:pPr>
            <a:endParaRPr kumimoji="1" lang="en-US" altLang="zh-CN" sz="4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  <a:buFontTx/>
              <a:buNone/>
            </a:pPr>
            <a:endParaRPr kumimoji="1" lang="en-US" altLang="zh-CN" sz="4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  <a:buFontTx/>
              <a:buNone/>
            </a:pPr>
            <a:endParaRPr kumimoji="1" lang="en-US" altLang="zh-CN" sz="40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  <a:buFontTx/>
              <a:buNone/>
            </a:pPr>
            <a:endParaRPr kumimoji="1" lang="en-US" altLang="zh-CN" sz="4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1507" name="Text Box 3"/>
          <p:cNvSpPr txBox="1">
            <a:spLocks noChangeArrowheads="1"/>
          </p:cNvSpPr>
          <p:nvPr/>
        </p:nvSpPr>
        <p:spPr bwMode="auto">
          <a:xfrm>
            <a:off x="323850" y="1081088"/>
            <a:ext cx="3505200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标出图线特征：</a:t>
            </a:r>
            <a:endParaRPr kumimoji="1" lang="zh-CN" altLang="en-US" sz="20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1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1" lang="zh-CN" altLang="en-US" sz="1800" b="1">
                <a:solidFill>
                  <a:srgbClr val="0000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在图上空白位置标明实验条件或从图上得出的某些参数。如利用所绘直线可给出被测电阻</a:t>
            </a:r>
            <a:r>
              <a:rPr kumimoji="1"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</a:t>
            </a:r>
            <a:r>
              <a:rPr kumimoji="1" lang="zh-CN" altLang="en-US" sz="1800" b="1">
                <a:solidFill>
                  <a:srgbClr val="0000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大小：从所绘直线上读取两点 </a:t>
            </a:r>
            <a:r>
              <a:rPr kumimoji="1"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A</a:t>
            </a:r>
            <a:r>
              <a:rPr kumimoji="1" lang="zh-CN" altLang="en-US" sz="1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、</a:t>
            </a:r>
            <a:r>
              <a:rPr kumimoji="1"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 </a:t>
            </a:r>
            <a:r>
              <a:rPr kumimoji="1" lang="zh-CN" altLang="en-US" sz="1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的坐标就可求出 </a:t>
            </a:r>
            <a:r>
              <a:rPr kumimoji="1" lang="en-US" altLang="zh-CN" sz="1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</a:t>
            </a:r>
            <a:r>
              <a:rPr kumimoji="1" lang="en-US" altLang="zh-CN" sz="1800" b="1" i="1">
                <a:solidFill>
                  <a:srgbClr val="0000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 </a:t>
            </a:r>
            <a:r>
              <a:rPr kumimoji="1" lang="zh-CN" altLang="en-US" sz="1800" b="1">
                <a:solidFill>
                  <a:srgbClr val="000000"/>
                </a:solidFill>
                <a:latin typeface="楷体_GB2312"/>
                <a:ea typeface="楷体_GB2312"/>
                <a:cs typeface="Times New Roman" panose="02020603050405020304" pitchFamily="18" charset="0"/>
              </a:rPr>
              <a:t>值。</a:t>
            </a:r>
            <a:endParaRPr kumimoji="1" lang="zh-CN" altLang="en-US" sz="1200" b="1">
              <a:solidFill>
                <a:srgbClr val="000000"/>
              </a:solidFill>
              <a:latin typeface="楷体_GB2312"/>
              <a:ea typeface="楷体_GB2312"/>
              <a:cs typeface="Times New Roman" panose="02020603050405020304" pitchFamily="18" charset="0"/>
            </a:endParaRPr>
          </a:p>
        </p:txBody>
      </p:sp>
      <p:grpSp>
        <p:nvGrpSpPr>
          <p:cNvPr id="69636" name="Group 4"/>
          <p:cNvGrpSpPr/>
          <p:nvPr/>
        </p:nvGrpSpPr>
        <p:grpSpPr bwMode="auto">
          <a:xfrm>
            <a:off x="4443413" y="1071563"/>
            <a:ext cx="4486275" cy="4572000"/>
            <a:chOff x="2136" y="367"/>
            <a:chExt cx="3323" cy="3131"/>
          </a:xfrm>
        </p:grpSpPr>
        <p:grpSp>
          <p:nvGrpSpPr>
            <p:cNvPr id="69649" name="Group 5"/>
            <p:cNvGrpSpPr/>
            <p:nvPr/>
          </p:nvGrpSpPr>
          <p:grpSpPr bwMode="auto">
            <a:xfrm>
              <a:off x="2160" y="367"/>
              <a:ext cx="3130" cy="3131"/>
              <a:chOff x="1486" y="793"/>
              <a:chExt cx="3130" cy="3131"/>
            </a:xfrm>
          </p:grpSpPr>
          <p:grpSp>
            <p:nvGrpSpPr>
              <p:cNvPr id="69731" name="Group 6"/>
              <p:cNvGrpSpPr/>
              <p:nvPr/>
            </p:nvGrpSpPr>
            <p:grpSpPr bwMode="auto">
              <a:xfrm>
                <a:off x="1492" y="793"/>
                <a:ext cx="3124" cy="3124"/>
                <a:chOff x="1708" y="514"/>
                <a:chExt cx="3124" cy="3124"/>
              </a:xfrm>
            </p:grpSpPr>
            <p:sp>
              <p:nvSpPr>
                <p:cNvPr id="69799" name="Line 7"/>
                <p:cNvSpPr>
                  <a:spLocks noChangeShapeType="1"/>
                </p:cNvSpPr>
                <p:nvPr/>
              </p:nvSpPr>
              <p:spPr bwMode="auto">
                <a:xfrm>
                  <a:off x="1708" y="514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00" name="Line 8"/>
                <p:cNvSpPr>
                  <a:spLocks noChangeShapeType="1"/>
                </p:cNvSpPr>
                <p:nvPr/>
              </p:nvSpPr>
              <p:spPr bwMode="auto">
                <a:xfrm>
                  <a:off x="1708" y="610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01" name="Line 9"/>
                <p:cNvSpPr>
                  <a:spLocks noChangeShapeType="1"/>
                </p:cNvSpPr>
                <p:nvPr/>
              </p:nvSpPr>
              <p:spPr bwMode="auto">
                <a:xfrm>
                  <a:off x="1708" y="5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02" name="Line 10"/>
                <p:cNvSpPr>
                  <a:spLocks noChangeShapeType="1"/>
                </p:cNvSpPr>
                <p:nvPr/>
              </p:nvSpPr>
              <p:spPr bwMode="auto">
                <a:xfrm>
                  <a:off x="1708" y="659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03" name="Line 11"/>
                <p:cNvSpPr>
                  <a:spLocks noChangeShapeType="1"/>
                </p:cNvSpPr>
                <p:nvPr/>
              </p:nvSpPr>
              <p:spPr bwMode="auto">
                <a:xfrm>
                  <a:off x="1708" y="697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04" name="Line 12"/>
                <p:cNvSpPr>
                  <a:spLocks noChangeShapeType="1"/>
                </p:cNvSpPr>
                <p:nvPr/>
              </p:nvSpPr>
              <p:spPr bwMode="auto">
                <a:xfrm>
                  <a:off x="1708" y="758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05" name="Line 13"/>
                <p:cNvSpPr>
                  <a:spLocks noChangeShapeType="1"/>
                </p:cNvSpPr>
                <p:nvPr/>
              </p:nvSpPr>
              <p:spPr bwMode="auto">
                <a:xfrm>
                  <a:off x="1708" y="855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06" name="Line 14"/>
                <p:cNvSpPr>
                  <a:spLocks noChangeShapeType="1"/>
                </p:cNvSpPr>
                <p:nvPr/>
              </p:nvSpPr>
              <p:spPr bwMode="auto">
                <a:xfrm>
                  <a:off x="1708" y="798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07" name="Line 15"/>
                <p:cNvSpPr>
                  <a:spLocks noChangeShapeType="1"/>
                </p:cNvSpPr>
                <p:nvPr/>
              </p:nvSpPr>
              <p:spPr bwMode="auto">
                <a:xfrm>
                  <a:off x="1708" y="904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08" name="Line 16"/>
                <p:cNvSpPr>
                  <a:spLocks noChangeShapeType="1"/>
                </p:cNvSpPr>
                <p:nvPr/>
              </p:nvSpPr>
              <p:spPr bwMode="auto">
                <a:xfrm>
                  <a:off x="1708" y="94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09" name="Line 17"/>
                <p:cNvSpPr>
                  <a:spLocks noChangeShapeType="1"/>
                </p:cNvSpPr>
                <p:nvPr/>
              </p:nvSpPr>
              <p:spPr bwMode="auto">
                <a:xfrm>
                  <a:off x="1708" y="1003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10" name="Line 18"/>
                <p:cNvSpPr>
                  <a:spLocks noChangeShapeType="1"/>
                </p:cNvSpPr>
                <p:nvPr/>
              </p:nvSpPr>
              <p:spPr bwMode="auto">
                <a:xfrm>
                  <a:off x="1708" y="1090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11" name="Line 19"/>
                <p:cNvSpPr>
                  <a:spLocks noChangeShapeType="1"/>
                </p:cNvSpPr>
                <p:nvPr/>
              </p:nvSpPr>
              <p:spPr bwMode="auto">
                <a:xfrm>
                  <a:off x="1708" y="104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12" name="Line 20"/>
                <p:cNvSpPr>
                  <a:spLocks noChangeShapeType="1"/>
                </p:cNvSpPr>
                <p:nvPr/>
              </p:nvSpPr>
              <p:spPr bwMode="auto">
                <a:xfrm>
                  <a:off x="1708" y="1139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13" name="Line 21"/>
                <p:cNvSpPr>
                  <a:spLocks noChangeShapeType="1"/>
                </p:cNvSpPr>
                <p:nvPr/>
              </p:nvSpPr>
              <p:spPr bwMode="auto">
                <a:xfrm>
                  <a:off x="1708" y="1186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14" name="Line 22"/>
                <p:cNvSpPr>
                  <a:spLocks noChangeShapeType="1"/>
                </p:cNvSpPr>
                <p:nvPr/>
              </p:nvSpPr>
              <p:spPr bwMode="auto">
                <a:xfrm>
                  <a:off x="1708" y="1238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15" name="Line 23"/>
                <p:cNvSpPr>
                  <a:spLocks noChangeShapeType="1"/>
                </p:cNvSpPr>
                <p:nvPr/>
              </p:nvSpPr>
              <p:spPr bwMode="auto">
                <a:xfrm>
                  <a:off x="1708" y="1335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16" name="Line 24"/>
                <p:cNvSpPr>
                  <a:spLocks noChangeShapeType="1"/>
                </p:cNvSpPr>
                <p:nvPr/>
              </p:nvSpPr>
              <p:spPr bwMode="auto">
                <a:xfrm>
                  <a:off x="1708" y="1287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17" name="Line 25"/>
                <p:cNvSpPr>
                  <a:spLocks noChangeShapeType="1"/>
                </p:cNvSpPr>
                <p:nvPr/>
              </p:nvSpPr>
              <p:spPr bwMode="auto">
                <a:xfrm>
                  <a:off x="1708" y="1384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18" name="Line 26"/>
                <p:cNvSpPr>
                  <a:spLocks noChangeShapeType="1"/>
                </p:cNvSpPr>
                <p:nvPr/>
              </p:nvSpPr>
              <p:spPr bwMode="auto">
                <a:xfrm>
                  <a:off x="1708" y="1431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19" name="Line 27"/>
                <p:cNvSpPr>
                  <a:spLocks noChangeShapeType="1"/>
                </p:cNvSpPr>
                <p:nvPr/>
              </p:nvSpPr>
              <p:spPr bwMode="auto">
                <a:xfrm>
                  <a:off x="1708" y="1474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20" name="Line 28"/>
                <p:cNvSpPr>
                  <a:spLocks noChangeShapeType="1"/>
                </p:cNvSpPr>
                <p:nvPr/>
              </p:nvSpPr>
              <p:spPr bwMode="auto">
                <a:xfrm>
                  <a:off x="1708" y="1570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21" name="Line 29"/>
                <p:cNvSpPr>
                  <a:spLocks noChangeShapeType="1"/>
                </p:cNvSpPr>
                <p:nvPr/>
              </p:nvSpPr>
              <p:spPr bwMode="auto">
                <a:xfrm>
                  <a:off x="1708" y="152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22" name="Line 30"/>
                <p:cNvSpPr>
                  <a:spLocks noChangeShapeType="1"/>
                </p:cNvSpPr>
                <p:nvPr/>
              </p:nvSpPr>
              <p:spPr bwMode="auto">
                <a:xfrm>
                  <a:off x="1708" y="1619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23" name="Line 31"/>
                <p:cNvSpPr>
                  <a:spLocks noChangeShapeType="1"/>
                </p:cNvSpPr>
                <p:nvPr/>
              </p:nvSpPr>
              <p:spPr bwMode="auto">
                <a:xfrm>
                  <a:off x="1708" y="1666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24" name="Line 32"/>
                <p:cNvSpPr>
                  <a:spLocks noChangeShapeType="1"/>
                </p:cNvSpPr>
                <p:nvPr/>
              </p:nvSpPr>
              <p:spPr bwMode="auto">
                <a:xfrm>
                  <a:off x="1708" y="1718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25" name="Line 33"/>
                <p:cNvSpPr>
                  <a:spLocks noChangeShapeType="1"/>
                </p:cNvSpPr>
                <p:nvPr/>
              </p:nvSpPr>
              <p:spPr bwMode="auto">
                <a:xfrm>
                  <a:off x="1708" y="1806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26" name="Line 34"/>
                <p:cNvSpPr>
                  <a:spLocks noChangeShapeType="1"/>
                </p:cNvSpPr>
                <p:nvPr/>
              </p:nvSpPr>
              <p:spPr bwMode="auto">
                <a:xfrm>
                  <a:off x="1708" y="1766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27" name="Line 35"/>
                <p:cNvSpPr>
                  <a:spLocks noChangeShapeType="1"/>
                </p:cNvSpPr>
                <p:nvPr/>
              </p:nvSpPr>
              <p:spPr bwMode="auto">
                <a:xfrm>
                  <a:off x="1708" y="1855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28" name="Line 36"/>
                <p:cNvSpPr>
                  <a:spLocks noChangeShapeType="1"/>
                </p:cNvSpPr>
                <p:nvPr/>
              </p:nvSpPr>
              <p:spPr bwMode="auto">
                <a:xfrm>
                  <a:off x="1708" y="190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29" name="Line 37"/>
                <p:cNvSpPr>
                  <a:spLocks noChangeShapeType="1"/>
                </p:cNvSpPr>
                <p:nvPr/>
              </p:nvSpPr>
              <p:spPr bwMode="auto">
                <a:xfrm>
                  <a:off x="1708" y="1954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30" name="Line 38"/>
                <p:cNvSpPr>
                  <a:spLocks noChangeShapeType="1"/>
                </p:cNvSpPr>
                <p:nvPr/>
              </p:nvSpPr>
              <p:spPr bwMode="auto">
                <a:xfrm>
                  <a:off x="1708" y="2050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31" name="Line 39"/>
                <p:cNvSpPr>
                  <a:spLocks noChangeShapeType="1"/>
                </p:cNvSpPr>
                <p:nvPr/>
              </p:nvSpPr>
              <p:spPr bwMode="auto">
                <a:xfrm>
                  <a:off x="1708" y="200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32" name="Line 40"/>
                <p:cNvSpPr>
                  <a:spLocks noChangeShapeType="1"/>
                </p:cNvSpPr>
                <p:nvPr/>
              </p:nvSpPr>
              <p:spPr bwMode="auto">
                <a:xfrm>
                  <a:off x="1708" y="2099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33" name="Line 41"/>
                <p:cNvSpPr>
                  <a:spLocks noChangeShapeType="1"/>
                </p:cNvSpPr>
                <p:nvPr/>
              </p:nvSpPr>
              <p:spPr bwMode="auto">
                <a:xfrm>
                  <a:off x="1708" y="2146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34" name="Line 42"/>
                <p:cNvSpPr>
                  <a:spLocks noChangeShapeType="1"/>
                </p:cNvSpPr>
                <p:nvPr/>
              </p:nvSpPr>
              <p:spPr bwMode="auto">
                <a:xfrm>
                  <a:off x="1708" y="2198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35" name="Line 43"/>
                <p:cNvSpPr>
                  <a:spLocks noChangeShapeType="1"/>
                </p:cNvSpPr>
                <p:nvPr/>
              </p:nvSpPr>
              <p:spPr bwMode="auto">
                <a:xfrm>
                  <a:off x="1708" y="2294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36" name="Line 44"/>
                <p:cNvSpPr>
                  <a:spLocks noChangeShapeType="1"/>
                </p:cNvSpPr>
                <p:nvPr/>
              </p:nvSpPr>
              <p:spPr bwMode="auto">
                <a:xfrm>
                  <a:off x="1708" y="2246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37" name="Line 45"/>
                <p:cNvSpPr>
                  <a:spLocks noChangeShapeType="1"/>
                </p:cNvSpPr>
                <p:nvPr/>
              </p:nvSpPr>
              <p:spPr bwMode="auto">
                <a:xfrm>
                  <a:off x="1708" y="2344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38" name="Line 46"/>
                <p:cNvSpPr>
                  <a:spLocks noChangeShapeType="1"/>
                </p:cNvSpPr>
                <p:nvPr/>
              </p:nvSpPr>
              <p:spPr bwMode="auto">
                <a:xfrm>
                  <a:off x="1708" y="2391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39" name="Line 47"/>
                <p:cNvSpPr>
                  <a:spLocks noChangeShapeType="1"/>
                </p:cNvSpPr>
                <p:nvPr/>
              </p:nvSpPr>
              <p:spPr bwMode="auto">
                <a:xfrm>
                  <a:off x="1708" y="2443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40" name="Line 48"/>
                <p:cNvSpPr>
                  <a:spLocks noChangeShapeType="1"/>
                </p:cNvSpPr>
                <p:nvPr/>
              </p:nvSpPr>
              <p:spPr bwMode="auto">
                <a:xfrm>
                  <a:off x="1708" y="2538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41" name="Line 49"/>
                <p:cNvSpPr>
                  <a:spLocks noChangeShapeType="1"/>
                </p:cNvSpPr>
                <p:nvPr/>
              </p:nvSpPr>
              <p:spPr bwMode="auto">
                <a:xfrm>
                  <a:off x="1708" y="2490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42" name="Line 50"/>
                <p:cNvSpPr>
                  <a:spLocks noChangeShapeType="1"/>
                </p:cNvSpPr>
                <p:nvPr/>
              </p:nvSpPr>
              <p:spPr bwMode="auto">
                <a:xfrm>
                  <a:off x="1708" y="2587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43" name="Line 51"/>
                <p:cNvSpPr>
                  <a:spLocks noChangeShapeType="1"/>
                </p:cNvSpPr>
                <p:nvPr/>
              </p:nvSpPr>
              <p:spPr bwMode="auto">
                <a:xfrm>
                  <a:off x="1708" y="2634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44" name="Line 52"/>
                <p:cNvSpPr>
                  <a:spLocks noChangeShapeType="1"/>
                </p:cNvSpPr>
                <p:nvPr/>
              </p:nvSpPr>
              <p:spPr bwMode="auto">
                <a:xfrm>
                  <a:off x="1708" y="2687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45" name="Line 53"/>
                <p:cNvSpPr>
                  <a:spLocks noChangeShapeType="1"/>
                </p:cNvSpPr>
                <p:nvPr/>
              </p:nvSpPr>
              <p:spPr bwMode="auto">
                <a:xfrm>
                  <a:off x="1708" y="2774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46" name="Line 54"/>
                <p:cNvSpPr>
                  <a:spLocks noChangeShapeType="1"/>
                </p:cNvSpPr>
                <p:nvPr/>
              </p:nvSpPr>
              <p:spPr bwMode="auto">
                <a:xfrm>
                  <a:off x="1708" y="2726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47" name="Line 55"/>
                <p:cNvSpPr>
                  <a:spLocks noChangeShapeType="1"/>
                </p:cNvSpPr>
                <p:nvPr/>
              </p:nvSpPr>
              <p:spPr bwMode="auto">
                <a:xfrm>
                  <a:off x="1708" y="2814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48" name="Line 56"/>
                <p:cNvSpPr>
                  <a:spLocks noChangeShapeType="1"/>
                </p:cNvSpPr>
                <p:nvPr/>
              </p:nvSpPr>
              <p:spPr bwMode="auto">
                <a:xfrm>
                  <a:off x="1708" y="2861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49" name="Line 57"/>
                <p:cNvSpPr>
                  <a:spLocks noChangeShapeType="1"/>
                </p:cNvSpPr>
                <p:nvPr/>
              </p:nvSpPr>
              <p:spPr bwMode="auto">
                <a:xfrm>
                  <a:off x="1708" y="2914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50" name="Line 58"/>
                <p:cNvSpPr>
                  <a:spLocks noChangeShapeType="1"/>
                </p:cNvSpPr>
                <p:nvPr/>
              </p:nvSpPr>
              <p:spPr bwMode="auto">
                <a:xfrm>
                  <a:off x="1708" y="3010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51" name="Line 59"/>
                <p:cNvSpPr>
                  <a:spLocks noChangeShapeType="1"/>
                </p:cNvSpPr>
                <p:nvPr/>
              </p:nvSpPr>
              <p:spPr bwMode="auto">
                <a:xfrm>
                  <a:off x="1708" y="29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52" name="Line 60"/>
                <p:cNvSpPr>
                  <a:spLocks noChangeShapeType="1"/>
                </p:cNvSpPr>
                <p:nvPr/>
              </p:nvSpPr>
              <p:spPr bwMode="auto">
                <a:xfrm>
                  <a:off x="1708" y="3059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53" name="Line 61"/>
                <p:cNvSpPr>
                  <a:spLocks noChangeShapeType="1"/>
                </p:cNvSpPr>
                <p:nvPr/>
              </p:nvSpPr>
              <p:spPr bwMode="auto">
                <a:xfrm>
                  <a:off x="1708" y="3097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54" name="Line 62"/>
                <p:cNvSpPr>
                  <a:spLocks noChangeShapeType="1"/>
                </p:cNvSpPr>
                <p:nvPr/>
              </p:nvSpPr>
              <p:spPr bwMode="auto">
                <a:xfrm>
                  <a:off x="1708" y="3158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55" name="Line 63"/>
                <p:cNvSpPr>
                  <a:spLocks noChangeShapeType="1"/>
                </p:cNvSpPr>
                <p:nvPr/>
              </p:nvSpPr>
              <p:spPr bwMode="auto">
                <a:xfrm>
                  <a:off x="1708" y="3254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56" name="Line 64"/>
                <p:cNvSpPr>
                  <a:spLocks noChangeShapeType="1"/>
                </p:cNvSpPr>
                <p:nvPr/>
              </p:nvSpPr>
              <p:spPr bwMode="auto">
                <a:xfrm>
                  <a:off x="1708" y="3206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57" name="Line 65"/>
                <p:cNvSpPr>
                  <a:spLocks noChangeShapeType="1"/>
                </p:cNvSpPr>
                <p:nvPr/>
              </p:nvSpPr>
              <p:spPr bwMode="auto">
                <a:xfrm>
                  <a:off x="1708" y="3303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58" name="Line 66"/>
                <p:cNvSpPr>
                  <a:spLocks noChangeShapeType="1"/>
                </p:cNvSpPr>
                <p:nvPr/>
              </p:nvSpPr>
              <p:spPr bwMode="auto">
                <a:xfrm>
                  <a:off x="1708" y="3350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59" name="Line 67"/>
                <p:cNvSpPr>
                  <a:spLocks noChangeShapeType="1"/>
                </p:cNvSpPr>
                <p:nvPr/>
              </p:nvSpPr>
              <p:spPr bwMode="auto">
                <a:xfrm>
                  <a:off x="1708" y="3393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60" name="Line 68"/>
                <p:cNvSpPr>
                  <a:spLocks noChangeShapeType="1"/>
                </p:cNvSpPr>
                <p:nvPr/>
              </p:nvSpPr>
              <p:spPr bwMode="auto">
                <a:xfrm>
                  <a:off x="1708" y="3490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61" name="Line 69"/>
                <p:cNvSpPr>
                  <a:spLocks noChangeShapeType="1"/>
                </p:cNvSpPr>
                <p:nvPr/>
              </p:nvSpPr>
              <p:spPr bwMode="auto">
                <a:xfrm>
                  <a:off x="1708" y="344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62" name="Line 70"/>
                <p:cNvSpPr>
                  <a:spLocks noChangeShapeType="1"/>
                </p:cNvSpPr>
                <p:nvPr/>
              </p:nvSpPr>
              <p:spPr bwMode="auto">
                <a:xfrm>
                  <a:off x="1708" y="3538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63" name="Line 71"/>
                <p:cNvSpPr>
                  <a:spLocks noChangeShapeType="1"/>
                </p:cNvSpPr>
                <p:nvPr/>
              </p:nvSpPr>
              <p:spPr bwMode="auto">
                <a:xfrm>
                  <a:off x="1708" y="3585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864" name="Line 72"/>
                <p:cNvSpPr>
                  <a:spLocks noChangeShapeType="1"/>
                </p:cNvSpPr>
                <p:nvPr/>
              </p:nvSpPr>
              <p:spPr bwMode="auto">
                <a:xfrm>
                  <a:off x="1708" y="3638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9732" name="Group 73"/>
              <p:cNvGrpSpPr/>
              <p:nvPr/>
            </p:nvGrpSpPr>
            <p:grpSpPr bwMode="auto">
              <a:xfrm>
                <a:off x="1486" y="800"/>
                <a:ext cx="3124" cy="3124"/>
                <a:chOff x="1731" y="700"/>
                <a:chExt cx="3124" cy="3124"/>
              </a:xfrm>
            </p:grpSpPr>
            <p:sp>
              <p:nvSpPr>
                <p:cNvPr id="69733" name="Line 74"/>
                <p:cNvSpPr>
                  <a:spLocks noChangeShapeType="1"/>
                </p:cNvSpPr>
                <p:nvPr/>
              </p:nvSpPr>
              <p:spPr bwMode="auto">
                <a:xfrm rot="5400000">
                  <a:off x="3293" y="22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34" name="Line 75"/>
                <p:cNvSpPr>
                  <a:spLocks noChangeShapeType="1"/>
                </p:cNvSpPr>
                <p:nvPr/>
              </p:nvSpPr>
              <p:spPr bwMode="auto">
                <a:xfrm rot="5400000">
                  <a:off x="3189" y="22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35" name="Line 76"/>
                <p:cNvSpPr>
                  <a:spLocks noChangeShapeType="1"/>
                </p:cNvSpPr>
                <p:nvPr/>
              </p:nvSpPr>
              <p:spPr bwMode="auto">
                <a:xfrm rot="5400000">
                  <a:off x="3236" y="22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36" name="Line 77"/>
                <p:cNvSpPr>
                  <a:spLocks noChangeShapeType="1"/>
                </p:cNvSpPr>
                <p:nvPr/>
              </p:nvSpPr>
              <p:spPr bwMode="auto">
                <a:xfrm rot="5400000">
                  <a:off x="3139" y="22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37" name="Line 78"/>
                <p:cNvSpPr>
                  <a:spLocks noChangeShapeType="1"/>
                </p:cNvSpPr>
                <p:nvPr/>
              </p:nvSpPr>
              <p:spPr bwMode="auto">
                <a:xfrm rot="5400000">
                  <a:off x="3093" y="22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38" name="Line 79"/>
                <p:cNvSpPr>
                  <a:spLocks noChangeShapeType="1"/>
                </p:cNvSpPr>
                <p:nvPr/>
              </p:nvSpPr>
              <p:spPr bwMode="auto">
                <a:xfrm rot="5400000">
                  <a:off x="3040" y="22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39" name="Line 80"/>
                <p:cNvSpPr>
                  <a:spLocks noChangeShapeType="1"/>
                </p:cNvSpPr>
                <p:nvPr/>
              </p:nvSpPr>
              <p:spPr bwMode="auto">
                <a:xfrm rot="5400000">
                  <a:off x="2936" y="22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40" name="Line 81"/>
                <p:cNvSpPr>
                  <a:spLocks noChangeShapeType="1"/>
                </p:cNvSpPr>
                <p:nvPr/>
              </p:nvSpPr>
              <p:spPr bwMode="auto">
                <a:xfrm rot="5400000">
                  <a:off x="2983" y="22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41" name="Line 82"/>
                <p:cNvSpPr>
                  <a:spLocks noChangeShapeType="1"/>
                </p:cNvSpPr>
                <p:nvPr/>
              </p:nvSpPr>
              <p:spPr bwMode="auto">
                <a:xfrm rot="5400000">
                  <a:off x="2895" y="22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42" name="Line 83"/>
                <p:cNvSpPr>
                  <a:spLocks noChangeShapeType="1"/>
                </p:cNvSpPr>
                <p:nvPr/>
              </p:nvSpPr>
              <p:spPr bwMode="auto">
                <a:xfrm rot="5400000">
                  <a:off x="2848" y="22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43" name="Line 84"/>
                <p:cNvSpPr>
                  <a:spLocks noChangeShapeType="1"/>
                </p:cNvSpPr>
                <p:nvPr/>
              </p:nvSpPr>
              <p:spPr bwMode="auto">
                <a:xfrm rot="5400000">
                  <a:off x="2805" y="22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44" name="Line 85"/>
                <p:cNvSpPr>
                  <a:spLocks noChangeShapeType="1"/>
                </p:cNvSpPr>
                <p:nvPr/>
              </p:nvSpPr>
              <p:spPr bwMode="auto">
                <a:xfrm rot="5400000">
                  <a:off x="2701" y="22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45" name="Line 86"/>
                <p:cNvSpPr>
                  <a:spLocks noChangeShapeType="1"/>
                </p:cNvSpPr>
                <p:nvPr/>
              </p:nvSpPr>
              <p:spPr bwMode="auto">
                <a:xfrm rot="5400000">
                  <a:off x="2748" y="22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46" name="Line 87"/>
                <p:cNvSpPr>
                  <a:spLocks noChangeShapeType="1"/>
                </p:cNvSpPr>
                <p:nvPr/>
              </p:nvSpPr>
              <p:spPr bwMode="auto">
                <a:xfrm rot="5400000">
                  <a:off x="2652" y="22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47" name="Line 88"/>
                <p:cNvSpPr>
                  <a:spLocks noChangeShapeType="1"/>
                </p:cNvSpPr>
                <p:nvPr/>
              </p:nvSpPr>
              <p:spPr bwMode="auto">
                <a:xfrm rot="5400000">
                  <a:off x="2614" y="22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48" name="Line 89"/>
                <p:cNvSpPr>
                  <a:spLocks noChangeShapeType="1"/>
                </p:cNvSpPr>
                <p:nvPr/>
              </p:nvSpPr>
              <p:spPr bwMode="auto">
                <a:xfrm rot="5400000">
                  <a:off x="2561" y="22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49" name="Line 90"/>
                <p:cNvSpPr>
                  <a:spLocks noChangeShapeType="1"/>
                </p:cNvSpPr>
                <p:nvPr/>
              </p:nvSpPr>
              <p:spPr bwMode="auto">
                <a:xfrm rot="5400000">
                  <a:off x="2466" y="22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50" name="Line 91"/>
                <p:cNvSpPr>
                  <a:spLocks noChangeShapeType="1"/>
                </p:cNvSpPr>
                <p:nvPr/>
              </p:nvSpPr>
              <p:spPr bwMode="auto">
                <a:xfrm rot="5400000">
                  <a:off x="2513" y="22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51" name="Line 92"/>
                <p:cNvSpPr>
                  <a:spLocks noChangeShapeType="1"/>
                </p:cNvSpPr>
                <p:nvPr/>
              </p:nvSpPr>
              <p:spPr bwMode="auto">
                <a:xfrm rot="5400000">
                  <a:off x="2416" y="22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52" name="Line 93"/>
                <p:cNvSpPr>
                  <a:spLocks noChangeShapeType="1"/>
                </p:cNvSpPr>
                <p:nvPr/>
              </p:nvSpPr>
              <p:spPr bwMode="auto">
                <a:xfrm rot="5400000">
                  <a:off x="2378" y="22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53" name="Line 94"/>
                <p:cNvSpPr>
                  <a:spLocks noChangeShapeType="1"/>
                </p:cNvSpPr>
                <p:nvPr/>
              </p:nvSpPr>
              <p:spPr bwMode="auto">
                <a:xfrm rot="5400000">
                  <a:off x="2325" y="22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54" name="Line 95"/>
                <p:cNvSpPr>
                  <a:spLocks noChangeShapeType="1"/>
                </p:cNvSpPr>
                <p:nvPr/>
              </p:nvSpPr>
              <p:spPr bwMode="auto">
                <a:xfrm rot="5400000">
                  <a:off x="2231" y="22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55" name="Line 96"/>
                <p:cNvSpPr>
                  <a:spLocks noChangeShapeType="1"/>
                </p:cNvSpPr>
                <p:nvPr/>
              </p:nvSpPr>
              <p:spPr bwMode="auto">
                <a:xfrm rot="5400000">
                  <a:off x="2278" y="22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56" name="Line 97"/>
                <p:cNvSpPr>
                  <a:spLocks noChangeShapeType="1"/>
                </p:cNvSpPr>
                <p:nvPr/>
              </p:nvSpPr>
              <p:spPr bwMode="auto">
                <a:xfrm rot="5400000">
                  <a:off x="2181" y="22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57" name="Line 98"/>
                <p:cNvSpPr>
                  <a:spLocks noChangeShapeType="1"/>
                </p:cNvSpPr>
                <p:nvPr/>
              </p:nvSpPr>
              <p:spPr bwMode="auto">
                <a:xfrm rot="5400000">
                  <a:off x="2125" y="22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58" name="Line 99"/>
                <p:cNvSpPr>
                  <a:spLocks noChangeShapeType="1"/>
                </p:cNvSpPr>
                <p:nvPr/>
              </p:nvSpPr>
              <p:spPr bwMode="auto">
                <a:xfrm rot="5400000">
                  <a:off x="2081" y="22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59" name="Line 100"/>
                <p:cNvSpPr>
                  <a:spLocks noChangeShapeType="1"/>
                </p:cNvSpPr>
                <p:nvPr/>
              </p:nvSpPr>
              <p:spPr bwMode="auto">
                <a:xfrm rot="5400000">
                  <a:off x="1986" y="22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60" name="Line 101"/>
                <p:cNvSpPr>
                  <a:spLocks noChangeShapeType="1"/>
                </p:cNvSpPr>
                <p:nvPr/>
              </p:nvSpPr>
              <p:spPr bwMode="auto">
                <a:xfrm rot="5400000">
                  <a:off x="2033" y="22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61" name="Line 102"/>
                <p:cNvSpPr>
                  <a:spLocks noChangeShapeType="1"/>
                </p:cNvSpPr>
                <p:nvPr/>
              </p:nvSpPr>
              <p:spPr bwMode="auto">
                <a:xfrm rot="5400000">
                  <a:off x="1936" y="22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62" name="Line 103"/>
                <p:cNvSpPr>
                  <a:spLocks noChangeShapeType="1"/>
                </p:cNvSpPr>
                <p:nvPr/>
              </p:nvSpPr>
              <p:spPr bwMode="auto">
                <a:xfrm rot="5400000">
                  <a:off x="1890" y="22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63" name="Line 104"/>
                <p:cNvSpPr>
                  <a:spLocks noChangeShapeType="1"/>
                </p:cNvSpPr>
                <p:nvPr/>
              </p:nvSpPr>
              <p:spPr bwMode="auto">
                <a:xfrm rot="5400000">
                  <a:off x="1847" y="22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64" name="Line 105"/>
                <p:cNvSpPr>
                  <a:spLocks noChangeShapeType="1"/>
                </p:cNvSpPr>
                <p:nvPr/>
              </p:nvSpPr>
              <p:spPr bwMode="auto">
                <a:xfrm rot="5400000">
                  <a:off x="1743" y="22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65" name="Line 106"/>
                <p:cNvSpPr>
                  <a:spLocks noChangeShapeType="1"/>
                </p:cNvSpPr>
                <p:nvPr/>
              </p:nvSpPr>
              <p:spPr bwMode="auto">
                <a:xfrm rot="5400000">
                  <a:off x="1790" y="22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66" name="Line 107"/>
                <p:cNvSpPr>
                  <a:spLocks noChangeShapeType="1"/>
                </p:cNvSpPr>
                <p:nvPr/>
              </p:nvSpPr>
              <p:spPr bwMode="auto">
                <a:xfrm rot="5400000">
                  <a:off x="1702" y="22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67" name="Line 108"/>
                <p:cNvSpPr>
                  <a:spLocks noChangeShapeType="1"/>
                </p:cNvSpPr>
                <p:nvPr/>
              </p:nvSpPr>
              <p:spPr bwMode="auto">
                <a:xfrm rot="5400000">
                  <a:off x="1655" y="22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68" name="Line 109"/>
                <p:cNvSpPr>
                  <a:spLocks noChangeShapeType="1"/>
                </p:cNvSpPr>
                <p:nvPr/>
              </p:nvSpPr>
              <p:spPr bwMode="auto">
                <a:xfrm rot="5400000">
                  <a:off x="1611" y="22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69" name="Line 110"/>
                <p:cNvSpPr>
                  <a:spLocks noChangeShapeType="1"/>
                </p:cNvSpPr>
                <p:nvPr/>
              </p:nvSpPr>
              <p:spPr bwMode="auto">
                <a:xfrm rot="5400000">
                  <a:off x="1508" y="22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70" name="Line 111"/>
                <p:cNvSpPr>
                  <a:spLocks noChangeShapeType="1"/>
                </p:cNvSpPr>
                <p:nvPr/>
              </p:nvSpPr>
              <p:spPr bwMode="auto">
                <a:xfrm rot="5400000">
                  <a:off x="1554" y="22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71" name="Line 112"/>
                <p:cNvSpPr>
                  <a:spLocks noChangeShapeType="1"/>
                </p:cNvSpPr>
                <p:nvPr/>
              </p:nvSpPr>
              <p:spPr bwMode="auto">
                <a:xfrm rot="5400000">
                  <a:off x="1467" y="22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72" name="Line 113"/>
                <p:cNvSpPr>
                  <a:spLocks noChangeShapeType="1"/>
                </p:cNvSpPr>
                <p:nvPr/>
              </p:nvSpPr>
              <p:spPr bwMode="auto">
                <a:xfrm rot="5400000">
                  <a:off x="1411" y="22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73" name="Line 114"/>
                <p:cNvSpPr>
                  <a:spLocks noChangeShapeType="1"/>
                </p:cNvSpPr>
                <p:nvPr/>
              </p:nvSpPr>
              <p:spPr bwMode="auto">
                <a:xfrm rot="5400000">
                  <a:off x="1362" y="22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74" name="Line 115"/>
                <p:cNvSpPr>
                  <a:spLocks noChangeShapeType="1"/>
                </p:cNvSpPr>
                <p:nvPr/>
              </p:nvSpPr>
              <p:spPr bwMode="auto">
                <a:xfrm rot="5400000">
                  <a:off x="1266" y="22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75" name="Line 116"/>
                <p:cNvSpPr>
                  <a:spLocks noChangeShapeType="1"/>
                </p:cNvSpPr>
                <p:nvPr/>
              </p:nvSpPr>
              <p:spPr bwMode="auto">
                <a:xfrm rot="5400000">
                  <a:off x="1314" y="22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76" name="Line 117"/>
                <p:cNvSpPr>
                  <a:spLocks noChangeShapeType="1"/>
                </p:cNvSpPr>
                <p:nvPr/>
              </p:nvSpPr>
              <p:spPr bwMode="auto">
                <a:xfrm rot="5400000">
                  <a:off x="1217" y="22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77" name="Line 118"/>
                <p:cNvSpPr>
                  <a:spLocks noChangeShapeType="1"/>
                </p:cNvSpPr>
                <p:nvPr/>
              </p:nvSpPr>
              <p:spPr bwMode="auto">
                <a:xfrm rot="5400000">
                  <a:off x="1170" y="22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78" name="Line 119"/>
                <p:cNvSpPr>
                  <a:spLocks noChangeShapeType="1"/>
                </p:cNvSpPr>
                <p:nvPr/>
              </p:nvSpPr>
              <p:spPr bwMode="auto">
                <a:xfrm rot="5400000">
                  <a:off x="1127" y="22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79" name="Line 120"/>
                <p:cNvSpPr>
                  <a:spLocks noChangeShapeType="1"/>
                </p:cNvSpPr>
                <p:nvPr/>
              </p:nvSpPr>
              <p:spPr bwMode="auto">
                <a:xfrm rot="5400000">
                  <a:off x="1031" y="22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80" name="Line 121"/>
                <p:cNvSpPr>
                  <a:spLocks noChangeShapeType="1"/>
                </p:cNvSpPr>
                <p:nvPr/>
              </p:nvSpPr>
              <p:spPr bwMode="auto">
                <a:xfrm rot="5400000">
                  <a:off x="1070" y="22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81" name="Line 122"/>
                <p:cNvSpPr>
                  <a:spLocks noChangeShapeType="1"/>
                </p:cNvSpPr>
                <p:nvPr/>
              </p:nvSpPr>
              <p:spPr bwMode="auto">
                <a:xfrm rot="5400000">
                  <a:off x="982" y="22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82" name="Line 123"/>
                <p:cNvSpPr>
                  <a:spLocks noChangeShapeType="1"/>
                </p:cNvSpPr>
                <p:nvPr/>
              </p:nvSpPr>
              <p:spPr bwMode="auto">
                <a:xfrm rot="5400000">
                  <a:off x="935" y="22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83" name="Line 124"/>
                <p:cNvSpPr>
                  <a:spLocks noChangeShapeType="1"/>
                </p:cNvSpPr>
                <p:nvPr/>
              </p:nvSpPr>
              <p:spPr bwMode="auto">
                <a:xfrm rot="5400000">
                  <a:off x="890" y="22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84" name="Line 125"/>
                <p:cNvSpPr>
                  <a:spLocks noChangeShapeType="1"/>
                </p:cNvSpPr>
                <p:nvPr/>
              </p:nvSpPr>
              <p:spPr bwMode="auto">
                <a:xfrm rot="5400000">
                  <a:off x="795" y="22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85" name="Line 126"/>
                <p:cNvSpPr>
                  <a:spLocks noChangeShapeType="1"/>
                </p:cNvSpPr>
                <p:nvPr/>
              </p:nvSpPr>
              <p:spPr bwMode="auto">
                <a:xfrm rot="5400000">
                  <a:off x="842" y="22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86" name="Line 127"/>
                <p:cNvSpPr>
                  <a:spLocks noChangeShapeType="1"/>
                </p:cNvSpPr>
                <p:nvPr/>
              </p:nvSpPr>
              <p:spPr bwMode="auto">
                <a:xfrm rot="5400000">
                  <a:off x="746" y="22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87" name="Line 128"/>
                <p:cNvSpPr>
                  <a:spLocks noChangeShapeType="1"/>
                </p:cNvSpPr>
                <p:nvPr/>
              </p:nvSpPr>
              <p:spPr bwMode="auto">
                <a:xfrm rot="5400000">
                  <a:off x="698" y="22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88" name="Line 129"/>
                <p:cNvSpPr>
                  <a:spLocks noChangeShapeType="1"/>
                </p:cNvSpPr>
                <p:nvPr/>
              </p:nvSpPr>
              <p:spPr bwMode="auto">
                <a:xfrm rot="5400000">
                  <a:off x="655" y="22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89" name="Line 130"/>
                <p:cNvSpPr>
                  <a:spLocks noChangeShapeType="1"/>
                </p:cNvSpPr>
                <p:nvPr/>
              </p:nvSpPr>
              <p:spPr bwMode="auto">
                <a:xfrm rot="5400000">
                  <a:off x="560" y="22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90" name="Line 131"/>
                <p:cNvSpPr>
                  <a:spLocks noChangeShapeType="1"/>
                </p:cNvSpPr>
                <p:nvPr/>
              </p:nvSpPr>
              <p:spPr bwMode="auto">
                <a:xfrm rot="5400000">
                  <a:off x="598" y="22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91" name="Line 132"/>
                <p:cNvSpPr>
                  <a:spLocks noChangeShapeType="1"/>
                </p:cNvSpPr>
                <p:nvPr/>
              </p:nvSpPr>
              <p:spPr bwMode="auto">
                <a:xfrm rot="5400000">
                  <a:off x="510" y="22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92" name="Line 133"/>
                <p:cNvSpPr>
                  <a:spLocks noChangeShapeType="1"/>
                </p:cNvSpPr>
                <p:nvPr/>
              </p:nvSpPr>
              <p:spPr bwMode="auto">
                <a:xfrm rot="5400000">
                  <a:off x="463" y="22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93" name="Line 134"/>
                <p:cNvSpPr>
                  <a:spLocks noChangeShapeType="1"/>
                </p:cNvSpPr>
                <p:nvPr/>
              </p:nvSpPr>
              <p:spPr bwMode="auto">
                <a:xfrm rot="5400000">
                  <a:off x="422" y="22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94" name="Line 135"/>
                <p:cNvSpPr>
                  <a:spLocks noChangeShapeType="1"/>
                </p:cNvSpPr>
                <p:nvPr/>
              </p:nvSpPr>
              <p:spPr bwMode="auto">
                <a:xfrm rot="5400000">
                  <a:off x="318" y="22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95" name="Line 136"/>
                <p:cNvSpPr>
                  <a:spLocks noChangeShapeType="1"/>
                </p:cNvSpPr>
                <p:nvPr/>
              </p:nvSpPr>
              <p:spPr bwMode="auto">
                <a:xfrm rot="5400000">
                  <a:off x="364" y="22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96" name="Line 137"/>
                <p:cNvSpPr>
                  <a:spLocks noChangeShapeType="1"/>
                </p:cNvSpPr>
                <p:nvPr/>
              </p:nvSpPr>
              <p:spPr bwMode="auto">
                <a:xfrm rot="5400000">
                  <a:off x="268" y="22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97" name="Line 138"/>
                <p:cNvSpPr>
                  <a:spLocks noChangeShapeType="1"/>
                </p:cNvSpPr>
                <p:nvPr/>
              </p:nvSpPr>
              <p:spPr bwMode="auto">
                <a:xfrm rot="5400000">
                  <a:off x="221" y="2262"/>
                  <a:ext cx="3124" cy="0"/>
                </a:xfrm>
                <a:prstGeom prst="line">
                  <a:avLst/>
                </a:prstGeom>
                <a:noFill/>
                <a:ln w="95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98" name="Line 139"/>
                <p:cNvSpPr>
                  <a:spLocks noChangeShapeType="1"/>
                </p:cNvSpPr>
                <p:nvPr/>
              </p:nvSpPr>
              <p:spPr bwMode="auto">
                <a:xfrm rot="5400000">
                  <a:off x="169" y="2262"/>
                  <a:ext cx="3124" cy="0"/>
                </a:xfrm>
                <a:prstGeom prst="line">
                  <a:avLst/>
                </a:prstGeom>
                <a:noFill/>
                <a:ln w="22225">
                  <a:solidFill>
                    <a:srgbClr val="FFCC99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9650" name="Group 140"/>
            <p:cNvGrpSpPr/>
            <p:nvPr/>
          </p:nvGrpSpPr>
          <p:grpSpPr bwMode="auto">
            <a:xfrm>
              <a:off x="2408" y="602"/>
              <a:ext cx="2627" cy="2646"/>
              <a:chOff x="2408" y="575"/>
              <a:chExt cx="2627" cy="2646"/>
            </a:xfrm>
          </p:grpSpPr>
          <p:sp>
            <p:nvSpPr>
              <p:cNvPr id="69729" name="Line 141"/>
              <p:cNvSpPr>
                <a:spLocks noChangeShapeType="1"/>
              </p:cNvSpPr>
              <p:nvPr/>
            </p:nvSpPr>
            <p:spPr bwMode="auto">
              <a:xfrm flipV="1">
                <a:off x="2417" y="575"/>
                <a:ext cx="0" cy="2646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30" name="Line 142"/>
              <p:cNvSpPr>
                <a:spLocks noChangeShapeType="1"/>
              </p:cNvSpPr>
              <p:nvPr/>
            </p:nvSpPr>
            <p:spPr bwMode="auto">
              <a:xfrm>
                <a:off x="2408" y="3221"/>
                <a:ext cx="2627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9651" name="Group 143"/>
            <p:cNvGrpSpPr/>
            <p:nvPr/>
          </p:nvGrpSpPr>
          <p:grpSpPr bwMode="auto">
            <a:xfrm>
              <a:off x="2136" y="392"/>
              <a:ext cx="3323" cy="2970"/>
              <a:chOff x="2136" y="365"/>
              <a:chExt cx="3323" cy="2970"/>
            </a:xfrm>
          </p:grpSpPr>
          <p:sp>
            <p:nvSpPr>
              <p:cNvPr id="69727" name="Text Box 144"/>
              <p:cNvSpPr txBox="1">
                <a:spLocks noChangeArrowheads="1"/>
              </p:cNvSpPr>
              <p:nvPr/>
            </p:nvSpPr>
            <p:spPr bwMode="auto">
              <a:xfrm>
                <a:off x="2136" y="365"/>
                <a:ext cx="56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16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 </a:t>
                </a:r>
                <a:r>
                  <a:rPr kumimoji="1" lang="en-US" altLang="zh-CN" sz="16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(mA)</a:t>
                </a:r>
                <a:endPara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9728" name="Text Box 145"/>
              <p:cNvSpPr txBox="1">
                <a:spLocks noChangeArrowheads="1"/>
              </p:cNvSpPr>
              <p:nvPr/>
            </p:nvSpPr>
            <p:spPr bwMode="auto">
              <a:xfrm>
                <a:off x="4968" y="3104"/>
                <a:ext cx="49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16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 </a:t>
                </a:r>
                <a:r>
                  <a:rPr kumimoji="1" lang="en-US" altLang="zh-CN" sz="16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(V)</a:t>
                </a:r>
                <a:endPara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9652" name="Group 146"/>
            <p:cNvGrpSpPr/>
            <p:nvPr/>
          </p:nvGrpSpPr>
          <p:grpSpPr bwMode="auto">
            <a:xfrm>
              <a:off x="2165" y="800"/>
              <a:ext cx="2762" cy="2584"/>
              <a:chOff x="2165" y="773"/>
              <a:chExt cx="2762" cy="2584"/>
            </a:xfrm>
          </p:grpSpPr>
          <p:grpSp>
            <p:nvGrpSpPr>
              <p:cNvPr id="69684" name="Group 147"/>
              <p:cNvGrpSpPr/>
              <p:nvPr/>
            </p:nvGrpSpPr>
            <p:grpSpPr bwMode="auto">
              <a:xfrm>
                <a:off x="2165" y="773"/>
                <a:ext cx="302" cy="2278"/>
                <a:chOff x="2165" y="773"/>
                <a:chExt cx="302" cy="2278"/>
              </a:xfrm>
            </p:grpSpPr>
            <p:sp>
              <p:nvSpPr>
                <p:cNvPr id="69707" name="Line 148"/>
                <p:cNvSpPr>
                  <a:spLocks noChangeShapeType="1"/>
                </p:cNvSpPr>
                <p:nvPr/>
              </p:nvSpPr>
              <p:spPr bwMode="auto">
                <a:xfrm rot="5400000">
                  <a:off x="2440" y="1752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08" name="Line 149"/>
                <p:cNvSpPr>
                  <a:spLocks noChangeShapeType="1"/>
                </p:cNvSpPr>
                <p:nvPr/>
              </p:nvSpPr>
              <p:spPr bwMode="auto">
                <a:xfrm rot="5400000">
                  <a:off x="2440" y="2244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09" name="Line 150"/>
                <p:cNvSpPr>
                  <a:spLocks noChangeShapeType="1"/>
                </p:cNvSpPr>
                <p:nvPr/>
              </p:nvSpPr>
              <p:spPr bwMode="auto">
                <a:xfrm rot="5400000">
                  <a:off x="2440" y="2709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10" name="Line 151"/>
                <p:cNvSpPr>
                  <a:spLocks noChangeShapeType="1"/>
                </p:cNvSpPr>
                <p:nvPr/>
              </p:nvSpPr>
              <p:spPr bwMode="auto">
                <a:xfrm rot="5400000">
                  <a:off x="2440" y="804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11" name="Line 152"/>
                <p:cNvSpPr>
                  <a:spLocks noChangeShapeType="1"/>
                </p:cNvSpPr>
                <p:nvPr/>
              </p:nvSpPr>
              <p:spPr bwMode="auto">
                <a:xfrm rot="5400000">
                  <a:off x="2440" y="1272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12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2213" y="2212"/>
                  <a:ext cx="206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12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8.00</a:t>
                  </a:r>
                  <a:endParaRPr kumimoji="1"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9713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2213" y="2675"/>
                  <a:ext cx="206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12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4.00</a:t>
                  </a:r>
                  <a:endParaRPr kumimoji="1"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9714" name="Text Box 155"/>
                <p:cNvSpPr txBox="1">
                  <a:spLocks noChangeArrowheads="1"/>
                </p:cNvSpPr>
                <p:nvPr/>
              </p:nvSpPr>
              <p:spPr bwMode="auto">
                <a:xfrm>
                  <a:off x="2165" y="773"/>
                  <a:ext cx="254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12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20.00</a:t>
                  </a:r>
                  <a:endParaRPr kumimoji="1"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9715" name="Text Box 156"/>
                <p:cNvSpPr txBox="1">
                  <a:spLocks noChangeArrowheads="1"/>
                </p:cNvSpPr>
                <p:nvPr/>
              </p:nvSpPr>
              <p:spPr bwMode="auto">
                <a:xfrm>
                  <a:off x="2165" y="1240"/>
                  <a:ext cx="254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12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16.00</a:t>
                  </a:r>
                  <a:endParaRPr kumimoji="1"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9716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2177" y="1657"/>
                  <a:ext cx="24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12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12.00</a:t>
                  </a:r>
                  <a:endParaRPr kumimoji="1"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9717" name="Line 158"/>
                <p:cNvSpPr>
                  <a:spLocks noChangeShapeType="1"/>
                </p:cNvSpPr>
                <p:nvPr/>
              </p:nvSpPr>
              <p:spPr bwMode="auto">
                <a:xfrm rot="5400000">
                  <a:off x="2440" y="1038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18" name="Text Box 159"/>
                <p:cNvSpPr txBox="1">
                  <a:spLocks noChangeArrowheads="1"/>
                </p:cNvSpPr>
                <p:nvPr/>
              </p:nvSpPr>
              <p:spPr bwMode="auto">
                <a:xfrm>
                  <a:off x="2165" y="1006"/>
                  <a:ext cx="254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12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18.00</a:t>
                  </a:r>
                  <a:endParaRPr kumimoji="1"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9719" name="Line 160"/>
                <p:cNvSpPr>
                  <a:spLocks noChangeShapeType="1"/>
                </p:cNvSpPr>
                <p:nvPr/>
              </p:nvSpPr>
              <p:spPr bwMode="auto">
                <a:xfrm rot="5400000">
                  <a:off x="2440" y="1518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20" name="Text Box 161"/>
                <p:cNvSpPr txBox="1">
                  <a:spLocks noChangeArrowheads="1"/>
                </p:cNvSpPr>
                <p:nvPr/>
              </p:nvSpPr>
              <p:spPr bwMode="auto">
                <a:xfrm>
                  <a:off x="2165" y="1480"/>
                  <a:ext cx="254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12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14.00</a:t>
                  </a:r>
                  <a:endParaRPr kumimoji="1"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9721" name="Line 162"/>
                <p:cNvSpPr>
                  <a:spLocks noChangeShapeType="1"/>
                </p:cNvSpPr>
                <p:nvPr/>
              </p:nvSpPr>
              <p:spPr bwMode="auto">
                <a:xfrm rot="5400000">
                  <a:off x="2440" y="1998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22" name="Text Box 163"/>
                <p:cNvSpPr txBox="1">
                  <a:spLocks noChangeArrowheads="1"/>
                </p:cNvSpPr>
                <p:nvPr/>
              </p:nvSpPr>
              <p:spPr bwMode="auto">
                <a:xfrm>
                  <a:off x="2165" y="1966"/>
                  <a:ext cx="254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12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10.00</a:t>
                  </a:r>
                  <a:endParaRPr kumimoji="1"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9723" name="Line 164"/>
                <p:cNvSpPr>
                  <a:spLocks noChangeShapeType="1"/>
                </p:cNvSpPr>
                <p:nvPr/>
              </p:nvSpPr>
              <p:spPr bwMode="auto">
                <a:xfrm rot="5400000">
                  <a:off x="2440" y="2484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24" name="Text Box 165"/>
                <p:cNvSpPr txBox="1">
                  <a:spLocks noChangeArrowheads="1"/>
                </p:cNvSpPr>
                <p:nvPr/>
              </p:nvSpPr>
              <p:spPr bwMode="auto">
                <a:xfrm>
                  <a:off x="2213" y="2459"/>
                  <a:ext cx="206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12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6.00</a:t>
                  </a:r>
                  <a:endParaRPr kumimoji="1"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9725" name="Line 166"/>
                <p:cNvSpPr>
                  <a:spLocks noChangeShapeType="1"/>
                </p:cNvSpPr>
                <p:nvPr/>
              </p:nvSpPr>
              <p:spPr bwMode="auto">
                <a:xfrm rot="5400000">
                  <a:off x="2440" y="2958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26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2213" y="2926"/>
                  <a:ext cx="206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12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2.00</a:t>
                  </a:r>
                  <a:endParaRPr kumimoji="1"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9685" name="Group 168"/>
              <p:cNvGrpSpPr/>
              <p:nvPr/>
            </p:nvGrpSpPr>
            <p:grpSpPr bwMode="auto">
              <a:xfrm>
                <a:off x="2291" y="3159"/>
                <a:ext cx="2636" cy="198"/>
                <a:chOff x="2291" y="3159"/>
                <a:chExt cx="2636" cy="198"/>
              </a:xfrm>
            </p:grpSpPr>
            <p:sp>
              <p:nvSpPr>
                <p:cNvPr id="69686" name="Line 169"/>
                <p:cNvSpPr>
                  <a:spLocks noChangeShapeType="1"/>
                </p:cNvSpPr>
                <p:nvPr/>
              </p:nvSpPr>
              <p:spPr bwMode="auto">
                <a:xfrm>
                  <a:off x="4795" y="3171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87" name="Line 170"/>
                <p:cNvSpPr>
                  <a:spLocks noChangeShapeType="1"/>
                </p:cNvSpPr>
                <p:nvPr/>
              </p:nvSpPr>
              <p:spPr bwMode="auto">
                <a:xfrm>
                  <a:off x="3838" y="3174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88" name="Line 171"/>
                <p:cNvSpPr>
                  <a:spLocks noChangeShapeType="1"/>
                </p:cNvSpPr>
                <p:nvPr/>
              </p:nvSpPr>
              <p:spPr bwMode="auto">
                <a:xfrm>
                  <a:off x="3349" y="3174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89" name="Line 172"/>
                <p:cNvSpPr>
                  <a:spLocks noChangeShapeType="1"/>
                </p:cNvSpPr>
                <p:nvPr/>
              </p:nvSpPr>
              <p:spPr bwMode="auto">
                <a:xfrm>
                  <a:off x="2881" y="3171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90" name="Line 173"/>
                <p:cNvSpPr>
                  <a:spLocks noChangeShapeType="1"/>
                </p:cNvSpPr>
                <p:nvPr/>
              </p:nvSpPr>
              <p:spPr bwMode="auto">
                <a:xfrm>
                  <a:off x="4318" y="3174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691" name="Text Box 174"/>
                <p:cNvSpPr txBox="1">
                  <a:spLocks noChangeArrowheads="1"/>
                </p:cNvSpPr>
                <p:nvPr/>
              </p:nvSpPr>
              <p:spPr bwMode="auto">
                <a:xfrm>
                  <a:off x="2291" y="3159"/>
                  <a:ext cx="146" cy="1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1600" b="1">
                      <a:solidFill>
                        <a:srgbClr val="000000"/>
                      </a:solidFill>
                      <a:latin typeface="宋体" panose="02010600030101010101" pitchFamily="2" charset="-122"/>
                    </a:rPr>
                    <a:t>0</a:t>
                  </a:r>
                  <a:endParaRPr kumimoji="1" lang="en-US" altLang="zh-CN" sz="16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9692" name="Text Box 175"/>
                <p:cNvSpPr txBox="1">
                  <a:spLocks noChangeArrowheads="1"/>
                </p:cNvSpPr>
                <p:nvPr/>
              </p:nvSpPr>
              <p:spPr bwMode="auto">
                <a:xfrm>
                  <a:off x="2807" y="3232"/>
                  <a:ext cx="206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12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2.00</a:t>
                  </a:r>
                  <a:endParaRPr kumimoji="1"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9693" name="Text Box 176"/>
                <p:cNvSpPr txBox="1">
                  <a:spLocks noChangeArrowheads="1"/>
                </p:cNvSpPr>
                <p:nvPr/>
              </p:nvSpPr>
              <p:spPr bwMode="auto">
                <a:xfrm>
                  <a:off x="3281" y="3232"/>
                  <a:ext cx="206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12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4.00</a:t>
                  </a:r>
                  <a:endParaRPr kumimoji="1"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9694" name="Text Box 177"/>
                <p:cNvSpPr txBox="1">
                  <a:spLocks noChangeArrowheads="1"/>
                </p:cNvSpPr>
                <p:nvPr/>
              </p:nvSpPr>
              <p:spPr bwMode="auto">
                <a:xfrm>
                  <a:off x="3720" y="3232"/>
                  <a:ext cx="253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12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6.00</a:t>
                  </a:r>
                  <a:endParaRPr kumimoji="1"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9695" name="Text Box 178"/>
                <p:cNvSpPr txBox="1">
                  <a:spLocks noChangeArrowheads="1"/>
                </p:cNvSpPr>
                <p:nvPr/>
              </p:nvSpPr>
              <p:spPr bwMode="auto">
                <a:xfrm>
                  <a:off x="4187" y="3232"/>
                  <a:ext cx="249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12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8.00</a:t>
                  </a:r>
                  <a:endParaRPr kumimoji="1"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9696" name="Text Box 179"/>
                <p:cNvSpPr txBox="1">
                  <a:spLocks noChangeArrowheads="1"/>
                </p:cNvSpPr>
                <p:nvPr/>
              </p:nvSpPr>
              <p:spPr bwMode="auto">
                <a:xfrm>
                  <a:off x="4673" y="3232"/>
                  <a:ext cx="254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12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10.00</a:t>
                  </a:r>
                  <a:endParaRPr kumimoji="1"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9697" name="Text Box 180"/>
                <p:cNvSpPr txBox="1">
                  <a:spLocks noChangeArrowheads="1"/>
                </p:cNvSpPr>
                <p:nvPr/>
              </p:nvSpPr>
              <p:spPr bwMode="auto">
                <a:xfrm>
                  <a:off x="2556" y="3232"/>
                  <a:ext cx="205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12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1.00</a:t>
                  </a:r>
                  <a:endParaRPr kumimoji="1"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9698" name="Text Box 181"/>
                <p:cNvSpPr txBox="1">
                  <a:spLocks noChangeArrowheads="1"/>
                </p:cNvSpPr>
                <p:nvPr/>
              </p:nvSpPr>
              <p:spPr bwMode="auto">
                <a:xfrm>
                  <a:off x="3029" y="3232"/>
                  <a:ext cx="206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12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3.00</a:t>
                  </a:r>
                  <a:endParaRPr kumimoji="1"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9699" name="Text Box 182"/>
                <p:cNvSpPr txBox="1">
                  <a:spLocks noChangeArrowheads="1"/>
                </p:cNvSpPr>
                <p:nvPr/>
              </p:nvSpPr>
              <p:spPr bwMode="auto">
                <a:xfrm>
                  <a:off x="3467" y="3232"/>
                  <a:ext cx="254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12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5.00</a:t>
                  </a:r>
                  <a:endParaRPr kumimoji="1"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9700" name="Text Box 183"/>
                <p:cNvSpPr txBox="1">
                  <a:spLocks noChangeArrowheads="1"/>
                </p:cNvSpPr>
                <p:nvPr/>
              </p:nvSpPr>
              <p:spPr bwMode="auto">
                <a:xfrm>
                  <a:off x="3935" y="3232"/>
                  <a:ext cx="248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12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7.00</a:t>
                  </a:r>
                  <a:endParaRPr kumimoji="1"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9701" name="Text Box 184"/>
                <p:cNvSpPr txBox="1">
                  <a:spLocks noChangeArrowheads="1"/>
                </p:cNvSpPr>
                <p:nvPr/>
              </p:nvSpPr>
              <p:spPr bwMode="auto">
                <a:xfrm>
                  <a:off x="4421" y="3232"/>
                  <a:ext cx="254" cy="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  <a:buFontTx/>
                    <a:buNone/>
                  </a:pPr>
                  <a:r>
                    <a:rPr kumimoji="1" lang="en-US" altLang="zh-CN" sz="1200" b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9.00</a:t>
                  </a:r>
                  <a:endParaRPr kumimoji="1"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9702" name="Line 185"/>
                <p:cNvSpPr>
                  <a:spLocks noChangeShapeType="1"/>
                </p:cNvSpPr>
                <p:nvPr/>
              </p:nvSpPr>
              <p:spPr bwMode="auto">
                <a:xfrm>
                  <a:off x="4549" y="3171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03" name="Line 186"/>
                <p:cNvSpPr>
                  <a:spLocks noChangeShapeType="1"/>
                </p:cNvSpPr>
                <p:nvPr/>
              </p:nvSpPr>
              <p:spPr bwMode="auto">
                <a:xfrm>
                  <a:off x="3604" y="3174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04" name="Line 187"/>
                <p:cNvSpPr>
                  <a:spLocks noChangeShapeType="1"/>
                </p:cNvSpPr>
                <p:nvPr/>
              </p:nvSpPr>
              <p:spPr bwMode="auto">
                <a:xfrm>
                  <a:off x="3115" y="3174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05" name="Line 188"/>
                <p:cNvSpPr>
                  <a:spLocks noChangeShapeType="1"/>
                </p:cNvSpPr>
                <p:nvPr/>
              </p:nvSpPr>
              <p:spPr bwMode="auto">
                <a:xfrm>
                  <a:off x="2641" y="3171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706" name="Line 189"/>
                <p:cNvSpPr>
                  <a:spLocks noChangeShapeType="1"/>
                </p:cNvSpPr>
                <p:nvPr/>
              </p:nvSpPr>
              <p:spPr bwMode="auto">
                <a:xfrm>
                  <a:off x="4072" y="3174"/>
                  <a:ext cx="0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9653" name="Group 190"/>
            <p:cNvGrpSpPr/>
            <p:nvPr/>
          </p:nvGrpSpPr>
          <p:grpSpPr bwMode="auto">
            <a:xfrm>
              <a:off x="4182" y="831"/>
              <a:ext cx="34" cy="34"/>
              <a:chOff x="1392" y="2352"/>
              <a:chExt cx="96" cy="96"/>
            </a:xfrm>
          </p:grpSpPr>
          <p:sp>
            <p:nvSpPr>
              <p:cNvPr id="69682" name="Line 191"/>
              <p:cNvSpPr>
                <a:spLocks noChangeShapeType="1"/>
              </p:cNvSpPr>
              <p:nvPr/>
            </p:nvSpPr>
            <p:spPr bwMode="auto">
              <a:xfrm>
                <a:off x="1440" y="235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83" name="Line 192"/>
              <p:cNvSpPr>
                <a:spLocks noChangeShapeType="1"/>
              </p:cNvSpPr>
              <p:nvPr/>
            </p:nvSpPr>
            <p:spPr bwMode="auto">
              <a:xfrm rot="5400000">
                <a:off x="1440" y="235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9654" name="Group 193"/>
            <p:cNvGrpSpPr/>
            <p:nvPr/>
          </p:nvGrpSpPr>
          <p:grpSpPr bwMode="auto">
            <a:xfrm>
              <a:off x="3996" y="1068"/>
              <a:ext cx="34" cy="34"/>
              <a:chOff x="1392" y="2352"/>
              <a:chExt cx="96" cy="96"/>
            </a:xfrm>
          </p:grpSpPr>
          <p:sp>
            <p:nvSpPr>
              <p:cNvPr id="69680" name="Line 194"/>
              <p:cNvSpPr>
                <a:spLocks noChangeShapeType="1"/>
              </p:cNvSpPr>
              <p:nvPr/>
            </p:nvSpPr>
            <p:spPr bwMode="auto">
              <a:xfrm>
                <a:off x="1440" y="235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81" name="Line 195"/>
              <p:cNvSpPr>
                <a:spLocks noChangeShapeType="1"/>
              </p:cNvSpPr>
              <p:nvPr/>
            </p:nvSpPr>
            <p:spPr bwMode="auto">
              <a:xfrm rot="5400000">
                <a:off x="1440" y="235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9655" name="Group 196"/>
            <p:cNvGrpSpPr/>
            <p:nvPr/>
          </p:nvGrpSpPr>
          <p:grpSpPr bwMode="auto">
            <a:xfrm>
              <a:off x="3810" y="1323"/>
              <a:ext cx="34" cy="34"/>
              <a:chOff x="1392" y="2352"/>
              <a:chExt cx="96" cy="96"/>
            </a:xfrm>
          </p:grpSpPr>
          <p:sp>
            <p:nvSpPr>
              <p:cNvPr id="69678" name="Line 197"/>
              <p:cNvSpPr>
                <a:spLocks noChangeShapeType="1"/>
              </p:cNvSpPr>
              <p:nvPr/>
            </p:nvSpPr>
            <p:spPr bwMode="auto">
              <a:xfrm>
                <a:off x="1440" y="235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79" name="Line 198"/>
              <p:cNvSpPr>
                <a:spLocks noChangeShapeType="1"/>
              </p:cNvSpPr>
              <p:nvPr/>
            </p:nvSpPr>
            <p:spPr bwMode="auto">
              <a:xfrm rot="5400000">
                <a:off x="1440" y="235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9656" name="Group 199"/>
            <p:cNvGrpSpPr/>
            <p:nvPr/>
          </p:nvGrpSpPr>
          <p:grpSpPr bwMode="auto">
            <a:xfrm>
              <a:off x="3643" y="1551"/>
              <a:ext cx="34" cy="34"/>
              <a:chOff x="1392" y="2352"/>
              <a:chExt cx="96" cy="96"/>
            </a:xfrm>
          </p:grpSpPr>
          <p:sp>
            <p:nvSpPr>
              <p:cNvPr id="69676" name="Line 200"/>
              <p:cNvSpPr>
                <a:spLocks noChangeShapeType="1"/>
              </p:cNvSpPr>
              <p:nvPr/>
            </p:nvSpPr>
            <p:spPr bwMode="auto">
              <a:xfrm>
                <a:off x="1440" y="235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77" name="Line 201"/>
              <p:cNvSpPr>
                <a:spLocks noChangeShapeType="1"/>
              </p:cNvSpPr>
              <p:nvPr/>
            </p:nvSpPr>
            <p:spPr bwMode="auto">
              <a:xfrm rot="5400000">
                <a:off x="1440" y="235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9657" name="Group 202"/>
            <p:cNvGrpSpPr/>
            <p:nvPr/>
          </p:nvGrpSpPr>
          <p:grpSpPr bwMode="auto">
            <a:xfrm>
              <a:off x="3458" y="1788"/>
              <a:ext cx="34" cy="34"/>
              <a:chOff x="1392" y="2352"/>
              <a:chExt cx="96" cy="96"/>
            </a:xfrm>
          </p:grpSpPr>
          <p:sp>
            <p:nvSpPr>
              <p:cNvPr id="69674" name="Line 203"/>
              <p:cNvSpPr>
                <a:spLocks noChangeShapeType="1"/>
              </p:cNvSpPr>
              <p:nvPr/>
            </p:nvSpPr>
            <p:spPr bwMode="auto">
              <a:xfrm>
                <a:off x="1440" y="235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75" name="Line 204"/>
              <p:cNvSpPr>
                <a:spLocks noChangeShapeType="1"/>
              </p:cNvSpPr>
              <p:nvPr/>
            </p:nvSpPr>
            <p:spPr bwMode="auto">
              <a:xfrm rot="5400000">
                <a:off x="1440" y="235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9658" name="Group 205"/>
            <p:cNvGrpSpPr/>
            <p:nvPr/>
          </p:nvGrpSpPr>
          <p:grpSpPr bwMode="auto">
            <a:xfrm>
              <a:off x="3259" y="2054"/>
              <a:ext cx="34" cy="34"/>
              <a:chOff x="1392" y="2352"/>
              <a:chExt cx="96" cy="96"/>
            </a:xfrm>
          </p:grpSpPr>
          <p:sp>
            <p:nvSpPr>
              <p:cNvPr id="69672" name="Line 206"/>
              <p:cNvSpPr>
                <a:spLocks noChangeShapeType="1"/>
              </p:cNvSpPr>
              <p:nvPr/>
            </p:nvSpPr>
            <p:spPr bwMode="auto">
              <a:xfrm>
                <a:off x="1440" y="235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73" name="Line 207"/>
              <p:cNvSpPr>
                <a:spLocks noChangeShapeType="1"/>
              </p:cNvSpPr>
              <p:nvPr/>
            </p:nvSpPr>
            <p:spPr bwMode="auto">
              <a:xfrm rot="5400000">
                <a:off x="1440" y="235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9659" name="Group 208"/>
            <p:cNvGrpSpPr/>
            <p:nvPr/>
          </p:nvGrpSpPr>
          <p:grpSpPr bwMode="auto">
            <a:xfrm>
              <a:off x="3120" y="2249"/>
              <a:ext cx="34" cy="34"/>
              <a:chOff x="1392" y="2352"/>
              <a:chExt cx="96" cy="96"/>
            </a:xfrm>
          </p:grpSpPr>
          <p:sp>
            <p:nvSpPr>
              <p:cNvPr id="69670" name="Line 209"/>
              <p:cNvSpPr>
                <a:spLocks noChangeShapeType="1"/>
              </p:cNvSpPr>
              <p:nvPr/>
            </p:nvSpPr>
            <p:spPr bwMode="auto">
              <a:xfrm>
                <a:off x="1440" y="235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71" name="Line 210"/>
              <p:cNvSpPr>
                <a:spLocks noChangeShapeType="1"/>
              </p:cNvSpPr>
              <p:nvPr/>
            </p:nvSpPr>
            <p:spPr bwMode="auto">
              <a:xfrm rot="5400000">
                <a:off x="1440" y="235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9660" name="Group 211"/>
            <p:cNvGrpSpPr/>
            <p:nvPr/>
          </p:nvGrpSpPr>
          <p:grpSpPr bwMode="auto">
            <a:xfrm>
              <a:off x="2934" y="2493"/>
              <a:ext cx="34" cy="34"/>
              <a:chOff x="1392" y="2352"/>
              <a:chExt cx="96" cy="96"/>
            </a:xfrm>
          </p:grpSpPr>
          <p:sp>
            <p:nvSpPr>
              <p:cNvPr id="69668" name="Line 212"/>
              <p:cNvSpPr>
                <a:spLocks noChangeShapeType="1"/>
              </p:cNvSpPr>
              <p:nvPr/>
            </p:nvSpPr>
            <p:spPr bwMode="auto">
              <a:xfrm>
                <a:off x="1440" y="235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69" name="Line 213"/>
              <p:cNvSpPr>
                <a:spLocks noChangeShapeType="1"/>
              </p:cNvSpPr>
              <p:nvPr/>
            </p:nvSpPr>
            <p:spPr bwMode="auto">
              <a:xfrm rot="5400000">
                <a:off x="1440" y="235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9661" name="Group 214"/>
            <p:cNvGrpSpPr/>
            <p:nvPr/>
          </p:nvGrpSpPr>
          <p:grpSpPr bwMode="auto">
            <a:xfrm>
              <a:off x="2743" y="2739"/>
              <a:ext cx="34" cy="34"/>
              <a:chOff x="1392" y="2352"/>
              <a:chExt cx="96" cy="96"/>
            </a:xfrm>
          </p:grpSpPr>
          <p:sp>
            <p:nvSpPr>
              <p:cNvPr id="69666" name="Line 215"/>
              <p:cNvSpPr>
                <a:spLocks noChangeShapeType="1"/>
              </p:cNvSpPr>
              <p:nvPr/>
            </p:nvSpPr>
            <p:spPr bwMode="auto">
              <a:xfrm>
                <a:off x="1440" y="235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67" name="Line 216"/>
              <p:cNvSpPr>
                <a:spLocks noChangeShapeType="1"/>
              </p:cNvSpPr>
              <p:nvPr/>
            </p:nvSpPr>
            <p:spPr bwMode="auto">
              <a:xfrm rot="5400000">
                <a:off x="1440" y="235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9662" name="Group 217"/>
            <p:cNvGrpSpPr/>
            <p:nvPr/>
          </p:nvGrpSpPr>
          <p:grpSpPr bwMode="auto">
            <a:xfrm>
              <a:off x="2556" y="2987"/>
              <a:ext cx="34" cy="34"/>
              <a:chOff x="1392" y="2352"/>
              <a:chExt cx="96" cy="96"/>
            </a:xfrm>
          </p:grpSpPr>
          <p:sp>
            <p:nvSpPr>
              <p:cNvPr id="69664" name="Line 218"/>
              <p:cNvSpPr>
                <a:spLocks noChangeShapeType="1"/>
              </p:cNvSpPr>
              <p:nvPr/>
            </p:nvSpPr>
            <p:spPr bwMode="auto">
              <a:xfrm>
                <a:off x="1440" y="235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665" name="Line 219"/>
              <p:cNvSpPr>
                <a:spLocks noChangeShapeType="1"/>
              </p:cNvSpPr>
              <p:nvPr/>
            </p:nvSpPr>
            <p:spPr bwMode="auto">
              <a:xfrm rot="5400000">
                <a:off x="1440" y="235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9663" name="Line 220"/>
            <p:cNvSpPr>
              <a:spLocks noChangeShapeType="1"/>
            </p:cNvSpPr>
            <p:nvPr/>
          </p:nvSpPr>
          <p:spPr bwMode="auto">
            <a:xfrm flipH="1">
              <a:off x="2412" y="734"/>
              <a:ext cx="1858" cy="25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61725" name="Text Box 221"/>
          <p:cNvSpPr txBox="1">
            <a:spLocks noChangeArrowheads="1"/>
          </p:cNvSpPr>
          <p:nvPr/>
        </p:nvSpPr>
        <p:spPr bwMode="auto">
          <a:xfrm>
            <a:off x="323850" y="4906963"/>
            <a:ext cx="3505200" cy="120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46800" rIns="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标出图名：</a:t>
            </a:r>
            <a:endParaRPr kumimoji="1" lang="zh-CN" altLang="en-US" sz="20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1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sz="18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在图线下方或空白位置写出图的名称及某些必要的说明。</a:t>
            </a:r>
            <a:endParaRPr kumimoji="1" lang="zh-CN" altLang="en-US" sz="1800" b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grpSp>
        <p:nvGrpSpPr>
          <p:cNvPr id="21" name="Group 222"/>
          <p:cNvGrpSpPr/>
          <p:nvPr/>
        </p:nvGrpSpPr>
        <p:grpSpPr bwMode="auto">
          <a:xfrm>
            <a:off x="5129213" y="4589463"/>
            <a:ext cx="1157287" cy="304800"/>
            <a:chOff x="2799" y="2820"/>
            <a:chExt cx="729" cy="192"/>
          </a:xfrm>
        </p:grpSpPr>
        <p:sp>
          <p:nvSpPr>
            <p:cNvPr id="69647" name="Oval 223"/>
            <p:cNvSpPr>
              <a:spLocks noChangeArrowheads="1"/>
            </p:cNvSpPr>
            <p:nvPr/>
          </p:nvSpPr>
          <p:spPr bwMode="auto">
            <a:xfrm>
              <a:off x="2799" y="2884"/>
              <a:ext cx="54" cy="5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69648" name="Text Box 224"/>
            <p:cNvSpPr txBox="1">
              <a:spLocks noChangeArrowheads="1"/>
            </p:cNvSpPr>
            <p:nvPr/>
          </p:nvSpPr>
          <p:spPr bwMode="auto">
            <a:xfrm>
              <a:off x="2843" y="2820"/>
              <a:ext cx="68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1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(1.00,2.76)</a:t>
              </a:r>
              <a:endParaRPr kumimoji="1" lang="en-US" altLang="zh-CN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" name="Group 225"/>
          <p:cNvGrpSpPr/>
          <p:nvPr/>
        </p:nvGrpSpPr>
        <p:grpSpPr bwMode="auto">
          <a:xfrm>
            <a:off x="7062788" y="1782763"/>
            <a:ext cx="1223962" cy="304800"/>
            <a:chOff x="4036" y="936"/>
            <a:chExt cx="771" cy="192"/>
          </a:xfrm>
        </p:grpSpPr>
        <p:sp>
          <p:nvSpPr>
            <p:cNvPr id="69645" name="Oval 226"/>
            <p:cNvSpPr>
              <a:spLocks noChangeArrowheads="1"/>
            </p:cNvSpPr>
            <p:nvPr/>
          </p:nvSpPr>
          <p:spPr bwMode="auto">
            <a:xfrm>
              <a:off x="4036" y="1002"/>
              <a:ext cx="54" cy="5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rgbClr val="000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69646" name="Text Box 227"/>
            <p:cNvSpPr txBox="1">
              <a:spLocks noChangeArrowheads="1"/>
            </p:cNvSpPr>
            <p:nvPr/>
          </p:nvSpPr>
          <p:spPr bwMode="auto">
            <a:xfrm>
              <a:off x="4066" y="936"/>
              <a:ext cx="74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1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kumimoji="1" lang="en-US" altLang="zh-CN" sz="1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(7.00,18.58)</a:t>
              </a:r>
              <a:endParaRPr kumimoji="1" lang="en-US" altLang="zh-CN" sz="1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61733" name="Text Box 229"/>
          <p:cNvSpPr txBox="1">
            <a:spLocks noChangeArrowheads="1"/>
          </p:cNvSpPr>
          <p:nvPr/>
        </p:nvSpPr>
        <p:spPr bwMode="auto">
          <a:xfrm>
            <a:off x="242888" y="3429000"/>
            <a:ext cx="412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由图上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两点可得被测电阻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</a:t>
            </a:r>
            <a:r>
              <a:rPr kumimoji="1" lang="zh-CN" altLang="en-US" sz="1400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endParaRPr kumimoji="1" lang="zh-CN" altLang="en-US" sz="1400">
              <a:solidFill>
                <a:srgbClr val="33339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3" name="Group 232"/>
          <p:cNvGrpSpPr/>
          <p:nvPr/>
        </p:nvGrpSpPr>
        <p:grpSpPr bwMode="auto">
          <a:xfrm>
            <a:off x="5507038" y="4906963"/>
            <a:ext cx="2236787" cy="1136650"/>
            <a:chOff x="3469" y="2832"/>
            <a:chExt cx="1409" cy="716"/>
          </a:xfrm>
        </p:grpSpPr>
        <p:sp>
          <p:nvSpPr>
            <p:cNvPr id="69643" name="Text Box 233"/>
            <p:cNvSpPr txBox="1">
              <a:spLocks noChangeArrowheads="1"/>
            </p:cNvSpPr>
            <p:nvPr/>
          </p:nvSpPr>
          <p:spPr bwMode="auto">
            <a:xfrm>
              <a:off x="3469" y="3296"/>
              <a:ext cx="14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kumimoji="1"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电阻伏安特性曲线</a:t>
              </a:r>
              <a:endParaRPr kumimoji="1"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69644" name="Rectangle 234"/>
            <p:cNvSpPr>
              <a:spLocks noChangeArrowheads="1"/>
            </p:cNvSpPr>
            <p:nvPr/>
          </p:nvSpPr>
          <p:spPr bwMode="auto">
            <a:xfrm>
              <a:off x="4224" y="2832"/>
              <a:ext cx="116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  <a:spcBef>
                  <a:spcPct val="0"/>
                </a:spcBef>
                <a:buClr>
                  <a:srgbClr val="000000"/>
                </a:buClr>
                <a:buFontTx/>
                <a:buNone/>
              </a:pPr>
              <a:endParaRPr kumimoji="1" lang="zh-CN" altLang="zh-CN" sz="19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35842" name="Object 28"/>
          <p:cNvGraphicFramePr>
            <a:graphicFrameLocks noChangeAspect="1"/>
          </p:cNvGraphicFramePr>
          <p:nvPr/>
        </p:nvGraphicFramePr>
        <p:xfrm>
          <a:off x="304800" y="3819525"/>
          <a:ext cx="38068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02" name="Equation" r:id="rId1" imgW="2679700" imgH="546100" progId="Equation.DSMT4">
                  <p:embed/>
                </p:oleObj>
              </mc:Choice>
              <mc:Fallback>
                <p:oleObj name="Equation" r:id="rId1" imgW="2679700" imgH="5461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819525"/>
                        <a:ext cx="38068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6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61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61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2" dur="500"/>
                                        <p:tgtEl>
                                          <p:spTgt spid="66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07" grpId="0"/>
      <p:bldP spid="661725" grpId="0"/>
      <p:bldP spid="6617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00000"/>
                </a:solidFill>
              </a:rPr>
              <a:t>http://jxzy.ustc.edu.cn</a:t>
            </a:r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163846" name="Rectangle 6"/>
          <p:cNvSpPr>
            <a:spLocks noChangeArrowheads="1"/>
          </p:cNvSpPr>
          <p:nvPr/>
        </p:nvSpPr>
        <p:spPr bwMode="auto">
          <a:xfrm>
            <a:off x="7437438" y="3644900"/>
            <a:ext cx="116681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8000" dirty="0">
                <a:solidFill>
                  <a:srgbClr val="FF0000"/>
                </a:solidFill>
              </a:rPr>
              <a:t>×</a:t>
            </a:r>
            <a:endParaRPr lang="zh-CN" altLang="en-US" sz="8000" dirty="0">
              <a:solidFill>
                <a:srgbClr val="FF0000"/>
              </a:solidFill>
            </a:endParaRPr>
          </a:p>
        </p:txBody>
      </p:sp>
      <p:graphicFrame>
        <p:nvGraphicFramePr>
          <p:cNvPr id="70660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115616" y="475923"/>
          <a:ext cx="6481762" cy="593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98" name="Graph" r:id="rId1" imgW="3517265" imgH="3221355" progId="Origin50.Graph">
                  <p:embed/>
                </p:oleObj>
              </mc:Choice>
              <mc:Fallback>
                <p:oleObj name="Graph" r:id="rId1" imgW="3517265" imgH="3221355" progId="Origin50.Graph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75923"/>
                        <a:ext cx="6481762" cy="593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251520" y="117476"/>
            <a:ext cx="3791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00B0F0"/>
                </a:solidFill>
              </a:rPr>
              <a:t>利用数据处理软件作图</a:t>
            </a:r>
            <a:endParaRPr lang="zh-CN" altLang="en-US" sz="28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日期占位符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smtClean="0">
                <a:solidFill>
                  <a:srgbClr val="000000"/>
                </a:solidFill>
              </a:rPr>
              <a:t>http://jxzy.ustc.edu.cn</a:t>
            </a:r>
            <a:endParaRPr lang="en-US" altLang="zh-CN" sz="1400" smtClean="0">
              <a:solidFill>
                <a:srgbClr val="000000"/>
              </a:solidFill>
            </a:endParaRPr>
          </a:p>
        </p:txBody>
      </p:sp>
      <p:sp>
        <p:nvSpPr>
          <p:cNvPr id="71683" name="Text Box 5"/>
          <p:cNvSpPr txBox="1">
            <a:spLocks noChangeArrowheads="1"/>
          </p:cNvSpPr>
          <p:nvPr/>
        </p:nvSpPr>
        <p:spPr bwMode="auto">
          <a:xfrm>
            <a:off x="2163763" y="5418138"/>
            <a:ext cx="4962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图</a:t>
            </a:r>
            <a:r>
              <a:rPr lang="en-US" altLang="zh-CN" sz="20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1 </a:t>
            </a:r>
            <a:r>
              <a:rPr lang="zh-CN" altLang="en-US" sz="20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光杠杆法测铜棒的长度与温度的关系 </a:t>
            </a:r>
            <a:endParaRPr lang="zh-CN" altLang="en-US" sz="2000" b="1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</p:txBody>
      </p:sp>
      <p:grpSp>
        <p:nvGrpSpPr>
          <p:cNvPr id="71684" name="Group 10"/>
          <p:cNvGrpSpPr/>
          <p:nvPr/>
        </p:nvGrpSpPr>
        <p:grpSpPr bwMode="auto">
          <a:xfrm>
            <a:off x="1549400" y="785813"/>
            <a:ext cx="6191250" cy="4606925"/>
            <a:chOff x="976" y="710"/>
            <a:chExt cx="3900" cy="2902"/>
          </a:xfrm>
        </p:grpSpPr>
        <p:pic>
          <p:nvPicPr>
            <p:cNvPr id="71685" name="Picture 6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" y="710"/>
              <a:ext cx="3900" cy="2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686" name="Text Box 7"/>
            <p:cNvSpPr txBox="1">
              <a:spLocks noChangeArrowheads="1"/>
            </p:cNvSpPr>
            <p:nvPr/>
          </p:nvSpPr>
          <p:spPr bwMode="auto">
            <a:xfrm rot="-5400000">
              <a:off x="431" y="1676"/>
              <a:ext cx="1324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00000"/>
                  </a:solidFill>
                  <a:latin typeface="宋体" panose="02010600030101010101" pitchFamily="2" charset="-122"/>
                </a:rPr>
                <a:t>望远镜读数 </a:t>
              </a:r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/</a:t>
              </a:r>
              <a:r>
                <a:rPr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</a:rPr>
                <a:t>mm</a:t>
              </a:r>
              <a:r>
                <a:rPr lang="en-US" altLang="zh-CN" sz="1800" b="1">
                  <a:solidFill>
                    <a:srgbClr val="000000"/>
                  </a:solidFill>
                  <a:latin typeface="宋体" panose="02010600030101010101" pitchFamily="2" charset="-122"/>
                </a:rPr>
                <a:t>  </a:t>
              </a:r>
              <a:endParaRPr lang="en-US" altLang="zh-CN" sz="18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71687" name="Text Box 9"/>
            <p:cNvSpPr txBox="1">
              <a:spLocks noChangeArrowheads="1"/>
            </p:cNvSpPr>
            <p:nvPr/>
          </p:nvSpPr>
          <p:spPr bwMode="auto">
            <a:xfrm>
              <a:off x="2682" y="3381"/>
              <a:ext cx="843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solidFill>
                    <a:srgbClr val="000000"/>
                  </a:solidFill>
                  <a:latin typeface="宋体" panose="02010600030101010101" pitchFamily="2" charset="-122"/>
                </a:rPr>
                <a:t>温度 </a:t>
              </a:r>
              <a:r>
                <a:rPr lang="en-US" altLang="zh-CN" sz="1800" b="1">
                  <a:solidFill>
                    <a:srgbClr val="000000"/>
                  </a:solidFill>
                  <a:latin typeface="宋体" panose="02010600030101010101" pitchFamily="2" charset="-122"/>
                </a:rPr>
                <a:t>/℃  </a:t>
              </a:r>
              <a:endParaRPr lang="en-US" altLang="zh-CN" sz="18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3200" b="1" smtClean="0">
                <a:latin typeface="Times New Roman" panose="02020603050405020304" pitchFamily="18" charset="0"/>
              </a:rPr>
              <a:t>误差杆：不确定度的图示</a:t>
            </a:r>
            <a:endParaRPr lang="zh-CN" altLang="en-US" sz="3200" b="1" smtClean="0">
              <a:latin typeface="Times New Roman" panose="02020603050405020304" pitchFamily="18" charset="0"/>
            </a:endParaRPr>
          </a:p>
        </p:txBody>
      </p:sp>
      <p:sp>
        <p:nvSpPr>
          <p:cNvPr id="7270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414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smtClean="0"/>
              <a:t>以数据点为基点，误差杆长度的一半表示相应不确定度的大小。</a:t>
            </a:r>
            <a:endParaRPr lang="zh-CN" altLang="en-US" sz="2800" smtClean="0"/>
          </a:p>
        </p:txBody>
      </p:sp>
      <p:grpSp>
        <p:nvGrpSpPr>
          <p:cNvPr id="72708" name="组合 24"/>
          <p:cNvGrpSpPr/>
          <p:nvPr/>
        </p:nvGrpSpPr>
        <p:grpSpPr bwMode="auto">
          <a:xfrm>
            <a:off x="1979613" y="3716338"/>
            <a:ext cx="288925" cy="865187"/>
            <a:chOff x="1979613" y="3716338"/>
            <a:chExt cx="288925" cy="865187"/>
          </a:xfrm>
        </p:grpSpPr>
        <p:sp>
          <p:nvSpPr>
            <p:cNvPr id="4" name="椭圆 3"/>
            <p:cNvSpPr/>
            <p:nvPr/>
          </p:nvSpPr>
          <p:spPr>
            <a:xfrm>
              <a:off x="2051050" y="4076700"/>
              <a:ext cx="144463" cy="1444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FFFFFF"/>
                </a:solidFill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2124075" y="3716338"/>
              <a:ext cx="0" cy="8651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979613" y="3716338"/>
              <a:ext cx="2889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1979613" y="4581525"/>
              <a:ext cx="28892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709" name="组合 35"/>
          <p:cNvGrpSpPr/>
          <p:nvPr/>
        </p:nvGrpSpPr>
        <p:grpSpPr bwMode="auto">
          <a:xfrm>
            <a:off x="3635375" y="4005263"/>
            <a:ext cx="865188" cy="287337"/>
            <a:chOff x="3635896" y="4005064"/>
            <a:chExt cx="864096" cy="288032"/>
          </a:xfrm>
        </p:grpSpPr>
        <p:sp>
          <p:nvSpPr>
            <p:cNvPr id="13" name="椭圆 12"/>
            <p:cNvSpPr/>
            <p:nvPr/>
          </p:nvSpPr>
          <p:spPr bwMode="auto">
            <a:xfrm>
              <a:off x="3996035" y="4076833"/>
              <a:ext cx="143867" cy="144198"/>
            </a:xfrm>
            <a:prstGeom prst="ellipse">
              <a:avLst/>
            </a:prstGeom>
            <a:solidFill>
              <a:schemeClr val="tx1"/>
            </a:solidFill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FFFFFF"/>
                </a:solidFill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4499992" y="4005064"/>
              <a:ext cx="0" cy="2880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3635896" y="4149875"/>
              <a:ext cx="86409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3635896" y="4005064"/>
              <a:ext cx="0" cy="2880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710" name="组合 34"/>
          <p:cNvGrpSpPr/>
          <p:nvPr/>
        </p:nvGrpSpPr>
        <p:grpSpPr bwMode="auto">
          <a:xfrm>
            <a:off x="5580063" y="3716338"/>
            <a:ext cx="863600" cy="865187"/>
            <a:chOff x="5580112" y="3716338"/>
            <a:chExt cx="864096" cy="865187"/>
          </a:xfrm>
        </p:grpSpPr>
        <p:sp>
          <p:nvSpPr>
            <p:cNvPr id="17" name="椭圆 16"/>
            <p:cNvSpPr/>
            <p:nvPr/>
          </p:nvSpPr>
          <p:spPr bwMode="auto">
            <a:xfrm>
              <a:off x="5940681" y="4076700"/>
              <a:ext cx="144546" cy="1444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FFFFFF"/>
                </a:solidFill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 bwMode="auto">
            <a:xfrm>
              <a:off x="6012160" y="3716338"/>
              <a:ext cx="0" cy="8651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auto">
            <a:xfrm>
              <a:off x="5867614" y="3716338"/>
              <a:ext cx="28909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 bwMode="auto">
            <a:xfrm>
              <a:off x="5867614" y="4581525"/>
              <a:ext cx="28909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 bwMode="auto">
            <a:xfrm>
              <a:off x="5939830" y="4077072"/>
              <a:ext cx="144066" cy="144016"/>
            </a:xfrm>
            <a:prstGeom prst="ellipse">
              <a:avLst/>
            </a:prstGeom>
            <a:solidFill>
              <a:schemeClr val="tx1"/>
            </a:solidFill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3200">
                <a:solidFill>
                  <a:srgbClr val="FFFFFF"/>
                </a:solidFill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5580112" y="4005263"/>
              <a:ext cx="0" cy="2873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6444208" y="4005263"/>
              <a:ext cx="0" cy="28733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580112" y="4149725"/>
              <a:ext cx="86409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0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3779912" y="116632"/>
          <a:ext cx="4714875" cy="329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26" name="Graph" r:id="rId1" imgW="4165600" imgH="2908300" progId="Origin50.Graph">
                  <p:embed/>
                </p:oleObj>
              </mc:Choice>
              <mc:Fallback>
                <p:oleObj name="Graph" r:id="rId1" imgW="4165600" imgH="2908300" progId="Origin50.Graph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116632"/>
                        <a:ext cx="4714875" cy="329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1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179388" y="908050"/>
          <a:ext cx="344963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27" name="公式" r:id="rId3" imgW="1040765" imgH="203200" progId="Equation.3">
                  <p:embed/>
                </p:oleObj>
              </mc:Choice>
              <mc:Fallback>
                <p:oleObj name="公式" r:id="rId3" imgW="1040765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908050"/>
                        <a:ext cx="3449637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" name="Object 9"/>
          <p:cNvGraphicFramePr>
            <a:graphicFrameLocks noChangeAspect="1"/>
          </p:cNvGraphicFramePr>
          <p:nvPr/>
        </p:nvGraphicFramePr>
        <p:xfrm>
          <a:off x="107950" y="2349500"/>
          <a:ext cx="319722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28" name="Equation" r:id="rId5" imgW="964565" imgH="177800" progId="Equation.DSMT4">
                  <p:embed/>
                </p:oleObj>
              </mc:Choice>
              <mc:Fallback>
                <p:oleObj name="Equation" r:id="rId5" imgW="964565" imgH="177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349500"/>
                        <a:ext cx="3197225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3" name="Text Box 10"/>
          <p:cNvSpPr txBox="1">
            <a:spLocks noChangeArrowheads="1"/>
          </p:cNvSpPr>
          <p:nvPr/>
        </p:nvSpPr>
        <p:spPr bwMode="auto">
          <a:xfrm>
            <a:off x="107950" y="328613"/>
            <a:ext cx="2089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FF3300"/>
                </a:solidFill>
              </a:rPr>
              <a:t>实验数据：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73734" name="Text Box 11"/>
          <p:cNvSpPr txBox="1">
            <a:spLocks noChangeArrowheads="1"/>
          </p:cNvSpPr>
          <p:nvPr/>
        </p:nvSpPr>
        <p:spPr bwMode="auto">
          <a:xfrm>
            <a:off x="107950" y="1773238"/>
            <a:ext cx="2159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solidFill>
                  <a:srgbClr val="FF3300"/>
                </a:solidFill>
              </a:rPr>
              <a:t>拟合数据：</a:t>
            </a:r>
            <a:endParaRPr lang="zh-CN" altLang="en-US">
              <a:solidFill>
                <a:srgbClr val="FF33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55650" y="3860800"/>
          <a:ext cx="6096000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946">
                <a:tc>
                  <a:txBody>
                    <a:bodyPr/>
                    <a:lstStyle/>
                    <a:p>
                      <a:r>
                        <a:rPr lang="en-US" altLang="zh-CN" sz="1800" i="1" dirty="0" smtClean="0">
                          <a:solidFill>
                            <a:srgbClr val="FF0000"/>
                          </a:solidFill>
                        </a:rPr>
                        <a:t>d/</a:t>
                      </a:r>
                      <a:r>
                        <a:rPr lang="el-GR" altLang="zh-CN" sz="1800" dirty="0" smtClean="0">
                          <a:solidFill>
                            <a:srgbClr val="FF0000"/>
                          </a:solidFill>
                        </a:rPr>
                        <a:t>μ</a:t>
                      </a:r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50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75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125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150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rgbClr val="FF0000"/>
                          </a:solidFill>
                        </a:rPr>
                        <a:t>175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i="1" dirty="0" smtClean="0"/>
                        <a:t>U</a:t>
                      </a:r>
                      <a:r>
                        <a:rPr lang="en-US" altLang="zh-CN" sz="1800" dirty="0" smtClean="0"/>
                        <a:t>/V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44.26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37.71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31.19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25.79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20.90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18.36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15.00</a:t>
                      </a:r>
                      <a:endParaRPr lang="zh-CN" alt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∆</a:t>
                      </a:r>
                      <a:r>
                        <a:rPr lang="en-US" altLang="zh-CN" sz="1800" i="1" dirty="0" smtClean="0"/>
                        <a:t>U</a:t>
                      </a:r>
                      <a:r>
                        <a:rPr lang="en-US" altLang="zh-CN" sz="1800" dirty="0" smtClean="0"/>
                        <a:t>/V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1.9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1.6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1.3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1.1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0.9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0.8</a:t>
                      </a:r>
                      <a:endParaRPr lang="zh-CN" alt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0.6</a:t>
                      </a:r>
                      <a:endParaRPr lang="zh-CN" altLang="en-US" sz="1800" dirty="0"/>
                    </a:p>
                  </a:txBody>
                  <a:tcPr marT="45733" marB="45733"/>
                </a:tc>
              </a:tr>
            </a:tbl>
          </a:graphicData>
        </a:graphic>
      </p:graphicFrame>
      <p:graphicFrame>
        <p:nvGraphicFramePr>
          <p:cNvPr id="73773" name="Object 5"/>
          <p:cNvGraphicFramePr>
            <a:graphicFrameLocks noChangeAspect="1"/>
          </p:cNvGraphicFramePr>
          <p:nvPr/>
        </p:nvGraphicFramePr>
        <p:xfrm>
          <a:off x="7054850" y="3887788"/>
          <a:ext cx="2085975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29" name="Equation" r:id="rId7" imgW="698500" imgH="241300" progId="Equation.DSMT4">
                  <p:embed/>
                </p:oleObj>
              </mc:Choice>
              <mc:Fallback>
                <p:oleObj name="Equation" r:id="rId7" imgW="6985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4850" y="3887788"/>
                        <a:ext cx="2085975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74" name="Text Box 11"/>
          <p:cNvSpPr txBox="1">
            <a:spLocks noChangeArrowheads="1"/>
          </p:cNvSpPr>
          <p:nvPr/>
        </p:nvSpPr>
        <p:spPr bwMode="auto">
          <a:xfrm>
            <a:off x="827088" y="5229225"/>
            <a:ext cx="2305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i="1">
                <a:solidFill>
                  <a:srgbClr val="FF3300"/>
                </a:solidFill>
              </a:rPr>
              <a:t>U</a:t>
            </a:r>
            <a:r>
              <a:rPr lang="en-US" altLang="zh-CN">
                <a:solidFill>
                  <a:srgbClr val="FF3300"/>
                </a:solidFill>
              </a:rPr>
              <a:t>-</a:t>
            </a:r>
            <a:r>
              <a:rPr lang="en-US" altLang="zh-CN" i="1">
                <a:solidFill>
                  <a:srgbClr val="FF3300"/>
                </a:solidFill>
              </a:rPr>
              <a:t>d</a:t>
            </a:r>
            <a:r>
              <a:rPr lang="en-US" altLang="zh-CN">
                <a:solidFill>
                  <a:srgbClr val="FF3300"/>
                </a:solidFill>
              </a:rPr>
              <a:t>:</a:t>
            </a:r>
            <a:r>
              <a:rPr lang="zh-CN" altLang="en-US">
                <a:solidFill>
                  <a:srgbClr val="000000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zh-CN" altLang="en-US">
                <a:solidFill>
                  <a:srgbClr val="000000"/>
                </a:solidFill>
              </a:rPr>
              <a:t>∆</a:t>
            </a:r>
            <a:r>
              <a:rPr lang="en-US" altLang="zh-CN" i="1">
                <a:solidFill>
                  <a:srgbClr val="000000"/>
                </a:solidFill>
              </a:rPr>
              <a:t>U</a:t>
            </a:r>
            <a:endParaRPr lang="zh-CN" altLang="en-US" i="1">
              <a:solidFill>
                <a:srgbClr val="FF3300"/>
              </a:solidFill>
            </a:endParaRPr>
          </a:p>
        </p:txBody>
      </p:sp>
      <p:sp>
        <p:nvSpPr>
          <p:cNvPr id="73775" name="Text Box 11"/>
          <p:cNvSpPr txBox="1">
            <a:spLocks noChangeArrowheads="1"/>
          </p:cNvSpPr>
          <p:nvPr/>
        </p:nvSpPr>
        <p:spPr bwMode="auto">
          <a:xfrm>
            <a:off x="900113" y="5949950"/>
            <a:ext cx="3167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rgbClr val="FF3300"/>
                </a:solidFill>
              </a:rPr>
              <a:t>ln</a:t>
            </a:r>
            <a:r>
              <a:rPr lang="en-US" altLang="zh-CN" i="1">
                <a:solidFill>
                  <a:srgbClr val="FF3300"/>
                </a:solidFill>
              </a:rPr>
              <a:t>U</a:t>
            </a:r>
            <a:r>
              <a:rPr lang="en-US" altLang="zh-CN">
                <a:solidFill>
                  <a:srgbClr val="FF3300"/>
                </a:solidFill>
              </a:rPr>
              <a:t>-</a:t>
            </a:r>
            <a:r>
              <a:rPr lang="en-US" altLang="zh-CN" i="1">
                <a:solidFill>
                  <a:srgbClr val="FF3300"/>
                </a:solidFill>
              </a:rPr>
              <a:t>d</a:t>
            </a:r>
            <a:r>
              <a:rPr lang="en-US" altLang="zh-CN">
                <a:solidFill>
                  <a:srgbClr val="FF3300"/>
                </a:solidFill>
              </a:rPr>
              <a:t>:</a:t>
            </a:r>
            <a:r>
              <a:rPr lang="zh-CN" altLang="en-US">
                <a:solidFill>
                  <a:srgbClr val="000000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2</a:t>
            </a:r>
            <a:r>
              <a:rPr lang="zh-CN" altLang="en-US">
                <a:solidFill>
                  <a:srgbClr val="000000"/>
                </a:solidFill>
              </a:rPr>
              <a:t>∆</a:t>
            </a:r>
            <a:r>
              <a:rPr lang="en-US" altLang="zh-CN" i="1">
                <a:solidFill>
                  <a:srgbClr val="000000"/>
                </a:solidFill>
              </a:rPr>
              <a:t>U</a:t>
            </a:r>
            <a:r>
              <a:rPr lang="en-US" altLang="zh-CN">
                <a:solidFill>
                  <a:srgbClr val="000000"/>
                </a:solidFill>
              </a:rPr>
              <a:t>/</a:t>
            </a:r>
            <a:r>
              <a:rPr lang="en-US" altLang="zh-CN" i="1">
                <a:solidFill>
                  <a:srgbClr val="000000"/>
                </a:solidFill>
              </a:rPr>
              <a:t>U</a:t>
            </a:r>
            <a:endParaRPr lang="zh-CN" altLang="en-US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844675"/>
            <a:ext cx="8229600" cy="3557588"/>
          </a:xfrm>
        </p:spPr>
        <p:txBody>
          <a:bodyPr/>
          <a:lstStyle/>
          <a:p>
            <a:pPr indent="457200" eaLnBrk="1" hangingPunct="1">
              <a:lnSpc>
                <a:spcPct val="150000"/>
              </a:lnSpc>
              <a:buFontTx/>
              <a:buNone/>
              <a:defRPr/>
            </a:pPr>
            <a:r>
              <a:rPr lang="zh-CN" altLang="en-US" sz="2800" dirty="0" smtClean="0"/>
              <a:t>用作图法把实验数据表示成曲线，固然可以看出事物之间的规律，但毕竟不如方程来得确切。如何从实验数据出发求出方程，这也是数据处理中常常遇到的问题。 </a:t>
            </a:r>
            <a:endParaRPr lang="en-US" altLang="zh-CN" dirty="0" smtClean="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zh-CN" sz="3600" b="1" dirty="0" smtClean="0">
                <a:latin typeface="Times New Roman" panose="02020603050405020304" pitchFamily="18" charset="0"/>
              </a:rPr>
              <a:t>2.3 </a:t>
            </a:r>
            <a:r>
              <a:rPr lang="zh-CN" altLang="en-US" sz="3600" b="1" dirty="0" smtClean="0">
                <a:latin typeface="Times New Roman" panose="02020603050405020304" pitchFamily="18" charset="0"/>
              </a:rPr>
              <a:t>最小二乘法</a:t>
            </a:r>
            <a:endParaRPr lang="en-US" altLang="zh-CN" sz="3600" b="1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2800" b="1" smtClean="0"/>
              <a:t>方程的回归，首先要确定函数的形式</a:t>
            </a:r>
            <a:r>
              <a:rPr lang="zh-CN" altLang="en-US" sz="2800" smtClean="0"/>
              <a:t> </a:t>
            </a:r>
            <a:endParaRPr lang="zh-CN" altLang="en-US" sz="2800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772400" cy="4525963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线性的函数关系，则可写成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mx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zh-CN" altLang="en-US" sz="2800" dirty="0" smtClean="0"/>
          </a:p>
          <a:p>
            <a:pPr eaLnBrk="1" hangingPunct="1"/>
            <a:r>
              <a:rPr lang="zh-CN" altLang="en-US" sz="2800" dirty="0" smtClean="0"/>
              <a:t>指数函数关系，则可写成：</a:t>
            </a:r>
            <a:endParaRPr lang="zh-CN" altLang="en-US" sz="2800" dirty="0" smtClean="0"/>
          </a:p>
          <a:p>
            <a:pPr eaLnBrk="1" hangingPunct="1"/>
            <a:endParaRPr lang="zh-CN" altLang="en-US" sz="2800" dirty="0" smtClean="0"/>
          </a:p>
          <a:p>
            <a:pPr eaLnBrk="1" hangingPunct="1"/>
            <a:r>
              <a:rPr lang="zh-CN" altLang="en-US" sz="2800" dirty="0" smtClean="0"/>
              <a:t>函数关系不明确，则常用多项式来表示： </a:t>
            </a:r>
            <a:endParaRPr lang="zh-CN" altLang="en-US" sz="2800" dirty="0" smtClean="0"/>
          </a:p>
        </p:txBody>
      </p:sp>
      <p:graphicFrame>
        <p:nvGraphicFramePr>
          <p:cNvPr id="7578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181600" y="2665413"/>
          <a:ext cx="150018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6" name="Equation" r:id="rId1" imgW="748665" imgH="203200" progId="Equation.DSMT4">
                  <p:embed/>
                </p:oleObj>
              </mc:Choice>
              <mc:Fallback>
                <p:oleObj name="Equation" r:id="rId1" imgW="748665" imgH="20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665413"/>
                        <a:ext cx="150018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066800" y="4267200"/>
          <a:ext cx="25193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57" name="Equation" r:id="rId3" imgW="1257300" imgH="241300" progId="Equation.DSMT4">
                  <p:embed/>
                </p:oleObj>
              </mc:Choice>
              <mc:Fallback>
                <p:oleObj name="Equation" r:id="rId3" imgW="12573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267200"/>
                        <a:ext cx="251936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44488" y="1054100"/>
            <a:ext cx="8229600" cy="1900238"/>
          </a:xfrm>
        </p:spPr>
        <p:txBody>
          <a:bodyPr/>
          <a:lstStyle/>
          <a:p>
            <a:pPr eaLnBrk="1" hangingPunct="1"/>
            <a:r>
              <a:rPr lang="zh-CN" altLang="en-US" sz="2800" b="1" dirty="0" smtClean="0"/>
              <a:t>最小二乘法：</a:t>
            </a:r>
            <a:endParaRPr lang="zh-CN" altLang="en-US" sz="2800" b="1" dirty="0" smtClean="0"/>
          </a:p>
        </p:txBody>
      </p:sp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773113" y="2017713"/>
          <a:ext cx="2998787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60" name="Equation" r:id="rId1" imgW="1244600" imgH="381000" progId="Equation.DSMT4">
                  <p:embed/>
                </p:oleObj>
              </mc:Choice>
              <mc:Fallback>
                <p:oleObj name="Equation" r:id="rId1" imgW="1244600" imgH="38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2017713"/>
                        <a:ext cx="2998787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4" name="Text Box 5"/>
          <p:cNvSpPr txBox="1">
            <a:spLocks noChangeArrowheads="1"/>
          </p:cNvSpPr>
          <p:nvPr/>
        </p:nvSpPr>
        <p:spPr bwMode="auto">
          <a:xfrm>
            <a:off x="3998913" y="2152650"/>
            <a:ext cx="10779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最小 </a:t>
            </a:r>
            <a:endParaRPr lang="zh-CN" altLang="en-US" sz="2800" b="1" dirty="0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76821" name="矩形 1"/>
          <p:cNvSpPr>
            <a:spLocks noChangeArrowheads="1"/>
          </p:cNvSpPr>
          <p:nvPr/>
        </p:nvSpPr>
        <p:spPr bwMode="auto">
          <a:xfrm>
            <a:off x="539552" y="4495687"/>
            <a:ext cx="50038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函数关系  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mx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8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644" y="692696"/>
            <a:ext cx="3563036" cy="3252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6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539552" y="260648"/>
          <a:ext cx="3199824" cy="82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15" name="Equation" r:id="rId1" imgW="42672000" imgH="10972800" progId="Equation.DSMT4">
                  <p:embed/>
                </p:oleObj>
              </mc:Choice>
              <mc:Fallback>
                <p:oleObj name="Equation" r:id="rId1" imgW="42672000" imgH="10972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60648"/>
                        <a:ext cx="3199824" cy="822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3" name="Object 20"/>
          <p:cNvGraphicFramePr>
            <a:graphicFrameLocks noChangeAspect="1"/>
          </p:cNvGraphicFramePr>
          <p:nvPr/>
        </p:nvGraphicFramePr>
        <p:xfrm>
          <a:off x="539552" y="3356992"/>
          <a:ext cx="1622356" cy="1188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16" name="Equation" r:id="rId3" imgW="901065" imgH="660400" progId="Equation.DSMT4">
                  <p:embed/>
                </p:oleObj>
              </mc:Choice>
              <mc:Fallback>
                <p:oleObj name="Equation" r:id="rId3" imgW="901065" imgH="6604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356992"/>
                        <a:ext cx="1622356" cy="11882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4" name="Object 21"/>
          <p:cNvGraphicFramePr>
            <a:graphicFrameLocks noChangeAspect="1"/>
          </p:cNvGraphicFramePr>
          <p:nvPr/>
        </p:nvGraphicFramePr>
        <p:xfrm>
          <a:off x="539552" y="4869160"/>
          <a:ext cx="1302455" cy="1553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17" name="Equation" r:id="rId5" imgW="723900" imgH="862965" progId="Equation.DSMT4">
                  <p:embed/>
                </p:oleObj>
              </mc:Choice>
              <mc:Fallback>
                <p:oleObj name="Equation" r:id="rId5" imgW="723900" imgH="862965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869160"/>
                        <a:ext cx="1302455" cy="15538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5" name="Object 22"/>
          <p:cNvGraphicFramePr>
            <a:graphicFrameLocks noChangeAspect="1"/>
          </p:cNvGraphicFramePr>
          <p:nvPr/>
        </p:nvGraphicFramePr>
        <p:xfrm>
          <a:off x="2786008" y="4869160"/>
          <a:ext cx="1599505" cy="1553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18" name="Equation" r:id="rId7" imgW="888365" imgH="862965" progId="Equation.DSMT4">
                  <p:embed/>
                </p:oleObj>
              </mc:Choice>
              <mc:Fallback>
                <p:oleObj name="Equation" r:id="rId7" imgW="888365" imgH="862965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08" y="4869160"/>
                        <a:ext cx="1599505" cy="15538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6056" y="476672"/>
            <a:ext cx="3563036" cy="3252242"/>
          </a:xfrm>
          <a:prstGeom prst="rect">
            <a:avLst/>
          </a:prstGeom>
        </p:spPr>
      </p:pic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42504" y="1291580"/>
          <a:ext cx="3541712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019" name="Equation" r:id="rId10" imgW="47244000" imgH="21640800" progId="Equation.DSMT4">
                  <p:embed/>
                </p:oleObj>
              </mc:Choice>
              <mc:Fallback>
                <p:oleObj name="Equation" r:id="rId10" imgW="47244000" imgH="21640800" progId="Equation.DSMT4">
                  <p:embed/>
                  <p:pic>
                    <p:nvPicPr>
                      <p:cNvPr id="0" name="图片 7801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2504" y="1291580"/>
                        <a:ext cx="3541712" cy="162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898297" y="49301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/>
              <a:t>最小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常数（如</a:t>
            </a:r>
            <a:r>
              <a:rPr lang="zh-CN" altLang="en-US" sz="2800" smtClean="0">
                <a:sym typeface="Symbol" panose="05050102010706020507" pitchFamily="18" charset="2"/>
              </a:rPr>
              <a:t></a:t>
            </a:r>
            <a:r>
              <a:rPr lang="zh-CN" altLang="en-US" sz="2800" smtClean="0"/>
              <a:t>等）多保留</a:t>
            </a:r>
            <a:r>
              <a:rPr lang="en-US" altLang="zh-CN" sz="2800" smtClean="0"/>
              <a:t>1</a:t>
            </a:r>
            <a:r>
              <a:rPr lang="zh-CN" altLang="en-US" sz="2800" smtClean="0"/>
              <a:t>位</a:t>
            </a:r>
            <a:endParaRPr lang="en-US" altLang="zh-CN" sz="2800" smtClean="0"/>
          </a:p>
          <a:p>
            <a:endParaRPr lang="en-US" altLang="zh-CN" sz="2800" smtClean="0"/>
          </a:p>
          <a:p>
            <a:r>
              <a:rPr lang="zh-CN" altLang="en-US" sz="2800" smtClean="0"/>
              <a:t>中间计算结果的有效数字：可多保留</a:t>
            </a:r>
            <a:r>
              <a:rPr lang="en-US" altLang="zh-CN" sz="2800" smtClean="0"/>
              <a:t>1</a:t>
            </a:r>
            <a:r>
              <a:rPr lang="zh-CN" altLang="en-US" sz="2800" smtClean="0"/>
              <a:t>位</a:t>
            </a:r>
            <a:endParaRPr lang="en-US" altLang="zh-CN" sz="2800" smtClean="0"/>
          </a:p>
          <a:p>
            <a:endParaRPr lang="zh-CN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6"/>
          <p:cNvSpPr>
            <a:spLocks noChangeArrowheads="1"/>
          </p:cNvSpPr>
          <p:nvPr/>
        </p:nvSpPr>
        <p:spPr bwMode="auto">
          <a:xfrm>
            <a:off x="395536" y="602456"/>
            <a:ext cx="6766596" cy="112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00B0F0"/>
                </a:solidFill>
              </a:rPr>
              <a:t>相关系数</a:t>
            </a:r>
            <a:r>
              <a:rPr kumimoji="1" lang="en-US" altLang="zh-CN" sz="2800" b="1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zh-CN" altLang="en-US" sz="2800" b="1" dirty="0">
                <a:solidFill>
                  <a:srgbClr val="00B0F0"/>
                </a:solidFill>
              </a:rPr>
              <a:t>：</a:t>
            </a:r>
            <a:endParaRPr kumimoji="1" lang="en-US" altLang="zh-CN" sz="2800" b="1" dirty="0">
              <a:solidFill>
                <a:srgbClr val="00B0F0"/>
              </a:solidFill>
            </a:endParaRPr>
          </a:p>
          <a:p>
            <a:pPr indent="457200" eaLnBrk="1" hangingPunct="1"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</a:rPr>
              <a:t>定量描述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zh-CN" altLang="en-US" sz="2400" dirty="0">
                <a:solidFill>
                  <a:srgbClr val="000000"/>
                </a:solidFill>
              </a:rPr>
              <a:t>变量之间线性相关程度的好坏。</a:t>
            </a:r>
            <a:endParaRPr kumimoji="1" lang="zh-CN" altLang="en-US" sz="2400" dirty="0">
              <a:solidFill>
                <a:srgbClr val="000000"/>
              </a:solidFill>
            </a:endParaRPr>
          </a:p>
        </p:txBody>
      </p:sp>
      <p:grpSp>
        <p:nvGrpSpPr>
          <p:cNvPr id="78852" name="Group 7"/>
          <p:cNvGrpSpPr/>
          <p:nvPr/>
        </p:nvGrpSpPr>
        <p:grpSpPr bwMode="auto">
          <a:xfrm>
            <a:off x="395536" y="3861048"/>
            <a:ext cx="8208962" cy="1689100"/>
            <a:chOff x="431" y="1141"/>
            <a:chExt cx="5171" cy="1064"/>
          </a:xfrm>
        </p:grpSpPr>
        <p:sp>
          <p:nvSpPr>
            <p:cNvPr id="78853" name="Text Box 8"/>
            <p:cNvSpPr txBox="1">
              <a:spLocks noChangeArrowheads="1"/>
            </p:cNvSpPr>
            <p:nvPr/>
          </p:nvSpPr>
          <p:spPr bwMode="auto">
            <a:xfrm>
              <a:off x="431" y="1166"/>
              <a:ext cx="5171" cy="1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    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值在中                 ，    越接近于</a:t>
              </a:r>
              <a:r>
                <a:rPr kumimoji="1"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1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，       之间线性相关越好；    为正，称为正相关；  为负，称为负相关；     接近于</a:t>
              </a:r>
              <a:r>
                <a:rPr kumimoji="1"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0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，         为非线性。</a:t>
              </a:r>
              <a:endPara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graphicFrame>
          <p:nvGraphicFramePr>
            <p:cNvPr id="78854" name="Object 9"/>
            <p:cNvGraphicFramePr>
              <a:graphicFrameLocks noChangeAspect="1"/>
            </p:cNvGraphicFramePr>
            <p:nvPr/>
          </p:nvGraphicFramePr>
          <p:xfrm>
            <a:off x="497" y="1215"/>
            <a:ext cx="200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204" name="Equation" r:id="rId1" imgW="114300" imgH="127000" progId="Equation.DSMT4">
                    <p:embed/>
                  </p:oleObj>
                </mc:Choice>
                <mc:Fallback>
                  <p:oleObj name="Equation" r:id="rId1" imgW="114300" imgH="1270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" y="1215"/>
                          <a:ext cx="200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55" name="Object 10"/>
            <p:cNvGraphicFramePr>
              <a:graphicFrameLocks noChangeAspect="1"/>
            </p:cNvGraphicFramePr>
            <p:nvPr/>
          </p:nvGraphicFramePr>
          <p:xfrm>
            <a:off x="1358" y="1141"/>
            <a:ext cx="1023" cy="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205" name="Equation" r:id="rId3" imgW="584200" imgH="254000" progId="Equation.DSMT4">
                    <p:embed/>
                  </p:oleObj>
                </mc:Choice>
                <mc:Fallback>
                  <p:oleObj name="Equation" r:id="rId3" imgW="584200" imgH="2540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8" y="1141"/>
                          <a:ext cx="1023" cy="4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56" name="Object 11"/>
            <p:cNvGraphicFramePr>
              <a:graphicFrameLocks noChangeAspect="1"/>
            </p:cNvGraphicFramePr>
            <p:nvPr/>
          </p:nvGraphicFramePr>
          <p:xfrm>
            <a:off x="958" y="1771"/>
            <a:ext cx="289" cy="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206" name="Equation" r:id="rId5" imgW="165100" imgH="254000" progId="Equation.DSMT4">
                    <p:embed/>
                  </p:oleObj>
                </mc:Choice>
                <mc:Fallback>
                  <p:oleObj name="Equation" r:id="rId5" imgW="165100" imgH="2540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8" y="1771"/>
                          <a:ext cx="289" cy="4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57" name="Object 12"/>
            <p:cNvGraphicFramePr>
              <a:graphicFrameLocks noChangeAspect="1"/>
            </p:cNvGraphicFramePr>
            <p:nvPr/>
          </p:nvGraphicFramePr>
          <p:xfrm>
            <a:off x="3910" y="1215"/>
            <a:ext cx="467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207" name="Equation" r:id="rId7" imgW="266065" imgH="165100" progId="Equation.DSMT4">
                    <p:embed/>
                  </p:oleObj>
                </mc:Choice>
                <mc:Fallback>
                  <p:oleObj name="Equation" r:id="rId7" imgW="266065" imgH="1651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0" y="1215"/>
                          <a:ext cx="467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58" name="Object 13"/>
            <p:cNvGraphicFramePr>
              <a:graphicFrameLocks noChangeAspect="1"/>
            </p:cNvGraphicFramePr>
            <p:nvPr/>
          </p:nvGraphicFramePr>
          <p:xfrm>
            <a:off x="2189" y="1800"/>
            <a:ext cx="578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208" name="Equation" r:id="rId9" imgW="330200" imgH="228600" progId="Equation.DSMT4">
                    <p:embed/>
                  </p:oleObj>
                </mc:Choice>
                <mc:Fallback>
                  <p:oleObj name="Equation" r:id="rId9" imgW="330200" imgH="2286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9" y="1800"/>
                          <a:ext cx="578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59" name="Object 14"/>
            <p:cNvGraphicFramePr>
              <a:graphicFrameLocks noChangeAspect="1"/>
            </p:cNvGraphicFramePr>
            <p:nvPr/>
          </p:nvGraphicFramePr>
          <p:xfrm>
            <a:off x="2608" y="1223"/>
            <a:ext cx="200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209" name="Equation" r:id="rId11" imgW="114300" imgH="127000" progId="Equation.DSMT4">
                    <p:embed/>
                  </p:oleObj>
                </mc:Choice>
                <mc:Fallback>
                  <p:oleObj name="Equation" r:id="rId11" imgW="114300" imgH="1270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1223"/>
                          <a:ext cx="200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60" name="Object 15"/>
            <p:cNvGraphicFramePr>
              <a:graphicFrameLocks noChangeAspect="1"/>
            </p:cNvGraphicFramePr>
            <p:nvPr/>
          </p:nvGraphicFramePr>
          <p:xfrm>
            <a:off x="1383" y="1575"/>
            <a:ext cx="200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210" name="Equation" r:id="rId13" imgW="114300" imgH="127000" progId="Equation.DSMT4">
                    <p:embed/>
                  </p:oleObj>
                </mc:Choice>
                <mc:Fallback>
                  <p:oleObj name="Equation" r:id="rId13" imgW="114300" imgH="1270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1575"/>
                          <a:ext cx="200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61" name="Object 16"/>
            <p:cNvGraphicFramePr>
              <a:graphicFrameLocks noChangeAspect="1"/>
            </p:cNvGraphicFramePr>
            <p:nvPr/>
          </p:nvGraphicFramePr>
          <p:xfrm>
            <a:off x="3587" y="1575"/>
            <a:ext cx="200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211" name="Equation" r:id="rId14" imgW="114300" imgH="127000" progId="Equation.DSMT4">
                    <p:embed/>
                  </p:oleObj>
                </mc:Choice>
                <mc:Fallback>
                  <p:oleObj name="Equation" r:id="rId14" imgW="114300" imgH="1270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7" y="1575"/>
                          <a:ext cx="200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3"/>
          <p:cNvGraphicFramePr>
            <a:graphicFrameLocks noChangeAspect="1"/>
          </p:cNvGraphicFramePr>
          <p:nvPr/>
        </p:nvGraphicFramePr>
        <p:xfrm>
          <a:off x="2692399" y="1833646"/>
          <a:ext cx="3482975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12" name="Equation" r:id="rId15" imgW="43891200" imgH="18288000" progId="Equation.DSMT4">
                  <p:embed/>
                </p:oleObj>
              </mc:Choice>
              <mc:Fallback>
                <p:oleObj name="Equation" r:id="rId15" imgW="43891200" imgH="18288000" progId="Equation.DSMT4">
                  <p:embed/>
                  <p:pic>
                    <p:nvPicPr>
                      <p:cNvPr id="0" name="图片 79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399" y="1833646"/>
                        <a:ext cx="3482975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229600" cy="868363"/>
          </a:xfrm>
        </p:spPr>
        <p:txBody>
          <a:bodyPr/>
          <a:lstStyle/>
          <a:p>
            <a:pPr algn="l"/>
            <a:r>
              <a:rPr kumimoji="1" lang="zh-CN" altLang="en-US" sz="2800" b="1" kern="1200" dirty="0">
                <a:solidFill>
                  <a:srgbClr val="00B0F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相关系数阈值 </a:t>
            </a:r>
            <a:r>
              <a:rPr kumimoji="1" lang="en-US" altLang="zh-CN" sz="2800" b="1" i="1" kern="1200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800" b="1" kern="1200" baseline="-25000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kumimoji="1" lang="zh-CN" altLang="en-US" sz="2800" b="1" kern="1200" baseline="-25000" dirty="0">
              <a:solidFill>
                <a:srgbClr val="00B0F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987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939800"/>
            <a:ext cx="6357938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6" name="Rectangle 17"/>
          <p:cNvSpPr>
            <a:spLocks noChangeArrowheads="1"/>
          </p:cNvSpPr>
          <p:nvPr/>
        </p:nvSpPr>
        <p:spPr bwMode="auto">
          <a:xfrm>
            <a:off x="823913" y="5286375"/>
            <a:ext cx="7891462" cy="1392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0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是与测量次数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n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有关的量，一般可以通过查表得到。</a:t>
            </a:r>
            <a:endParaRPr kumimoji="1"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r &gt; r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0 </a:t>
            </a:r>
            <a:r>
              <a:rPr kumimoji="1" lang="en-US" altLang="zh-CN" sz="2000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:</a:t>
            </a:r>
            <a:r>
              <a:rPr kumimoji="1" lang="en-US" altLang="zh-CN" sz="2000" dirty="0" err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x,y</a:t>
            </a:r>
            <a:r>
              <a:rPr kumimoji="1" lang="zh-CN" altLang="en-US" sz="2000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之间是线性，可以用最小二乘法进行回归。</a:t>
            </a:r>
            <a:endParaRPr kumimoji="1" lang="zh-CN" altLang="en-US" sz="2000" dirty="0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r &lt; r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0 </a:t>
            </a:r>
            <a:r>
              <a:rPr kumimoji="1" lang="en-US" altLang="zh-CN" sz="2000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:</a:t>
            </a:r>
            <a:r>
              <a:rPr kumimoji="1" lang="en-US" altLang="zh-CN" sz="2000" dirty="0" err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x,y</a:t>
            </a:r>
            <a:r>
              <a:rPr kumimoji="1" lang="zh-CN" altLang="en-US" sz="2000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之间是非线性，不可以用最小二乘法进行回归。</a:t>
            </a:r>
            <a:endParaRPr kumimoji="1" lang="zh-CN" altLang="en-US" sz="2000" dirty="0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smtClean="0"/>
              <a:t>斜率</a:t>
            </a:r>
            <a:r>
              <a:rPr lang="en-US" altLang="zh-CN" sz="32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3200" smtClean="0"/>
              <a:t>和截距</a:t>
            </a:r>
            <a:r>
              <a:rPr lang="en-US" altLang="zh-CN" sz="32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3200" smtClean="0"/>
              <a:t>的不确定度评定</a:t>
            </a:r>
            <a:endParaRPr lang="zh-CN" altLang="en-US" sz="320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49750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solidFill>
                  <a:srgbClr val="000000"/>
                </a:solidFill>
                <a:cs typeface="+mj-cs"/>
              </a:rPr>
              <a:t>斜率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dirty="0" smtClean="0"/>
              <a:t>的标准差为</a:t>
            </a:r>
            <a:endParaRPr lang="en-US" altLang="zh-CN" sz="2800" dirty="0" smtClean="0"/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endParaRPr lang="en-US" altLang="zh-CN" sz="2800" dirty="0" smtClean="0"/>
          </a:p>
          <a:p>
            <a:pPr>
              <a:defRPr/>
            </a:pPr>
            <a:r>
              <a:rPr lang="zh-CN" altLang="en-US" sz="2800" dirty="0" smtClean="0"/>
              <a:t>截距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 smtClean="0"/>
              <a:t>的标准差为</a:t>
            </a:r>
            <a:endParaRPr lang="en-US" altLang="zh-CN" sz="2800" dirty="0" smtClean="0"/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endParaRPr lang="en-US" altLang="zh-CN" sz="2800" dirty="0" smtClean="0"/>
          </a:p>
          <a:p>
            <a:pPr>
              <a:defRPr/>
            </a:pPr>
            <a:r>
              <a:rPr lang="zh-CN" altLang="en-US" sz="2800" dirty="0">
                <a:solidFill>
                  <a:srgbClr val="000000"/>
                </a:solidFill>
              </a:rPr>
              <a:t>斜率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800" dirty="0" smtClean="0"/>
              <a:t>截距</a:t>
            </a:r>
            <a:r>
              <a:rPr lang="en-US" altLang="zh-CN" sz="28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的扩展不确定度</a:t>
            </a:r>
            <a:endParaRPr lang="zh-CN" altLang="en-US" sz="2800" dirty="0"/>
          </a:p>
        </p:txBody>
      </p:sp>
      <p:graphicFrame>
        <p:nvGraphicFramePr>
          <p:cNvPr id="81924" name="Object 3"/>
          <p:cNvGraphicFramePr>
            <a:graphicFrameLocks noChangeAspect="1"/>
          </p:cNvGraphicFramePr>
          <p:nvPr/>
        </p:nvGraphicFramePr>
        <p:xfrm>
          <a:off x="2365375" y="2184400"/>
          <a:ext cx="2633663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9" name="Equation" r:id="rId1" imgW="1574800" imgH="482600" progId="Equation.DSMT4">
                  <p:embed/>
                </p:oleObj>
              </mc:Choice>
              <mc:Fallback>
                <p:oleObj name="Equation" r:id="rId1" imgW="1574800" imgH="482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75" y="2184400"/>
                        <a:ext cx="2633663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5" name="Object 3"/>
          <p:cNvGraphicFramePr>
            <a:graphicFrameLocks noChangeAspect="1"/>
          </p:cNvGraphicFramePr>
          <p:nvPr/>
        </p:nvGraphicFramePr>
        <p:xfrm>
          <a:off x="2366963" y="3860800"/>
          <a:ext cx="13176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0" name="Equation" r:id="rId3" imgW="786765" imgH="304800" progId="Equation.DSMT4">
                  <p:embed/>
                </p:oleObj>
              </mc:Choice>
              <mc:Fallback>
                <p:oleObj name="Equation" r:id="rId3" imgW="786765" imgH="304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3860800"/>
                        <a:ext cx="13176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3"/>
          <p:cNvGraphicFramePr>
            <a:graphicFrameLocks noChangeAspect="1"/>
          </p:cNvGraphicFramePr>
          <p:nvPr/>
        </p:nvGraphicFramePr>
        <p:xfrm>
          <a:off x="2365375" y="5300663"/>
          <a:ext cx="21463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1" name="Equation" r:id="rId5" imgW="1282700" imgH="241300" progId="Equation.DSMT4">
                  <p:embed/>
                </p:oleObj>
              </mc:Choice>
              <mc:Fallback>
                <p:oleObj name="Equation" r:id="rId5" imgW="12827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75" y="5300663"/>
                        <a:ext cx="21463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7" name="文本框 6"/>
          <p:cNvSpPr txBox="1">
            <a:spLocks noChangeArrowheads="1"/>
          </p:cNvSpPr>
          <p:nvPr/>
        </p:nvSpPr>
        <p:spPr bwMode="auto">
          <a:xfrm>
            <a:off x="539552" y="5877270"/>
            <a:ext cx="806489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式中</a:t>
            </a:r>
            <a:r>
              <a:rPr lang="en-US" altLang="zh-CN" sz="2000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000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是置信概率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（或显著性水平</a:t>
            </a:r>
            <a:r>
              <a:rPr lang="el-GR" altLang="zh-CN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α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=1-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）时，根据自由度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-2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查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分布表所得到的</a:t>
            </a:r>
            <a:r>
              <a:rPr lang="en-US" altLang="zh-CN" sz="20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值。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692150"/>
            <a:ext cx="6640513" cy="611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en-US" altLang="zh-CN" sz="32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3200" smtClean="0"/>
              <a:t>分布表</a:t>
            </a:r>
            <a:endParaRPr lang="zh-CN" alt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67209" y="3573016"/>
            <a:ext cx="8226425" cy="1722438"/>
          </a:xfrm>
        </p:spPr>
        <p:txBody>
          <a:bodyPr>
            <a:normAutofit/>
          </a:bodyPr>
          <a:lstStyle/>
          <a:p>
            <a:pPr marL="0" indent="0" algn="ctr">
              <a:buFontTx/>
              <a:buNone/>
              <a:defRPr/>
            </a:pPr>
            <a:r>
              <a:rPr lang="zh-CN" altLang="en-US" sz="8000" b="1" i="1" kern="12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谢谢！</a:t>
            </a:r>
            <a:endParaRPr lang="zh-CN" altLang="en-US" sz="8000" b="1" i="1" kern="1200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9846" y="980728"/>
            <a:ext cx="8713788" cy="18343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sz="5400" b="1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请到实验室完成预备实验</a:t>
            </a:r>
            <a:endParaRPr lang="en-US" altLang="zh-CN" sz="5400" b="1" dirty="0">
              <a:solidFill>
                <a:srgbClr val="00B0F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 eaLnBrk="1" hangingPunct="1"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sz="3200" b="1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en-US" sz="32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查看短信通知或预约选课系统中的安排</a:t>
            </a:r>
            <a:r>
              <a:rPr lang="zh-CN" altLang="en-US" sz="3200" b="1" dirty="0" smtClean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3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b="1" smtClean="0"/>
              <a:t>不确定度的有效数字</a:t>
            </a:r>
            <a:endParaRPr lang="zh-CN" altLang="en-US" sz="3200" b="1" smtClean="0"/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smtClean="0"/>
              <a:t>通常保留</a:t>
            </a:r>
            <a:r>
              <a:rPr lang="en-US" altLang="zh-CN" sz="2800" smtClean="0"/>
              <a:t>1</a:t>
            </a:r>
            <a:r>
              <a:rPr lang="zh-CN" altLang="en-US" sz="2800" smtClean="0"/>
              <a:t>位</a:t>
            </a:r>
            <a:endParaRPr lang="en-US" altLang="zh-CN" sz="2800" smtClean="0"/>
          </a:p>
          <a:p>
            <a:endParaRPr lang="en-US" altLang="zh-CN" sz="2800" smtClean="0"/>
          </a:p>
          <a:p>
            <a:r>
              <a:rPr lang="zh-CN" altLang="en-US" sz="2800" smtClean="0"/>
              <a:t>当第一位是</a:t>
            </a:r>
            <a:r>
              <a:rPr lang="en-US" altLang="zh-CN" sz="2800" smtClean="0"/>
              <a:t>1</a:t>
            </a:r>
            <a:r>
              <a:rPr lang="zh-CN" altLang="en-US" sz="2800" smtClean="0"/>
              <a:t>或</a:t>
            </a:r>
            <a:r>
              <a:rPr lang="en-US" altLang="zh-CN" sz="2800" smtClean="0"/>
              <a:t>2</a:t>
            </a:r>
            <a:r>
              <a:rPr lang="zh-CN" altLang="en-US" sz="2800" smtClean="0"/>
              <a:t>时，可保留</a:t>
            </a:r>
            <a:r>
              <a:rPr lang="en-US" altLang="zh-CN" sz="2800" smtClean="0"/>
              <a:t>2</a:t>
            </a:r>
            <a:r>
              <a:rPr lang="zh-CN" altLang="en-US" sz="2800" smtClean="0"/>
              <a:t>位</a:t>
            </a:r>
            <a:endParaRPr lang="zh-CN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b="1" smtClean="0"/>
              <a:t>最终结果的有效数字</a:t>
            </a:r>
            <a:endParaRPr lang="zh-CN" altLang="en-US" sz="3200" b="1" smtClean="0"/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物理量的有效数字与不确定度对齐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3"/>
          <p:cNvSpPr txBox="1">
            <a:spLocks noChangeArrowheads="1"/>
          </p:cNvSpPr>
          <p:nvPr/>
        </p:nvSpPr>
        <p:spPr bwMode="auto">
          <a:xfrm>
            <a:off x="285750" y="928688"/>
            <a:ext cx="8497888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00"/>
                </a:solidFill>
              </a:rPr>
              <a:t>例：测量圆柱体合金的密度，求</a:t>
            </a:r>
            <a:r>
              <a:rPr lang="zh-CN" altLang="en-US" sz="2800" u="sng">
                <a:solidFill>
                  <a:srgbClr val="000000"/>
                </a:solidFill>
              </a:rPr>
              <a:t>标准</a:t>
            </a:r>
            <a:r>
              <a:rPr lang="zh-CN" altLang="en-US" sz="2800">
                <a:solidFill>
                  <a:srgbClr val="000000"/>
                </a:solidFill>
              </a:rPr>
              <a:t>不确定度</a:t>
            </a:r>
            <a:endParaRPr lang="en-US" altLang="zh-CN" sz="2800">
              <a:solidFill>
                <a:srgbClr val="000000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00"/>
                </a:solidFill>
              </a:rPr>
              <a:t>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已知：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m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=14.00 g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，允差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0.04 g</a:t>
            </a:r>
            <a:endParaRPr lang="el-GR" altLang="zh-CN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102" name="Group 6"/>
          <p:cNvGraphicFramePr>
            <a:graphicFrameLocks noGrp="1"/>
          </p:cNvGraphicFramePr>
          <p:nvPr>
            <p:ph sz="half" idx="1"/>
          </p:nvPr>
        </p:nvGraphicFramePr>
        <p:xfrm>
          <a:off x="422275" y="3770313"/>
          <a:ext cx="8435975" cy="944562"/>
        </p:xfrm>
        <a:graphic>
          <a:graphicData uri="http://schemas.openxmlformats.org/drawingml/2006/table">
            <a:tbl>
              <a:tblPr/>
              <a:tblGrid>
                <a:gridCol w="1204912"/>
                <a:gridCol w="1204913"/>
                <a:gridCol w="1206500"/>
                <a:gridCol w="1203325"/>
                <a:gridCol w="1206500"/>
                <a:gridCol w="1204912"/>
                <a:gridCol w="1204913"/>
              </a:tblGrid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/mm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10.502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10.488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10.516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10.480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10.495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10.470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/mm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20.00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20.02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19.98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20.00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20.00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20.02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4301" name="TextBox 3"/>
          <p:cNvSpPr txBox="1">
            <a:spLocks noChangeArrowheads="1"/>
          </p:cNvSpPr>
          <p:nvPr/>
        </p:nvSpPr>
        <p:spPr bwMode="auto">
          <a:xfrm>
            <a:off x="285750" y="2928938"/>
            <a:ext cx="53721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直径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用千分尺，高</a:t>
            </a:r>
            <a:r>
              <a:rPr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用游标卡尺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04"/>
          <p:cNvGraphicFramePr/>
          <p:nvPr/>
        </p:nvGraphicFramePr>
        <p:xfrm>
          <a:off x="152400" y="1481138"/>
          <a:ext cx="8762999" cy="1662112"/>
        </p:xfrm>
        <a:graphic>
          <a:graphicData uri="http://schemas.openxmlformats.org/drawingml/2006/table">
            <a:tbl>
              <a:tblPr/>
              <a:tblGrid>
                <a:gridCol w="1066798"/>
                <a:gridCol w="762000"/>
                <a:gridCol w="838200"/>
                <a:gridCol w="838870"/>
                <a:gridCol w="876467"/>
                <a:gridCol w="874796"/>
                <a:gridCol w="876467"/>
                <a:gridCol w="876467"/>
                <a:gridCol w="876467"/>
                <a:gridCol w="876467"/>
              </a:tblGrid>
              <a:tr h="365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Kp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 P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0.500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0.577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0.650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0.683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0.950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0.955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0.997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4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正态分布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0.675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1.000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1.650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1.960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2.000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2.580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3.000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均匀分布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0.877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1.000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1.183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1.559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1.645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1.654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1.715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1.727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4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三角分布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0.717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0.862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1.000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1.064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1.675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1.901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1.929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2.204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2.315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169"/>
          <p:cNvGraphicFramePr>
            <a:graphicFrameLocks noGrp="1"/>
          </p:cNvGraphicFramePr>
          <p:nvPr/>
        </p:nvGraphicFramePr>
        <p:xfrm>
          <a:off x="546100" y="4233863"/>
          <a:ext cx="8064500" cy="1873251"/>
        </p:xfrm>
        <a:graphic>
          <a:graphicData uri="http://schemas.openxmlformats.org/drawingml/2006/table">
            <a:tbl>
              <a:tblPr/>
              <a:tblGrid>
                <a:gridCol w="1344613"/>
                <a:gridCol w="1344612"/>
                <a:gridCol w="1344613"/>
                <a:gridCol w="1344612"/>
                <a:gridCol w="1344613"/>
                <a:gridCol w="1341437"/>
              </a:tblGrid>
              <a:tr h="749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仪器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米尺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游标卡尺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千分尺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物理天平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秒表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误差分布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正态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均匀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正态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正态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正态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置信系数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√3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386" name="TextBox 3"/>
          <p:cNvSpPr txBox="1">
            <a:spLocks noChangeArrowheads="1"/>
          </p:cNvSpPr>
          <p:nvPr/>
        </p:nvSpPr>
        <p:spPr bwMode="auto">
          <a:xfrm>
            <a:off x="2000250" y="998538"/>
            <a:ext cx="5238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不同分布测量仪器的置信概率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与置信因子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0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endParaRPr lang="zh-CN" alt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87" name="TextBox 4"/>
          <p:cNvSpPr txBox="1">
            <a:spLocks noChangeArrowheads="1"/>
          </p:cNvSpPr>
          <p:nvPr/>
        </p:nvSpPr>
        <p:spPr bwMode="auto">
          <a:xfrm>
            <a:off x="2265363" y="3714750"/>
            <a:ext cx="42878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0000"/>
                </a:solidFill>
              </a:rPr>
              <a:t>几种常见仪器的误差分布与置信系数</a:t>
            </a:r>
            <a:endParaRPr lang="zh-CN" altLang="en-US"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29"/>
          <p:cNvGraphicFramePr>
            <a:graphicFrameLocks noGrp="1" noChangeAspect="1"/>
          </p:cNvGraphicFramePr>
          <p:nvPr>
            <p:ph sz="half" idx="2"/>
          </p:nvPr>
        </p:nvGraphicFramePr>
        <p:xfrm>
          <a:off x="500063" y="1500188"/>
          <a:ext cx="24860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1" name="Equation" r:id="rId1" imgW="1244600" imgH="228600" progId="Equation.DSMT4">
                  <p:embed/>
                </p:oleObj>
              </mc:Choice>
              <mc:Fallback>
                <p:oleObj name="Equation" r:id="rId1" imgW="1244600" imgH="2286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1500188"/>
                        <a:ext cx="24860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Object 30"/>
          <p:cNvGraphicFramePr>
            <a:graphicFrameLocks noChangeAspect="1"/>
          </p:cNvGraphicFramePr>
          <p:nvPr/>
        </p:nvGraphicFramePr>
        <p:xfrm>
          <a:off x="557213" y="2000250"/>
          <a:ext cx="31575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2" name="Equation" r:id="rId3" imgW="1574800" imgH="419100" progId="Equation.DSMT4">
                  <p:embed/>
                </p:oleObj>
              </mc:Choice>
              <mc:Fallback>
                <p:oleObj name="Equation" r:id="rId3" imgW="1574800" imgH="4191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2000250"/>
                        <a:ext cx="315753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31"/>
          <p:cNvGraphicFramePr>
            <a:graphicFrameLocks noChangeAspect="1"/>
          </p:cNvGraphicFramePr>
          <p:nvPr/>
        </p:nvGraphicFramePr>
        <p:xfrm>
          <a:off x="561975" y="5786438"/>
          <a:ext cx="64531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3" name="Equation" r:id="rId5" imgW="3251200" imgH="254000" progId="Equation.DSMT4">
                  <p:embed/>
                </p:oleObj>
              </mc:Choice>
              <mc:Fallback>
                <p:oleObj name="Equation" r:id="rId5" imgW="3251200" imgH="2540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" y="5786438"/>
                        <a:ext cx="645318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42"/>
          <p:cNvGraphicFramePr>
            <a:graphicFrameLocks noChangeAspect="1"/>
          </p:cNvGraphicFramePr>
          <p:nvPr/>
        </p:nvGraphicFramePr>
        <p:xfrm>
          <a:off x="539750" y="2843213"/>
          <a:ext cx="4318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4" name="Equation" r:id="rId7" imgW="2159000" imgH="393700" progId="Equation.DSMT4">
                  <p:embed/>
                </p:oleObj>
              </mc:Choice>
              <mc:Fallback>
                <p:oleObj name="Equation" r:id="rId7" imgW="2159000" imgH="3937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843213"/>
                        <a:ext cx="4318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43"/>
          <p:cNvGraphicFramePr>
            <a:graphicFrameLocks noChangeAspect="1"/>
          </p:cNvGraphicFramePr>
          <p:nvPr/>
        </p:nvGraphicFramePr>
        <p:xfrm>
          <a:off x="563563" y="3676650"/>
          <a:ext cx="3937000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35" name="Equation" r:id="rId9" imgW="1968500" imgH="927100" progId="Equation.DSMT4">
                  <p:embed/>
                </p:oleObj>
              </mc:Choice>
              <mc:Fallback>
                <p:oleObj name="Equation" r:id="rId9" imgW="1968500" imgH="9271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3676650"/>
                        <a:ext cx="3937000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Group 6"/>
          <p:cNvGraphicFramePr>
            <a:graphicFrameLocks noGrp="1"/>
          </p:cNvGraphicFramePr>
          <p:nvPr>
            <p:ph sz="half" idx="1"/>
          </p:nvPr>
        </p:nvGraphicFramePr>
        <p:xfrm>
          <a:off x="341313" y="815975"/>
          <a:ext cx="8435975" cy="469900"/>
        </p:xfrm>
        <a:graphic>
          <a:graphicData uri="http://schemas.openxmlformats.org/drawingml/2006/table">
            <a:tbl>
              <a:tblPr/>
              <a:tblGrid>
                <a:gridCol w="1204912"/>
                <a:gridCol w="1204913"/>
                <a:gridCol w="1206500"/>
                <a:gridCol w="1203325"/>
                <a:gridCol w="1206500"/>
                <a:gridCol w="1204912"/>
                <a:gridCol w="1204913"/>
              </a:tblGrid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/mm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10.502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10.488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10.516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10.480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10.495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10.470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6345" name="TextBox 7"/>
          <p:cNvSpPr txBox="1">
            <a:spLocks noChangeArrowheads="1"/>
          </p:cNvSpPr>
          <p:nvPr/>
        </p:nvSpPr>
        <p:spPr bwMode="auto">
          <a:xfrm>
            <a:off x="3851275" y="1527175"/>
            <a:ext cx="3262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</a:rPr>
              <a:t>中间结果可多保留一位</a:t>
            </a:r>
            <a:endParaRPr lang="zh-CN" altLang="en-US" sz="24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642938" y="1433513"/>
          <a:ext cx="224472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55" name="Equation" r:id="rId1" imgW="1206500" imgH="228600" progId="Equation.DSMT4">
                  <p:embed/>
                </p:oleObj>
              </mc:Choice>
              <mc:Fallback>
                <p:oleObj name="Equation" r:id="rId1" imgW="12065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1433513"/>
                        <a:ext cx="224472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690563" y="1892300"/>
          <a:ext cx="3381375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56" name="Equation" r:id="rId3" imgW="1587500" imgH="419100" progId="Equation.DSMT4">
                  <p:embed/>
                </p:oleObj>
              </mc:Choice>
              <mc:Fallback>
                <p:oleObj name="Equation" r:id="rId3" imgW="1587500" imgH="419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1892300"/>
                        <a:ext cx="3381375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5"/>
          <p:cNvGraphicFramePr>
            <a:graphicFrameLocks noChangeAspect="1"/>
          </p:cNvGraphicFramePr>
          <p:nvPr/>
        </p:nvGraphicFramePr>
        <p:xfrm>
          <a:off x="709613" y="3741738"/>
          <a:ext cx="5113337" cy="197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57" name="Equation" r:id="rId5" imgW="2400300" imgH="927100" progId="Equation.DSMT4">
                  <p:embed/>
                </p:oleObj>
              </mc:Choice>
              <mc:Fallback>
                <p:oleObj name="Equation" r:id="rId5" imgW="2400300" imgH="927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3741738"/>
                        <a:ext cx="5113337" cy="197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6"/>
          <p:cNvGraphicFramePr>
            <a:graphicFrameLocks noChangeAspect="1"/>
          </p:cNvGraphicFramePr>
          <p:nvPr/>
        </p:nvGraphicFramePr>
        <p:xfrm>
          <a:off x="614363" y="2781300"/>
          <a:ext cx="58086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58" name="Equation" r:id="rId7" imgW="2603500" imgH="419100" progId="Equation.DSMT4">
                  <p:embed/>
                </p:oleObj>
              </mc:Choice>
              <mc:Fallback>
                <p:oleObj name="Equation" r:id="rId7" imgW="2603500" imgH="419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2781300"/>
                        <a:ext cx="5808662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7"/>
          <p:cNvGraphicFramePr>
            <a:graphicFrameLocks noChangeAspect="1"/>
          </p:cNvGraphicFramePr>
          <p:nvPr/>
        </p:nvGraphicFramePr>
        <p:xfrm>
          <a:off x="717550" y="5895975"/>
          <a:ext cx="63357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59" name="Equation" r:id="rId9" imgW="3314700" imgH="254000" progId="Equation.DSMT4">
                  <p:embed/>
                </p:oleObj>
              </mc:Choice>
              <mc:Fallback>
                <p:oleObj name="Equation" r:id="rId9" imgW="3314700" imgH="254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5895975"/>
                        <a:ext cx="633571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TextBox 6"/>
          <p:cNvSpPr txBox="1">
            <a:spLocks noChangeArrowheads="1"/>
          </p:cNvSpPr>
          <p:nvPr/>
        </p:nvSpPr>
        <p:spPr bwMode="auto">
          <a:xfrm>
            <a:off x="4432300" y="1466850"/>
            <a:ext cx="3262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</a:rPr>
              <a:t>中间结果可多保留一位</a:t>
            </a:r>
            <a:endParaRPr lang="zh-CN" altLang="en-US" sz="2400">
              <a:solidFill>
                <a:srgbClr val="000000"/>
              </a:solidFill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22275" y="739775"/>
          <a:ext cx="8435975" cy="474663"/>
        </p:xfrm>
        <a:graphic>
          <a:graphicData uri="http://schemas.openxmlformats.org/drawingml/2006/table">
            <a:tbl>
              <a:tblPr/>
              <a:tblGrid>
                <a:gridCol w="1204912"/>
                <a:gridCol w="1204913"/>
                <a:gridCol w="1206500"/>
                <a:gridCol w="1203325"/>
                <a:gridCol w="1206500"/>
                <a:gridCol w="1204912"/>
                <a:gridCol w="1204913"/>
              </a:tblGrid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/mm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20.00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20.02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19.98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20.00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20.00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20.02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PP_MARK_KEY" val="ff9f43d7-f4ab-4d7f-8ff3-0536b7800bac"/>
  <p:tag name="COMMONDATA" val="eyJoZGlkIjoiNTk4Yzk3YzQ1M2FkNGVkNWNkNWQ3NzhiNmQwMTg3NDM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3171</Words>
  <Application>WPS 演示</Application>
  <PresentationFormat>全屏显示(4:3)</PresentationFormat>
  <Paragraphs>579</Paragraphs>
  <Slides>34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42</vt:i4>
      </vt:variant>
      <vt:variant>
        <vt:lpstr>幻灯片标题</vt:lpstr>
      </vt:variant>
      <vt:variant>
        <vt:i4>34</vt:i4>
      </vt:variant>
    </vt:vector>
  </HeadingPairs>
  <TitlesOfParts>
    <vt:vector size="97" baseType="lpstr">
      <vt:lpstr>Arial</vt:lpstr>
      <vt:lpstr>宋体</vt:lpstr>
      <vt:lpstr>Wingdings</vt:lpstr>
      <vt:lpstr>微软雅黑</vt:lpstr>
      <vt:lpstr>黑体</vt:lpstr>
      <vt:lpstr>Times New Roman</vt:lpstr>
      <vt:lpstr>楷体</vt:lpstr>
      <vt:lpstr>仿宋_GB2312</vt:lpstr>
      <vt:lpstr>仿宋</vt:lpstr>
      <vt:lpstr>Symbol</vt:lpstr>
      <vt:lpstr>Arial Unicode MS</vt:lpstr>
      <vt:lpstr>楷体_GB2312</vt:lpstr>
      <vt:lpstr>新宋体</vt:lpstr>
      <vt:lpstr>Arial</vt:lpstr>
      <vt:lpstr>Verdana</vt:lpstr>
      <vt:lpstr>等线 Light</vt:lpstr>
      <vt:lpstr>等线</vt:lpstr>
      <vt:lpstr>默认设计模板</vt:lpstr>
      <vt:lpstr>2_默认设计模板</vt:lpstr>
      <vt:lpstr>Office 主题​​</vt:lpstr>
      <vt:lpstr>4_Office 主题​​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Origin50.Graph</vt:lpstr>
      <vt:lpstr>Origin50.Graph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物理量的有效数字</vt:lpstr>
      <vt:lpstr>PowerPoint 演示文稿</vt:lpstr>
      <vt:lpstr>不确定度的有效数字</vt:lpstr>
      <vt:lpstr>最终结果的有效数字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实验结果的表示</vt:lpstr>
      <vt:lpstr>2. 常用数据处理方法</vt:lpstr>
      <vt:lpstr>2.1 列表法</vt:lpstr>
      <vt:lpstr>PowerPoint 演示文稿</vt:lpstr>
      <vt:lpstr>PowerPoint 演示文稿</vt:lpstr>
      <vt:lpstr>2.2 作图法</vt:lpstr>
      <vt:lpstr>PowerPoint 演示文稿</vt:lpstr>
      <vt:lpstr>作图的格式要求</vt:lpstr>
      <vt:lpstr>PowerPoint 演示文稿</vt:lpstr>
      <vt:lpstr>PowerPoint 演示文稿</vt:lpstr>
      <vt:lpstr>PowerPoint 演示文稿</vt:lpstr>
      <vt:lpstr>PowerPoint 演示文稿</vt:lpstr>
      <vt:lpstr>误差杆：不确定度的图示</vt:lpstr>
      <vt:lpstr>PowerPoint 演示文稿</vt:lpstr>
      <vt:lpstr>2.3 最小二乘法</vt:lpstr>
      <vt:lpstr>方程的回归，首先要确定函数的形式 </vt:lpstr>
      <vt:lpstr>PowerPoint 演示文稿</vt:lpstr>
      <vt:lpstr>PowerPoint 演示文稿</vt:lpstr>
      <vt:lpstr>PowerPoint 演示文稿</vt:lpstr>
      <vt:lpstr>相关系数阈值 r0</vt:lpstr>
      <vt:lpstr>斜率m和截距b的不确定度评定</vt:lpstr>
      <vt:lpstr>t 分布表</vt:lpstr>
      <vt:lpstr>PowerPoint 演示文稿</vt:lpstr>
    </vt:vector>
  </TitlesOfParts>
  <Company>ustc22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laser</dc:creator>
  <cp:lastModifiedBy>未曾</cp:lastModifiedBy>
  <cp:revision>641</cp:revision>
  <dcterms:created xsi:type="dcterms:W3CDTF">2004-03-01T03:39:00Z</dcterms:created>
  <dcterms:modified xsi:type="dcterms:W3CDTF">2023-04-21T17:32:43Z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8851127E687A41B5BBA98AB4C27AB155_12</vt:lpwstr>
  </property>
  <property fmtid="{D5CDD505-2E9C-101B-9397-08002B2CF9AE}" pid="3" name="KSOProductBuildVer">
    <vt:lpwstr>2052-11.1.0.14036</vt:lpwstr>
  </property>
</Properties>
</file>