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C96BF-4AAC-4D76-8E78-E50860B5A01C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5A9CE-09B1-4680-9507-34DE8A8F7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55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A9CE-09B1-4680-9507-34DE8A8F79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03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E1CC-57FA-41DF-BA07-7EB512CBDE1F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09B8-5F85-4824-8353-3FEBD62C6D1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3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E1CC-57FA-41DF-BA07-7EB512CBDE1F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09B8-5F85-4824-8353-3FEBD62C6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8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E1CC-57FA-41DF-BA07-7EB512CBDE1F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09B8-5F85-4824-8353-3FEBD62C6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12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E1CC-57FA-41DF-BA07-7EB512CBDE1F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09B8-5F85-4824-8353-3FEBD62C6D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9974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E1CC-57FA-41DF-BA07-7EB512CBDE1F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09B8-5F85-4824-8353-3FEBD62C6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51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E1CC-57FA-41DF-BA07-7EB512CBDE1F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09B8-5F85-4824-8353-3FEBD62C6D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0299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E1CC-57FA-41DF-BA07-7EB512CBDE1F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09B8-5F85-4824-8353-3FEBD62C6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2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E1CC-57FA-41DF-BA07-7EB512CBDE1F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09B8-5F85-4824-8353-3FEBD62C6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130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E1CC-57FA-41DF-BA07-7EB512CBDE1F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09B8-5F85-4824-8353-3FEBD62C6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8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E1CC-57FA-41DF-BA07-7EB512CBDE1F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09B8-5F85-4824-8353-3FEBD62C6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4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E1CC-57FA-41DF-BA07-7EB512CBDE1F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09B8-5F85-4824-8353-3FEBD62C6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27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E1CC-57FA-41DF-BA07-7EB512CBDE1F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09B8-5F85-4824-8353-3FEBD62C6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46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E1CC-57FA-41DF-BA07-7EB512CBDE1F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09B8-5F85-4824-8353-3FEBD62C6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07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E1CC-57FA-41DF-BA07-7EB512CBDE1F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09B8-5F85-4824-8353-3FEBD62C6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2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E1CC-57FA-41DF-BA07-7EB512CBDE1F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09B8-5F85-4824-8353-3FEBD62C6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09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E1CC-57FA-41DF-BA07-7EB512CBDE1F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09B8-5F85-4824-8353-3FEBD62C6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48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E1CC-57FA-41DF-BA07-7EB512CBDE1F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09B8-5F85-4824-8353-3FEBD62C6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53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E8E1CC-57FA-41DF-BA07-7EB512CBDE1F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2C509B8-5F85-4824-8353-3FEBD62C6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710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qq_39326472/article/details/88828361?ops_request_misc=&amp;request_id=&amp;biz_id=102&amp;utm_term=%E6%93%8D%E4%BD%9C%E7%B3%BB%E7%BB%9F%20%E8%90%B1&amp;utm_medium=distribute.pc_search_result.none-task-blog-2~all~sobaiduweb~default-3-88828361.142%5ev11%5econtrol,157%5ev13%5econtro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0895E-BB50-4DF0-9632-A481AA4A8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操作系统原理与设计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4C5A00-1A35-4451-A178-B397F1D2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309" y="3602038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习题课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92BEC0-2018-41CD-88F4-6602B1F12C57}"/>
              </a:ext>
            </a:extLst>
          </p:cNvPr>
          <p:cNvSpPr txBox="1"/>
          <p:nvPr/>
        </p:nvSpPr>
        <p:spPr>
          <a:xfrm>
            <a:off x="4533900" y="479107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MADE BY </a:t>
            </a:r>
            <a:r>
              <a:rPr lang="zh-CN" altLang="en-US" dirty="0"/>
              <a:t>郑鹏飞</a:t>
            </a:r>
          </a:p>
        </p:txBody>
      </p:sp>
    </p:spTree>
    <p:extLst>
      <p:ext uri="{BB962C8B-B14F-4D97-AF65-F5344CB8AC3E}">
        <p14:creationId xmlns:p14="http://schemas.microsoft.com/office/powerpoint/2010/main" val="326483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40ADF01-4C51-48FD-A34E-7E5785AA37D1}"/>
              </a:ext>
            </a:extLst>
          </p:cNvPr>
          <p:cNvSpPr txBox="1"/>
          <p:nvPr/>
        </p:nvSpPr>
        <p:spPr>
          <a:xfrm>
            <a:off x="735676" y="267426"/>
            <a:ext cx="4089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第一次作业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F4C23C2-4243-4AF4-A295-199CFB437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66" y="1098423"/>
            <a:ext cx="9076207" cy="221761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254AB5C-462D-4E23-A22B-AA4C94D06E40}"/>
              </a:ext>
            </a:extLst>
          </p:cNvPr>
          <p:cNvSpPr txBox="1"/>
          <p:nvPr/>
        </p:nvSpPr>
        <p:spPr>
          <a:xfrm>
            <a:off x="1129884" y="4181605"/>
            <a:ext cx="8744989" cy="209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D55405-F9B6-4572-8A78-F9C37B67FE31}"/>
              </a:ext>
            </a:extLst>
          </p:cNvPr>
          <p:cNvSpPr txBox="1"/>
          <p:nvPr/>
        </p:nvSpPr>
        <p:spPr>
          <a:xfrm>
            <a:off x="798666" y="3541966"/>
            <a:ext cx="96601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a:</a:t>
            </a:r>
            <a:r>
              <a:rPr lang="zh-CN" altLang="en-US" dirty="0"/>
              <a:t>操作系统在将控制权交给用户之前，应确保设置好定时器以便产生中断。如果定时器产生中断，那么控制权会自动交给操作系统，而操作系统可以将中断作为致命错误来处理，也可以给予用户程序更多的时间。显然，用于修改定时器操作的指令是特权指令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d:</a:t>
            </a:r>
            <a:r>
              <a:rPr lang="zh-CN" altLang="en-US" dirty="0"/>
              <a:t>如果在用户模式下试图执行特权指令，那么硬件并不执行该指令，而是认为该指令非法，并将其以陷阱（</a:t>
            </a:r>
            <a:r>
              <a:rPr lang="en-US" altLang="zh-CN" dirty="0"/>
              <a:t>trap</a:t>
            </a:r>
            <a:r>
              <a:rPr lang="zh-CN" altLang="en-US" dirty="0"/>
              <a:t>）的形式通知操作系统。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特权指令包括：转换到用户模式，</a:t>
            </a:r>
            <a:r>
              <a:rPr lang="en-US" altLang="zh-CN" dirty="0"/>
              <a:t>I/O</a:t>
            </a:r>
            <a:r>
              <a:rPr lang="zh-CN" altLang="en-US" dirty="0"/>
              <a:t>控制，定时器管理和中断管理等</a:t>
            </a:r>
          </a:p>
          <a:p>
            <a:endParaRPr lang="zh-CN" altLang="en-US" dirty="0">
              <a:solidFill>
                <a:srgbClr val="4D4D4D"/>
              </a:solidFill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57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A68601-499F-4346-9D6D-DE5582207951}"/>
              </a:ext>
            </a:extLst>
          </p:cNvPr>
          <p:cNvSpPr txBox="1"/>
          <p:nvPr/>
        </p:nvSpPr>
        <p:spPr>
          <a:xfrm>
            <a:off x="743989" y="450306"/>
            <a:ext cx="4089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第二次作业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1C4D95-6B35-43D4-9C70-BDB67B517EA4}"/>
              </a:ext>
            </a:extLst>
          </p:cNvPr>
          <p:cNvSpPr txBox="1"/>
          <p:nvPr/>
        </p:nvSpPr>
        <p:spPr>
          <a:xfrm>
            <a:off x="1720734" y="2028306"/>
            <a:ext cx="4696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第 </a:t>
            </a:r>
            <a:r>
              <a:rPr lang="en-US" altLang="zh-CN" sz="2000" dirty="0"/>
              <a:t>8 </a:t>
            </a:r>
            <a:r>
              <a:rPr lang="zh-CN" altLang="en-US" sz="2000" dirty="0"/>
              <a:t>题：机制和策略相分离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D5DD81-D82A-4F56-B22D-014A02E3FA9C}"/>
              </a:ext>
            </a:extLst>
          </p:cNvPr>
          <p:cNvSpPr txBox="1"/>
          <p:nvPr/>
        </p:nvSpPr>
        <p:spPr>
          <a:xfrm>
            <a:off x="1787235" y="2726576"/>
            <a:ext cx="7481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机制：如何来做</a:t>
            </a:r>
            <a:endParaRPr lang="en-US" altLang="zh-CN" sz="2000" dirty="0"/>
          </a:p>
          <a:p>
            <a:r>
              <a:rPr lang="zh-CN" altLang="en-US" sz="2000" dirty="0"/>
              <a:t>策略：做什么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20FF85-106D-437A-BAE8-91F08F755BD7}"/>
              </a:ext>
            </a:extLst>
          </p:cNvPr>
          <p:cNvSpPr txBox="1"/>
          <p:nvPr/>
        </p:nvSpPr>
        <p:spPr>
          <a:xfrm>
            <a:off x="1787234" y="3701845"/>
            <a:ext cx="7481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定时器：定时器结构是一种</a:t>
            </a:r>
            <a:r>
              <a:rPr lang="en-US" altLang="zh-CN" sz="2000" dirty="0"/>
              <a:t>CPU</a:t>
            </a:r>
            <a:r>
              <a:rPr lang="zh-CN" altLang="en-US" sz="2000" dirty="0"/>
              <a:t>保护的机制；对于特定用户将定时器设置成多长时间是个策略问题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C35C89-2B4A-4148-82BA-D2A9D3B28576}"/>
              </a:ext>
            </a:extLst>
          </p:cNvPr>
          <p:cNvSpPr txBox="1"/>
          <p:nvPr/>
        </p:nvSpPr>
        <p:spPr>
          <a:xfrm>
            <a:off x="1787235" y="4610794"/>
            <a:ext cx="7481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UNIX</a:t>
            </a:r>
            <a:r>
              <a:rPr lang="zh-CN" altLang="en-US" sz="2000" dirty="0"/>
              <a:t>：调度由可加载的表控制；根据当前加载的表，系统可以是分时的、批处理的、实时的或公平分配的。</a:t>
            </a:r>
          </a:p>
        </p:txBody>
      </p:sp>
    </p:spTree>
    <p:extLst>
      <p:ext uri="{BB962C8B-B14F-4D97-AF65-F5344CB8AC3E}">
        <p14:creationId xmlns:p14="http://schemas.microsoft.com/office/powerpoint/2010/main" val="5444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B917F3-5D18-4E12-9177-0A14F145822C}"/>
              </a:ext>
            </a:extLst>
          </p:cNvPr>
          <p:cNvSpPr txBox="1"/>
          <p:nvPr/>
        </p:nvSpPr>
        <p:spPr>
          <a:xfrm>
            <a:off x="676101" y="359884"/>
            <a:ext cx="4089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第四次作业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B32F2F-F2FA-428F-AFE2-426D287381B0}"/>
              </a:ext>
            </a:extLst>
          </p:cNvPr>
          <p:cNvSpPr txBox="1"/>
          <p:nvPr/>
        </p:nvSpPr>
        <p:spPr>
          <a:xfrm>
            <a:off x="762000" y="1490008"/>
            <a:ext cx="6496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第六章第</a:t>
            </a:r>
            <a:r>
              <a:rPr lang="en-US" altLang="zh-CN" sz="2000" dirty="0"/>
              <a:t>5</a:t>
            </a:r>
            <a:r>
              <a:rPr lang="zh-CN" altLang="en-US" sz="2000" dirty="0"/>
              <a:t>题（读者写者问题）</a:t>
            </a:r>
            <a:endParaRPr lang="en-US" altLang="zh-CN" sz="2000" dirty="0"/>
          </a:p>
          <a:p>
            <a:r>
              <a:rPr lang="zh-CN" altLang="en-US" sz="2000" dirty="0"/>
              <a:t>关于读者</a:t>
            </a:r>
            <a:r>
              <a:rPr lang="en-US" altLang="zh-CN" sz="2000" dirty="0"/>
              <a:t>-</a:t>
            </a:r>
            <a:r>
              <a:rPr lang="zh-CN" altLang="en-US" sz="2000" dirty="0"/>
              <a:t>写者问题，采用 </a:t>
            </a:r>
            <a:r>
              <a:rPr lang="en-US" altLang="zh-CN" sz="2000" dirty="0"/>
              <a:t>PPT </a:t>
            </a:r>
            <a:r>
              <a:rPr lang="zh-CN" altLang="en-US" sz="2000" dirty="0"/>
              <a:t>中的解决方案。 </a:t>
            </a:r>
            <a:endParaRPr lang="en-US" altLang="zh-CN" sz="2000" dirty="0"/>
          </a:p>
          <a:p>
            <a:pPr marL="342900" indent="-342900">
              <a:buAutoNum type="alphaLcParenR"/>
            </a:pPr>
            <a:r>
              <a:rPr lang="zh-CN" altLang="en-US" sz="2000" dirty="0"/>
              <a:t>请举例说明什么情况下会产生写者的 </a:t>
            </a:r>
            <a:r>
              <a:rPr lang="en-US" altLang="zh-CN" sz="2000" dirty="0"/>
              <a:t>starvation </a:t>
            </a:r>
            <a:r>
              <a:rPr lang="zh-CN" altLang="en-US" sz="2000" dirty="0"/>
              <a:t>现象 </a:t>
            </a:r>
            <a:endParaRPr lang="en-US" altLang="zh-CN" sz="2000" dirty="0"/>
          </a:p>
          <a:p>
            <a:r>
              <a:rPr lang="en-US" altLang="zh-CN" sz="2000" dirty="0"/>
              <a:t>b) </a:t>
            </a:r>
            <a:r>
              <a:rPr lang="zh-CN" altLang="en-US" sz="2000" dirty="0"/>
              <a:t>请举例说明什么情况下会产生读者的 </a:t>
            </a:r>
            <a:r>
              <a:rPr lang="en-US" altLang="zh-CN" sz="2000" dirty="0"/>
              <a:t>starvation </a:t>
            </a:r>
            <a:r>
              <a:rPr lang="zh-CN" altLang="en-US" sz="2000" dirty="0"/>
              <a:t>现象 </a:t>
            </a:r>
            <a:endParaRPr lang="en-US" altLang="zh-CN" sz="2000" dirty="0"/>
          </a:p>
          <a:p>
            <a:r>
              <a:rPr lang="en-US" altLang="zh-CN" sz="2000" dirty="0"/>
              <a:t>c) </a:t>
            </a:r>
            <a:r>
              <a:rPr lang="zh-CN" altLang="en-US" sz="2000" dirty="0"/>
              <a:t>试着解决上述 </a:t>
            </a:r>
            <a:r>
              <a:rPr lang="en-US" altLang="zh-CN" sz="2000" dirty="0"/>
              <a:t>starvation </a:t>
            </a:r>
            <a:r>
              <a:rPr lang="zh-CN" altLang="en-US" sz="2000" dirty="0"/>
              <a:t>现象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5F2594-B5F3-4CEB-8EE9-05FD485C72F6}"/>
              </a:ext>
            </a:extLst>
          </p:cNvPr>
          <p:cNvSpPr txBox="1"/>
          <p:nvPr/>
        </p:nvSpPr>
        <p:spPr>
          <a:xfrm>
            <a:off x="762000" y="3451128"/>
            <a:ext cx="91344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Tips:</a:t>
            </a:r>
            <a:r>
              <a:rPr lang="zh-CN" altLang="en-US" dirty="0"/>
              <a:t>题目已经明确说明是采用</a:t>
            </a:r>
            <a:r>
              <a:rPr lang="en-US" altLang="zh-CN" dirty="0"/>
              <a:t>PPT</a:t>
            </a:r>
            <a:r>
              <a:rPr lang="zh-CN" altLang="en-US" dirty="0"/>
              <a:t>中的解决方案即读者优先算法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a)</a:t>
            </a:r>
            <a:r>
              <a:rPr lang="zh-CN" altLang="en-US" dirty="0"/>
              <a:t>写者的</a:t>
            </a:r>
            <a:r>
              <a:rPr lang="en-US" altLang="zh-CN" sz="1800" dirty="0"/>
              <a:t>starvation </a:t>
            </a:r>
            <a:r>
              <a:rPr lang="zh-CN" altLang="en-US" dirty="0"/>
              <a:t>：只要一个读者在读，其他读者源源不断的到来就会导致写者饿死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/>
              <a:t>b)</a:t>
            </a:r>
            <a:r>
              <a:rPr lang="zh-CN" altLang="en-US" sz="1800" dirty="0"/>
              <a:t>读者的</a:t>
            </a:r>
            <a:r>
              <a:rPr lang="en-US" altLang="zh-CN" sz="1800" dirty="0"/>
              <a:t>starvation </a:t>
            </a:r>
            <a:r>
              <a:rPr lang="zh-CN" altLang="en-US" sz="1800" dirty="0"/>
              <a:t>：当读者或者写者释放</a:t>
            </a:r>
            <a:r>
              <a:rPr lang="en-US" altLang="zh-CN" sz="1800" dirty="0" err="1"/>
              <a:t>wrt</a:t>
            </a:r>
            <a:r>
              <a:rPr lang="zh-CN" altLang="en-US" sz="1800" dirty="0"/>
              <a:t>锁的时候写者能优先于读者获取这个锁，读者就会饿死</a:t>
            </a:r>
            <a:endParaRPr lang="en-US" altLang="zh-CN" sz="1800" dirty="0"/>
          </a:p>
          <a:p>
            <a:endParaRPr lang="en-US" altLang="zh-CN" dirty="0"/>
          </a:p>
          <a:p>
            <a:r>
              <a:rPr lang="en-US" altLang="zh-CN" dirty="0"/>
              <a:t>c)</a:t>
            </a:r>
            <a:r>
              <a:rPr lang="zh-CN" altLang="en-US" dirty="0"/>
              <a:t>改进方法：让读者和写者轮流获得</a:t>
            </a:r>
            <a:r>
              <a:rPr lang="en-US" altLang="zh-CN" dirty="0" err="1"/>
              <a:t>wrt</a:t>
            </a:r>
            <a:r>
              <a:rPr lang="zh-CN" altLang="en-US" dirty="0"/>
              <a:t>锁；或者是限定某一方的时间，到达一定的时间后必须释放锁让另一方获得资源即可。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41E377-7EFD-4C79-BCD6-0FAF0289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092" y="43100"/>
            <a:ext cx="2750958" cy="15568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E249DAA-5260-4916-A588-446051E08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019" y="0"/>
            <a:ext cx="3254022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9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1C8B38-EE80-46CC-ADB9-A2682277CED1}"/>
              </a:ext>
            </a:extLst>
          </p:cNvPr>
          <p:cNvSpPr txBox="1"/>
          <p:nvPr/>
        </p:nvSpPr>
        <p:spPr>
          <a:xfrm>
            <a:off x="249036" y="1283214"/>
            <a:ext cx="60184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第七章第</a:t>
            </a:r>
            <a:r>
              <a:rPr lang="en-US" altLang="zh-CN" sz="2400" dirty="0"/>
              <a:t>2</a:t>
            </a:r>
            <a:r>
              <a:rPr lang="zh-CN" altLang="en-US" sz="2400" dirty="0"/>
              <a:t>题（银行家算法）</a:t>
            </a:r>
            <a:endParaRPr lang="en-US" altLang="zh-CN" sz="2400" dirty="0"/>
          </a:p>
          <a:p>
            <a:r>
              <a:rPr lang="en-US" altLang="zh-CN" sz="2400" dirty="0"/>
              <a:t>	Allocation	Need		Available</a:t>
            </a:r>
          </a:p>
          <a:p>
            <a:r>
              <a:rPr lang="en-US" altLang="zh-CN" sz="2400" dirty="0"/>
              <a:t>	A B C		A B C		A B C</a:t>
            </a:r>
          </a:p>
          <a:p>
            <a:r>
              <a:rPr lang="en-US" altLang="zh-CN" sz="2400" dirty="0"/>
              <a:t>P</a:t>
            </a:r>
            <a:r>
              <a:rPr lang="en-US" altLang="zh-CN" dirty="0"/>
              <a:t>0	</a:t>
            </a:r>
            <a:r>
              <a:rPr lang="en-US" altLang="zh-CN" sz="2400" dirty="0"/>
              <a:t>0 1 0		7 4 3		3 3 2</a:t>
            </a:r>
          </a:p>
          <a:p>
            <a:r>
              <a:rPr lang="en-US" altLang="zh-CN" sz="2400" dirty="0"/>
              <a:t>P</a:t>
            </a:r>
            <a:r>
              <a:rPr lang="en-US" altLang="zh-CN" dirty="0"/>
              <a:t>1	</a:t>
            </a:r>
            <a:r>
              <a:rPr lang="en-US" altLang="zh-CN" sz="2400" dirty="0"/>
              <a:t>2 0 0		1 2 2</a:t>
            </a:r>
          </a:p>
          <a:p>
            <a:r>
              <a:rPr lang="en-US" altLang="zh-CN" sz="2400" dirty="0"/>
              <a:t>P</a:t>
            </a:r>
            <a:r>
              <a:rPr lang="en-US" altLang="zh-CN" dirty="0"/>
              <a:t>2	</a:t>
            </a:r>
            <a:r>
              <a:rPr lang="en-US" altLang="zh-CN" sz="2400" dirty="0"/>
              <a:t>3 0 1		6 0 0</a:t>
            </a:r>
          </a:p>
          <a:p>
            <a:r>
              <a:rPr lang="en-US" altLang="zh-CN" sz="2400" dirty="0"/>
              <a:t>P</a:t>
            </a:r>
            <a:r>
              <a:rPr lang="en-US" altLang="zh-CN" dirty="0"/>
              <a:t>3</a:t>
            </a:r>
            <a:r>
              <a:rPr lang="en-US" altLang="zh-CN" sz="1400" dirty="0"/>
              <a:t>	</a:t>
            </a:r>
            <a:r>
              <a:rPr lang="en-US" altLang="zh-CN" sz="2400" dirty="0"/>
              <a:t>2 1 1		0 1 1</a:t>
            </a:r>
          </a:p>
          <a:p>
            <a:r>
              <a:rPr lang="en-US" altLang="zh-CN" sz="2400" dirty="0"/>
              <a:t>P</a:t>
            </a:r>
            <a:r>
              <a:rPr lang="en-US" altLang="zh-CN" dirty="0"/>
              <a:t>4</a:t>
            </a:r>
            <a:r>
              <a:rPr lang="en-US" altLang="zh-CN" sz="1400" dirty="0"/>
              <a:t>	</a:t>
            </a:r>
            <a:r>
              <a:rPr lang="en-US" altLang="zh-CN" sz="2400" dirty="0"/>
              <a:t>0 0 2		4 3 1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Can request for (0,2,0) by P</a:t>
            </a:r>
            <a:r>
              <a:rPr lang="en-US" altLang="zh-CN" b="1" dirty="0"/>
              <a:t>0</a:t>
            </a:r>
            <a:r>
              <a:rPr lang="en-US" altLang="zh-CN" sz="2400" b="1" dirty="0"/>
              <a:t> be granted?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6BC380-7EDA-4C18-9562-12D715D22A18}"/>
              </a:ext>
            </a:extLst>
          </p:cNvPr>
          <p:cNvSpPr txBox="1"/>
          <p:nvPr/>
        </p:nvSpPr>
        <p:spPr>
          <a:xfrm>
            <a:off x="6362700" y="940504"/>
            <a:ext cx="433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After allocated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5B2113-80D9-478E-AC1F-38C949C5EF44}"/>
              </a:ext>
            </a:extLst>
          </p:cNvPr>
          <p:cNvSpPr txBox="1"/>
          <p:nvPr/>
        </p:nvSpPr>
        <p:spPr>
          <a:xfrm>
            <a:off x="6267450" y="1665857"/>
            <a:ext cx="62125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Allocation	Need		Available</a:t>
            </a:r>
          </a:p>
          <a:p>
            <a:r>
              <a:rPr lang="en-US" altLang="zh-CN" sz="2400" dirty="0"/>
              <a:t>	A B C		A B C		A B C</a:t>
            </a:r>
          </a:p>
          <a:p>
            <a:r>
              <a:rPr lang="en-US" altLang="zh-CN" sz="2400" dirty="0"/>
              <a:t>P0	0 3 0		7 2 3		3 1 2</a:t>
            </a:r>
          </a:p>
          <a:p>
            <a:r>
              <a:rPr lang="en-US" altLang="zh-CN" sz="2400" dirty="0"/>
              <a:t>P1	2 0 0		1 2 2</a:t>
            </a:r>
          </a:p>
          <a:p>
            <a:r>
              <a:rPr lang="en-US" altLang="zh-CN" sz="2400" dirty="0"/>
              <a:t>P2	3 0 1		6 0 0</a:t>
            </a:r>
          </a:p>
          <a:p>
            <a:r>
              <a:rPr lang="en-US" altLang="zh-CN" sz="2400" dirty="0"/>
              <a:t>P3</a:t>
            </a:r>
            <a:r>
              <a:rPr lang="en-US" altLang="zh-CN" sz="1400" dirty="0"/>
              <a:t>	</a:t>
            </a:r>
            <a:r>
              <a:rPr lang="en-US" altLang="zh-CN" sz="2400" dirty="0"/>
              <a:t>2 1 1		0 1 1</a:t>
            </a:r>
          </a:p>
          <a:p>
            <a:r>
              <a:rPr lang="en-US" altLang="zh-CN" sz="2400" dirty="0"/>
              <a:t>P4</a:t>
            </a:r>
            <a:r>
              <a:rPr lang="en-US" altLang="zh-CN" sz="1400" dirty="0"/>
              <a:t>	</a:t>
            </a:r>
            <a:r>
              <a:rPr lang="en-US" altLang="zh-CN" sz="2400" dirty="0"/>
              <a:t>0 0 2		4 3 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152A10-6D95-484E-AD54-8145EE5C9264}"/>
              </a:ext>
            </a:extLst>
          </p:cNvPr>
          <p:cNvSpPr txBox="1"/>
          <p:nvPr/>
        </p:nvSpPr>
        <p:spPr>
          <a:xfrm>
            <a:off x="6267450" y="440299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仍然可以找到一个安全序列，比如（</a:t>
            </a:r>
            <a:r>
              <a:rPr lang="en-US" altLang="zh-CN" sz="2000" dirty="0"/>
              <a:t>P</a:t>
            </a:r>
            <a:r>
              <a:rPr lang="en-US" altLang="zh-CN" sz="1600" dirty="0"/>
              <a:t>3</a:t>
            </a:r>
            <a:r>
              <a:rPr lang="en-US" altLang="zh-CN" sz="2000" dirty="0"/>
              <a:t>,P</a:t>
            </a:r>
            <a:r>
              <a:rPr lang="en-US" altLang="zh-CN" sz="1600" dirty="0"/>
              <a:t>1</a:t>
            </a:r>
            <a:r>
              <a:rPr lang="en-US" altLang="zh-CN" sz="2000" dirty="0"/>
              <a:t>,P</a:t>
            </a:r>
            <a:r>
              <a:rPr lang="en-US" altLang="zh-CN" sz="1600" dirty="0"/>
              <a:t>2</a:t>
            </a:r>
            <a:r>
              <a:rPr lang="en-US" altLang="zh-CN" sz="2000" dirty="0"/>
              <a:t>,P</a:t>
            </a:r>
            <a:r>
              <a:rPr lang="en-US" altLang="zh-CN" sz="1600" dirty="0"/>
              <a:t>0</a:t>
            </a:r>
            <a:r>
              <a:rPr lang="en-US" altLang="zh-CN" sz="2000" dirty="0"/>
              <a:t>,P</a:t>
            </a:r>
            <a:r>
              <a:rPr lang="en-US" altLang="zh-CN" sz="1600" dirty="0"/>
              <a:t>4</a:t>
            </a:r>
            <a:r>
              <a:rPr lang="zh-CN" altLang="en-US" sz="2000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5AED77-C3DB-4D33-8864-B603DA47CEFE}"/>
              </a:ext>
            </a:extLst>
          </p:cNvPr>
          <p:cNvSpPr txBox="1"/>
          <p:nvPr/>
        </p:nvSpPr>
        <p:spPr>
          <a:xfrm>
            <a:off x="6267450" y="5155472"/>
            <a:ext cx="55816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系统能按某个顺序为每个进程分配资源（不超过其最大值）并能避免死锁，那么系统状态就是安全的。即如果存在一个安全序列，那么系统处于安全状态。如果没有这样的顺序存在，那么系统处于不安全状态。</a:t>
            </a:r>
          </a:p>
        </p:txBody>
      </p:sp>
    </p:spTree>
    <p:extLst>
      <p:ext uri="{BB962C8B-B14F-4D97-AF65-F5344CB8AC3E}">
        <p14:creationId xmlns:p14="http://schemas.microsoft.com/office/powerpoint/2010/main" val="408450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B0B96B-494D-460B-9675-67A44CBE307D}"/>
              </a:ext>
            </a:extLst>
          </p:cNvPr>
          <p:cNvSpPr txBox="1"/>
          <p:nvPr/>
        </p:nvSpPr>
        <p:spPr>
          <a:xfrm>
            <a:off x="1471353" y="390178"/>
            <a:ext cx="4499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复习内容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46B575-C948-4F51-B21D-E2C99C02347C}"/>
              </a:ext>
            </a:extLst>
          </p:cNvPr>
          <p:cNvSpPr txBox="1"/>
          <p:nvPr/>
        </p:nvSpPr>
        <p:spPr>
          <a:xfrm>
            <a:off x="1471353" y="1767791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323F4F"/>
                </a:solidFill>
                <a:effectLst/>
                <a:latin typeface="ArialMT"/>
              </a:rPr>
              <a:t>•</a:t>
            </a:r>
            <a:r>
              <a:rPr lang="zh-CN" altLang="en-US" sz="2400" dirty="0"/>
              <a:t> 概念：抖动（不合理的多道程序度引起的进程忙于换入换出页）、进程的五大特征、缺页故障、软链接和硬链接、饿死现象、护航效果、</a:t>
            </a:r>
            <a:r>
              <a:rPr lang="en-US" altLang="zh-CN" sz="2400" dirty="0" err="1"/>
              <a:t>Belady</a:t>
            </a:r>
            <a:r>
              <a:rPr lang="zh-CN" altLang="en-US" sz="2400" dirty="0"/>
              <a:t>现象等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•</a:t>
            </a:r>
            <a:r>
              <a:rPr lang="zh-CN" altLang="en-US" sz="2400" dirty="0"/>
              <a:t>特点：文件系统采取连续分配空间有哪些坏处？  </a:t>
            </a:r>
            <a:endParaRPr lang="en-US" altLang="zh-CN" sz="2400" dirty="0"/>
          </a:p>
          <a:p>
            <a:r>
              <a:rPr lang="en-US" altLang="zh-CN" sz="2400" dirty="0"/>
              <a:t>SCAN</a:t>
            </a:r>
            <a:r>
              <a:rPr lang="zh-CN" altLang="en-US" sz="2400" dirty="0"/>
              <a:t>和</a:t>
            </a:r>
            <a:r>
              <a:rPr lang="en-US" altLang="zh-CN" sz="2400" dirty="0"/>
              <a:t>C-SCAN</a:t>
            </a:r>
            <a:r>
              <a:rPr lang="zh-CN" altLang="en-US" sz="2400" dirty="0"/>
              <a:t>的优缺点比较？</a:t>
            </a:r>
            <a:endParaRPr lang="en-US" altLang="zh-CN" sz="2400" dirty="0"/>
          </a:p>
          <a:p>
            <a:br>
              <a:rPr lang="zh-CN" altLang="en-US" sz="2400" dirty="0"/>
            </a:br>
            <a:r>
              <a:rPr lang="en-US" altLang="zh-CN" sz="2400" dirty="0"/>
              <a:t>•</a:t>
            </a:r>
            <a:r>
              <a:rPr lang="zh-CN" altLang="en-US" sz="2400" dirty="0"/>
              <a:t>计算题：磁盘调度、调度算法（</a:t>
            </a:r>
            <a:r>
              <a:rPr lang="en-US" altLang="zh-CN" sz="2400" dirty="0"/>
              <a:t>FCFS</a:t>
            </a:r>
            <a:r>
              <a:rPr lang="zh-CN" altLang="en-US" sz="2400" dirty="0"/>
              <a:t>、</a:t>
            </a:r>
            <a:r>
              <a:rPr lang="en-US" altLang="zh-CN" sz="2400" dirty="0"/>
              <a:t>SJF</a:t>
            </a:r>
            <a:r>
              <a:rPr lang="zh-CN" altLang="en-US" sz="2400" dirty="0"/>
              <a:t>、</a:t>
            </a:r>
            <a:r>
              <a:rPr lang="en-US" altLang="zh-CN" sz="2400" dirty="0"/>
              <a:t>RR</a:t>
            </a:r>
            <a:r>
              <a:rPr lang="zh-CN" altLang="en-US" sz="2400" dirty="0"/>
              <a:t>等）、页面置换（</a:t>
            </a:r>
            <a:r>
              <a:rPr lang="en-US" altLang="zh-CN" sz="2400" dirty="0"/>
              <a:t>OPT</a:t>
            </a:r>
            <a:r>
              <a:rPr lang="zh-CN" altLang="en-US" sz="2400" dirty="0"/>
              <a:t>、</a:t>
            </a:r>
            <a:r>
              <a:rPr lang="en-US" altLang="zh-CN" sz="2400" dirty="0"/>
              <a:t>LRU</a:t>
            </a:r>
            <a:r>
              <a:rPr lang="zh-CN" altLang="en-US" sz="2400" dirty="0"/>
              <a:t>）、</a:t>
            </a:r>
            <a:r>
              <a:rPr lang="en-US" altLang="zh-CN" sz="2400" dirty="0"/>
              <a:t>EAT</a:t>
            </a:r>
            <a:r>
              <a:rPr lang="zh-CN" altLang="en-US" sz="2400" dirty="0"/>
              <a:t>（</a:t>
            </a:r>
            <a:r>
              <a:rPr lang="en-US" altLang="zh-CN" sz="2400" dirty="0"/>
              <a:t>Effective</a:t>
            </a:r>
            <a:r>
              <a:rPr lang="zh-CN" altLang="en-US" sz="2400" dirty="0"/>
              <a:t> </a:t>
            </a:r>
            <a:r>
              <a:rPr lang="en-US" altLang="zh-CN" sz="2400" dirty="0"/>
              <a:t>Access Time</a:t>
            </a:r>
            <a:r>
              <a:rPr lang="zh-CN" altLang="en-US" sz="2400" dirty="0"/>
              <a:t>）的计算等</a:t>
            </a:r>
            <a:endParaRPr lang="en-US" altLang="zh-CN" sz="2400" dirty="0"/>
          </a:p>
          <a:p>
            <a:br>
              <a:rPr lang="zh-CN" altLang="en-US" sz="2400" dirty="0"/>
            </a:br>
            <a:r>
              <a:rPr lang="en-US" altLang="zh-CN" sz="2400" b="0" i="0" dirty="0">
                <a:solidFill>
                  <a:srgbClr val="323F4F"/>
                </a:solidFill>
                <a:effectLst/>
                <a:latin typeface="ArialMT"/>
              </a:rPr>
              <a:t>•</a:t>
            </a:r>
            <a:r>
              <a:rPr lang="zh-CN" altLang="en-US" sz="2400" dirty="0"/>
              <a:t> 编程：生产者</a:t>
            </a:r>
            <a:r>
              <a:rPr lang="en-US" altLang="zh-CN" sz="2400" dirty="0"/>
              <a:t>-</a:t>
            </a:r>
            <a:r>
              <a:rPr lang="zh-CN" altLang="en-US" sz="2400" dirty="0"/>
              <a:t>消费者问题、读者写者问题、哲学家就餐问题等</a:t>
            </a:r>
          </a:p>
        </p:txBody>
      </p:sp>
    </p:spTree>
    <p:extLst>
      <p:ext uri="{BB962C8B-B14F-4D97-AF65-F5344CB8AC3E}">
        <p14:creationId xmlns:p14="http://schemas.microsoft.com/office/powerpoint/2010/main" val="155528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1C0DED-8073-422C-AE3B-F36EDC897E22}"/>
              </a:ext>
            </a:extLst>
          </p:cNvPr>
          <p:cNvSpPr txBox="1"/>
          <p:nvPr/>
        </p:nvSpPr>
        <p:spPr>
          <a:xfrm>
            <a:off x="1596044" y="606829"/>
            <a:ext cx="4499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复习建议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94FEEB-CB9D-4B68-8A8B-B6C031A8671D}"/>
              </a:ext>
            </a:extLst>
          </p:cNvPr>
          <p:cNvSpPr txBox="1"/>
          <p:nvPr/>
        </p:nvSpPr>
        <p:spPr>
          <a:xfrm>
            <a:off x="1596044" y="1913140"/>
            <a:ext cx="81298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复习材料：</a:t>
            </a:r>
            <a:r>
              <a:rPr lang="en-US" altLang="zh-CN" sz="2400" dirty="0"/>
              <a:t>ppt</a:t>
            </a:r>
            <a:r>
              <a:rPr lang="zh-CN" altLang="en-US" sz="2400" dirty="0"/>
              <a:t>（重点）、</a:t>
            </a:r>
            <a:r>
              <a:rPr lang="en-US" altLang="zh-CN" sz="2400" dirty="0"/>
              <a:t>《</a:t>
            </a:r>
            <a:r>
              <a:rPr lang="zh-CN" altLang="en-US" sz="2400" dirty="0"/>
              <a:t>操作系统概念</a:t>
            </a:r>
            <a:r>
              <a:rPr lang="en-US" altLang="zh-CN" sz="2400" dirty="0"/>
              <a:t>》</a:t>
            </a:r>
            <a:r>
              <a:rPr lang="zh-CN" altLang="en-US" sz="2400" dirty="0"/>
              <a:t>（结合</a:t>
            </a:r>
            <a:r>
              <a:rPr lang="en-US" altLang="zh-CN" sz="2400" dirty="0"/>
              <a:t>ppt</a:t>
            </a:r>
            <a:r>
              <a:rPr lang="zh-CN" altLang="en-US" sz="2400" dirty="0"/>
              <a:t>看，没有时间的以</a:t>
            </a:r>
            <a:r>
              <a:rPr lang="en-US" altLang="zh-CN" sz="2400" dirty="0"/>
              <a:t>ppt</a:t>
            </a:r>
            <a:r>
              <a:rPr lang="zh-CN" altLang="en-US" sz="2400" dirty="0"/>
              <a:t>为主）、课后习题、习题课讲义、</a:t>
            </a:r>
            <a:r>
              <a:rPr lang="zh-CN" altLang="en-US" sz="2400" dirty="0">
                <a:hlinkClick r:id="rId2"/>
              </a:rPr>
              <a:t>操作系统概念笔记</a:t>
            </a:r>
            <a:r>
              <a:rPr lang="zh-CN" altLang="en-US" sz="2400" dirty="0"/>
              <a:t>（从中文版课本提炼出的一些内容、没有时间过</a:t>
            </a:r>
            <a:r>
              <a:rPr lang="en-US" altLang="zh-CN" sz="2400" dirty="0"/>
              <a:t>ppt</a:t>
            </a:r>
            <a:r>
              <a:rPr lang="zh-CN" altLang="en-US" sz="2400" dirty="0"/>
              <a:t>可以过一遍这个，但是建议还是以</a:t>
            </a:r>
            <a:r>
              <a:rPr lang="en-US" altLang="zh-CN" sz="2400" dirty="0"/>
              <a:t>ppt</a:t>
            </a:r>
            <a:r>
              <a:rPr lang="zh-CN" altLang="en-US" sz="2400" dirty="0"/>
              <a:t>和课本为主）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复习重点：</a:t>
            </a:r>
            <a:r>
              <a:rPr lang="en-US" altLang="zh-CN" sz="2400" dirty="0"/>
              <a:t>bb</a:t>
            </a:r>
            <a:r>
              <a:rPr lang="zh-CN" altLang="en-US" sz="2400" dirty="0"/>
              <a:t>系统看回放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往年试卷（回忆版）：主要看考察的题目类型，结合着去复习。（</a:t>
            </a:r>
            <a:r>
              <a:rPr lang="en-US" altLang="zh-CN" sz="2400" dirty="0"/>
              <a:t>Tips:</a:t>
            </a:r>
            <a:r>
              <a:rPr lang="zh-CN" altLang="en-US" sz="2400" dirty="0"/>
              <a:t>名词解释只简单的翻译是不够的，需要解释其具体含义作用）</a:t>
            </a:r>
          </a:p>
        </p:txBody>
      </p:sp>
    </p:spTree>
    <p:extLst>
      <p:ext uri="{BB962C8B-B14F-4D97-AF65-F5344CB8AC3E}">
        <p14:creationId xmlns:p14="http://schemas.microsoft.com/office/powerpoint/2010/main" val="3431603904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237</TotalTime>
  <Words>869</Words>
  <Application>Microsoft Office PowerPoint</Application>
  <PresentationFormat>宽屏</PresentationFormat>
  <Paragraphs>62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-apple-system</vt:lpstr>
      <vt:lpstr>ArialMT</vt:lpstr>
      <vt:lpstr>等线</vt:lpstr>
      <vt:lpstr>Century Gothic</vt:lpstr>
      <vt:lpstr>Wingdings 3</vt:lpstr>
      <vt:lpstr>切片</vt:lpstr>
      <vt:lpstr>操作系统原理与设计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操作系统原理与设计</dc:title>
  <dc:creator>郑 鹏飞</dc:creator>
  <cp:lastModifiedBy>郑 鹏飞</cp:lastModifiedBy>
  <cp:revision>78</cp:revision>
  <dcterms:created xsi:type="dcterms:W3CDTF">2022-06-10T02:49:30Z</dcterms:created>
  <dcterms:modified xsi:type="dcterms:W3CDTF">2022-06-10T06:48:45Z</dcterms:modified>
</cp:coreProperties>
</file>