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4" r:id="rId3"/>
    <p:sldId id="276" r:id="rId4"/>
    <p:sldId id="277" r:id="rId5"/>
    <p:sldId id="262" r:id="rId6"/>
    <p:sldId id="261" r:id="rId7"/>
    <p:sldId id="257" r:id="rId8"/>
    <p:sldId id="280" r:id="rId9"/>
    <p:sldId id="279" r:id="rId10"/>
    <p:sldId id="281" r:id="rId11"/>
    <p:sldId id="258" r:id="rId12"/>
    <p:sldId id="259" r:id="rId13"/>
    <p:sldId id="270" r:id="rId14"/>
    <p:sldId id="282" r:id="rId15"/>
    <p:sldId id="271" r:id="rId16"/>
    <p:sldId id="283" r:id="rId17"/>
    <p:sldId id="264" r:id="rId18"/>
    <p:sldId id="263" r:id="rId19"/>
    <p:sldId id="265" r:id="rId20"/>
    <p:sldId id="266" r:id="rId21"/>
    <p:sldId id="272" r:id="rId22"/>
    <p:sldId id="260" r:id="rId23"/>
    <p:sldId id="273" r:id="rId24"/>
    <p:sldId id="267" r:id="rId25"/>
    <p:sldId id="268" r:id="rId26"/>
    <p:sldId id="2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1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FEC76-2B6C-408D-B136-979420BE7DE2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33A84-599B-48D8-938E-0D8A6B16C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98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33A84-599B-48D8-938E-0D8A6B16C0B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02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33A84-599B-48D8-938E-0D8A6B16C0B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893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33A84-599B-48D8-938E-0D8A6B16C0B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191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33A84-599B-48D8-938E-0D8A6B16C0B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096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33A84-599B-48D8-938E-0D8A6B16C0B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694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33A84-599B-48D8-938E-0D8A6B16C0B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7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247-E309-720F-1FFF-DDC652E6D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E17E2-8584-3020-0728-11F2D31E2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2B8A1-6E1C-BAC7-D631-2A0A0AA0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56AA-5124-40A1-8B19-AA2928105456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09B81-2F7E-B073-A23A-4D898CF0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B6F0B-1B69-7CA0-0E48-0D43935F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CD00-971C-405F-826E-46BA53441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55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3E32-0519-FD2A-3265-CE6A9F2C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F9C8B-9E4F-B3BF-3485-0F7C60740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D3DDB-7B7A-3DFF-4A21-28351F90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56AA-5124-40A1-8B19-AA2928105456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AA62-91BB-B56F-5534-F091777A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90DBC-062F-B201-C3EF-B24B1F34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CD00-971C-405F-826E-46BA53441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76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4ED0DC-F21E-AD37-9474-9872FC7BC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DFB1C-6A71-5DB4-9C12-637A419D5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1F92B-0D1E-716E-158A-DC7B93C6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56AA-5124-40A1-8B19-AA2928105456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F8EA3-D1FA-EFF3-2D9F-D2537BE6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503B2-1FCB-2879-2821-9115D97F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CD00-971C-405F-826E-46BA53441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2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5597-34C7-7E48-5D19-F8714385C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3E49-F3C2-7125-A7F6-288F55E5E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C53DA-DBC6-2C75-0733-0D8F5EA9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56AA-5124-40A1-8B19-AA2928105456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D0A85-7073-D28D-9ECE-10F9DA66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4B0CC-A7B3-B0FB-717F-101C5394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CD00-971C-405F-826E-46BA53441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2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214F-6F29-692D-4A9C-741F0432B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053F0-C13B-D211-9F4F-61CB71BF9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032E3-A4D1-C684-87CC-275EC808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56AA-5124-40A1-8B19-AA2928105456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A5D24-92CB-3D50-684D-101A6104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A64D-26D6-C662-C4A8-76F695FC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CD00-971C-405F-826E-46BA53441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44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6187-8A2E-8123-D39A-71CDD26C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C9DC4-1115-496B-3844-988379C8B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19059-3C8E-A2A8-1670-CFCB70EE5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38533-240C-DD1A-F503-2E018F6E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56AA-5124-40A1-8B19-AA2928105456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20F46-B54F-4C38-D9FB-D1EB8764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87A79-5D36-FBF5-5EAF-9D6BAFE3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CD00-971C-405F-826E-46BA53441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73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C775-E975-5A44-7DE7-F4934E1C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86178-05D4-8900-BC74-C89C27BA0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8C9F6-286C-655D-821A-563156FC9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30B00-D4D6-24A0-A771-46691A764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DA709-9834-0435-1B9C-D5AB51EAC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20CC7-2D74-39DE-9D35-10A46CB6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56AA-5124-40A1-8B19-AA2928105456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5E069-FF05-66AD-E14E-835EB782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78976-888E-C6D1-EB6A-5DCBA4A6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CD00-971C-405F-826E-46BA53441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78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7511F-7F8F-4AA0-58BB-9D125F1C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8AD23-5D7C-C648-9174-D0618704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56AA-5124-40A1-8B19-AA2928105456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1D758-1DA5-3FD1-0B17-FFCA085D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EE327-B4EB-B082-B5A6-F6832FB6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CD00-971C-405F-826E-46BA53441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DE10A-9A31-3C77-33FA-4643BD2A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56AA-5124-40A1-8B19-AA2928105456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750EF-0381-8F5D-E324-A6D7D9BF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FF6B3-0DC9-1104-62BC-7875F4F1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CD00-971C-405F-826E-46BA53441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88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BA64-7F73-F23C-B3FA-46A04851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FD84-5163-6C52-2091-604CC81BC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41484-000A-9754-5F97-617F9A36E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B8C9D-81A8-9999-7ACD-E115F37C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56AA-5124-40A1-8B19-AA2928105456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3E7D5-77D5-4360-9334-083D5A74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7524F-0622-5DF3-9F9F-993EC5C7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CD00-971C-405F-826E-46BA53441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78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DB3C-6872-17D7-AB54-2778F378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04B14-2049-C1A2-BEDC-93B88EEAB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967DB-E815-6EF4-CBBF-3AFED186A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E0198-734B-1C0F-52E8-A4833B58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56AA-5124-40A1-8B19-AA2928105456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7DEA2-323F-F7DB-CD6C-33EBF195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81388-8770-8F02-A67A-BC7B01AC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CD00-971C-405F-826E-46BA53441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16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53E17-E059-8533-BDA1-89E73948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F865F-B0F9-5842-0476-CB4E2842C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3085D-1C05-BEF1-64B3-5AEC82B3A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56AA-5124-40A1-8B19-AA2928105456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2C4FF-FFD0-3C93-6D6D-C0ED82D89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D8519-C78E-CB7B-E8C7-69DE3A6EA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7CD00-971C-405F-826E-46BA53441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01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BEA9E-423E-9275-86C1-9514F943A4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08" t="8094" r="266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4E1AE-27E0-0168-7100-4F9FE8D79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400" b="0" i="0" dirty="0">
                <a:effectLst/>
                <a:latin typeface="Arial" panose="020B0604020202020204" pitchFamily="34" charset="0"/>
              </a:rPr>
              <a:t>Exploring multilingual instruction understanding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18FD4-012E-186E-36EA-52CEC0011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 b="0" i="0">
                <a:effectLst/>
                <a:latin typeface="Arial" panose="020B0604020202020204" pitchFamily="34" charset="0"/>
              </a:rPr>
              <a:t>in zero-shot reasoning</a:t>
            </a:r>
            <a:endParaRPr lang="en-GB" sz="20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1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183E66-7B49-4411-F2AF-79299CBBB69B}"/>
              </a:ext>
            </a:extLst>
          </p:cNvPr>
          <p:cNvSpPr/>
          <p:nvPr/>
        </p:nvSpPr>
        <p:spPr>
          <a:xfrm>
            <a:off x="290287" y="304800"/>
            <a:ext cx="2204096" cy="1828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7200" dirty="0"/>
              <a:t>01</a:t>
            </a:r>
            <a:endParaRPr lang="en-GB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AB9F8-69ED-B1FB-0A1A-16C8700EA715}"/>
              </a:ext>
            </a:extLst>
          </p:cNvPr>
          <p:cNvSpPr txBox="1"/>
          <p:nvPr/>
        </p:nvSpPr>
        <p:spPr>
          <a:xfrm>
            <a:off x="2674775" y="3143895"/>
            <a:ext cx="8926285" cy="344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3200" kern="1200" dirty="0">
                <a:solidFill>
                  <a:schemeClr val="tx1"/>
                </a:solidFill>
              </a:rPr>
              <a:t>How do the </a:t>
            </a:r>
            <a:r>
              <a:rPr lang="en-GB" sz="3200" b="1" kern="1200" dirty="0">
                <a:solidFill>
                  <a:schemeClr val="tx1"/>
                </a:solidFill>
              </a:rPr>
              <a:t>instruction understanding </a:t>
            </a:r>
            <a:r>
              <a:rPr lang="en-GB" sz="3200" kern="1200" dirty="0">
                <a:solidFill>
                  <a:schemeClr val="tx1"/>
                </a:solidFill>
              </a:rPr>
              <a:t>abilities of LLMS in zero-shot reasoning differ across languages?</a:t>
            </a:r>
          </a:p>
          <a:p>
            <a:pPr marL="514350" lvl="0" indent="-51435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endParaRPr lang="en-GB" sz="3200" dirty="0"/>
          </a:p>
          <a:p>
            <a:pPr marL="514350" lvl="0" indent="-51435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GB" sz="3200" kern="1200" dirty="0">
                <a:solidFill>
                  <a:schemeClr val="accent3"/>
                </a:solidFill>
              </a:rPr>
              <a:t>Native versus English instructions</a:t>
            </a: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3200" kern="1200" dirty="0">
              <a:solidFill>
                <a:schemeClr val="accent3"/>
              </a:solidFill>
            </a:endParaRP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2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76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blue lines&#10;&#10;Description automatically generated">
            <a:extLst>
              <a:ext uri="{FF2B5EF4-FFF2-40B4-BE49-F238E27FC236}">
                <a16:creationId xmlns:a16="http://schemas.microsoft.com/office/drawing/2014/main" id="{C950D221-29ED-7919-F2D3-4D79033B8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5" y="3584314"/>
            <a:ext cx="11675536" cy="2835804"/>
          </a:xfrm>
          <a:prstGeom prst="rect">
            <a:avLst/>
          </a:prstGeom>
        </p:spPr>
      </p:pic>
      <p:pic>
        <p:nvPicPr>
          <p:cNvPr id="9" name="Picture 8" descr="A graph with blue lines&#10;&#10;Description automatically generated">
            <a:extLst>
              <a:ext uri="{FF2B5EF4-FFF2-40B4-BE49-F238E27FC236}">
                <a16:creationId xmlns:a16="http://schemas.microsoft.com/office/drawing/2014/main" id="{D576EA3D-94A9-C4B0-C1D0-AAB047F98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5" y="494813"/>
            <a:ext cx="11675536" cy="28358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34CBCD-53B6-2D2A-2054-894635C25CBB}"/>
              </a:ext>
            </a:extLst>
          </p:cNvPr>
          <p:cNvSpPr/>
          <p:nvPr/>
        </p:nvSpPr>
        <p:spPr>
          <a:xfrm rot="16200000">
            <a:off x="-664377" y="1493622"/>
            <a:ext cx="1953860" cy="418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err="1"/>
              <a:t>Bloomz</a:t>
            </a:r>
            <a:endParaRPr lang="en-GB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49F3AD-4C0B-617D-9F6E-4765D34E3918}"/>
              </a:ext>
            </a:extLst>
          </p:cNvPr>
          <p:cNvSpPr/>
          <p:nvPr/>
        </p:nvSpPr>
        <p:spPr>
          <a:xfrm rot="16200000">
            <a:off x="-664378" y="4579240"/>
            <a:ext cx="1953860" cy="4180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Llama-2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38161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A1F69024-9F69-B662-8965-02DDB373E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7" y="1828799"/>
            <a:ext cx="11670403" cy="28345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E90B3F-3255-EAF1-31F5-CE1B1973D4F4}"/>
              </a:ext>
            </a:extLst>
          </p:cNvPr>
          <p:cNvSpPr/>
          <p:nvPr/>
        </p:nvSpPr>
        <p:spPr>
          <a:xfrm rot="16200000">
            <a:off x="-664377" y="2824789"/>
            <a:ext cx="1953860" cy="418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err="1"/>
              <a:t>Bloomz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8472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mparison of different colored bars&#10;&#10;Description automatically generated">
            <a:extLst>
              <a:ext uri="{FF2B5EF4-FFF2-40B4-BE49-F238E27FC236}">
                <a16:creationId xmlns:a16="http://schemas.microsoft.com/office/drawing/2014/main" id="{6CA66AA5-5F5E-2AD0-6E60-7BE66EDFD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29" y="167950"/>
            <a:ext cx="6712233" cy="333569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22027C-AC15-2306-ED20-CD0ED74DD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452" y="3429000"/>
            <a:ext cx="3323294" cy="34095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BB419D0-7334-E506-BF18-FC99FB3140F5}"/>
              </a:ext>
            </a:extLst>
          </p:cNvPr>
          <p:cNvSpPr/>
          <p:nvPr/>
        </p:nvSpPr>
        <p:spPr>
          <a:xfrm rot="16200000">
            <a:off x="1201745" y="1443861"/>
            <a:ext cx="1953860" cy="418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err="1"/>
              <a:t>Bloomz</a:t>
            </a:r>
            <a:endParaRPr lang="en-GB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7A3EDA-811B-E579-199D-D4BD1D6B6A6A}"/>
              </a:ext>
            </a:extLst>
          </p:cNvPr>
          <p:cNvSpPr/>
          <p:nvPr/>
        </p:nvSpPr>
        <p:spPr>
          <a:xfrm rot="16200000">
            <a:off x="1201746" y="4697429"/>
            <a:ext cx="1953860" cy="4180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Llama-2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208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183E66-7B49-4411-F2AF-79299CBBB69B}"/>
              </a:ext>
            </a:extLst>
          </p:cNvPr>
          <p:cNvSpPr/>
          <p:nvPr/>
        </p:nvSpPr>
        <p:spPr>
          <a:xfrm>
            <a:off x="290287" y="304800"/>
            <a:ext cx="2204096" cy="1828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7200" dirty="0"/>
              <a:t>01</a:t>
            </a:r>
            <a:endParaRPr lang="en-GB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AB9F8-69ED-B1FB-0A1A-16C8700EA715}"/>
              </a:ext>
            </a:extLst>
          </p:cNvPr>
          <p:cNvSpPr txBox="1"/>
          <p:nvPr/>
        </p:nvSpPr>
        <p:spPr>
          <a:xfrm>
            <a:off x="2674775" y="3143895"/>
            <a:ext cx="8926285" cy="344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3200" kern="1200" dirty="0">
                <a:solidFill>
                  <a:schemeClr val="tx1"/>
                </a:solidFill>
              </a:rPr>
              <a:t>How do the </a:t>
            </a:r>
            <a:r>
              <a:rPr lang="en-GB" sz="3200" b="1" kern="1200" dirty="0">
                <a:solidFill>
                  <a:schemeClr val="tx1"/>
                </a:solidFill>
              </a:rPr>
              <a:t>instruction understanding </a:t>
            </a:r>
            <a:r>
              <a:rPr lang="en-GB" sz="3200" kern="1200" dirty="0">
                <a:solidFill>
                  <a:schemeClr val="tx1"/>
                </a:solidFill>
              </a:rPr>
              <a:t>abilities of LLMS in zero-shot reasoning differ across languages?</a:t>
            </a:r>
          </a:p>
          <a:p>
            <a:pPr marL="514350" lvl="0" indent="-51435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endParaRPr lang="en-GB" sz="3200" dirty="0"/>
          </a:p>
          <a:p>
            <a:pPr marL="514350" lvl="0" indent="-51435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GB" sz="3200" kern="1200" dirty="0">
                <a:solidFill>
                  <a:schemeClr val="accent3"/>
                </a:solidFill>
              </a:rPr>
              <a:t>English task with varying instruction languages</a:t>
            </a: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3200" kern="1200" dirty="0">
              <a:solidFill>
                <a:schemeClr val="accent3"/>
              </a:solidFill>
            </a:endParaRP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2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967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6B804E-FDE0-CEC2-315C-163B4934D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97" y="505918"/>
            <a:ext cx="11670404" cy="2834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53C3E4-3A5B-A6A5-E411-72160EE22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96" y="3605450"/>
            <a:ext cx="11670404" cy="28345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13256D-881F-BFED-9F4C-A8CBB9A60BBF}"/>
              </a:ext>
            </a:extLst>
          </p:cNvPr>
          <p:cNvSpPr/>
          <p:nvPr/>
        </p:nvSpPr>
        <p:spPr>
          <a:xfrm rot="16200000">
            <a:off x="-664377" y="1493622"/>
            <a:ext cx="1953860" cy="418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err="1"/>
              <a:t>Bloomz</a:t>
            </a: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4DADF7-EBCB-C4D5-A535-E8BF6ED1BBA1}"/>
              </a:ext>
            </a:extLst>
          </p:cNvPr>
          <p:cNvSpPr/>
          <p:nvPr/>
        </p:nvSpPr>
        <p:spPr>
          <a:xfrm rot="16200000">
            <a:off x="-664378" y="4579240"/>
            <a:ext cx="1953860" cy="4180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Llama-2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07545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2E1D8D-5511-AC11-03D5-723A54E2F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646" y="3844800"/>
            <a:ext cx="2936991" cy="301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E99697-9264-7441-1EC9-6190535DD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697" y="508358"/>
            <a:ext cx="3012360" cy="30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6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EF10B6-5536-84F6-AD0F-DBA00BA32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10" y="2311200"/>
            <a:ext cx="10888833" cy="205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89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3A21DE-911B-4430-B95F-5D1A56061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996" y="2871709"/>
            <a:ext cx="5068007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08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98ECDFA-72A6-3DDC-6714-AC8EDCBDBEA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57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Basic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Cot</a:t>
            </a:r>
            <a:r>
              <a:rPr lang="nl-NL" dirty="0"/>
              <a:t> 				</a:t>
            </a:r>
            <a:r>
              <a:rPr lang="nl-NL" sz="2000" dirty="0"/>
              <a:t> </a:t>
            </a:r>
            <a:r>
              <a:rPr lang="nl-NL" sz="2000" dirty="0" err="1"/>
              <a:t>Bloomz</a:t>
            </a:r>
            <a:r>
              <a:rPr lang="nl-NL" sz="2000" dirty="0"/>
              <a:t> Native (top), English (</a:t>
            </a:r>
            <a:r>
              <a:rPr lang="nl-NL" sz="2000" dirty="0" err="1"/>
              <a:t>bottom</a:t>
            </a:r>
            <a:r>
              <a:rPr lang="nl-NL" sz="2000" dirty="0"/>
              <a:t>)</a:t>
            </a:r>
            <a:endParaRPr lang="en-GB" sz="2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4BE7D6-9FDE-3079-F7AD-935717540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5510"/>
            <a:ext cx="12192000" cy="29612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F24903-4DFD-314F-9F2A-E96EA9A39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96755"/>
            <a:ext cx="12192000" cy="296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1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20A808-2E74-9727-0EAC-BD1DC780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 what extent do the multilingual zero-shot</a:t>
            </a: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reasoning abilities of LLMs differ across languages?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9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A2ECE6-BAD4-DB43-C682-5B74BEB9B1BE}"/>
              </a:ext>
            </a:extLst>
          </p:cNvPr>
          <p:cNvSpPr txBox="1"/>
          <p:nvPr/>
        </p:nvSpPr>
        <p:spPr>
          <a:xfrm>
            <a:off x="4154400" y="2073600"/>
            <a:ext cx="699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CoT</a:t>
            </a:r>
            <a:r>
              <a:rPr lang="nl-NL" dirty="0"/>
              <a:t> results much more </a:t>
            </a:r>
            <a:r>
              <a:rPr lang="nl-NL" dirty="0" err="1"/>
              <a:t>interesting</a:t>
            </a:r>
            <a:r>
              <a:rPr lang="nl-NL" dirty="0"/>
              <a:t> with Llama-2 on MGSM and MSVAMP</a:t>
            </a:r>
          </a:p>
        </p:txBody>
      </p:sp>
    </p:spTree>
    <p:extLst>
      <p:ext uri="{BB962C8B-B14F-4D97-AF65-F5344CB8AC3E}">
        <p14:creationId xmlns:p14="http://schemas.microsoft.com/office/powerpoint/2010/main" val="123119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4C99C-1A2E-96E0-2C25-D994D16A5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E7A069B-C6AC-80B8-0B04-ED29CEDCA9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57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Basic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Cot</a:t>
            </a:r>
            <a:r>
              <a:rPr lang="nl-NL" dirty="0"/>
              <a:t> 				</a:t>
            </a:r>
            <a:r>
              <a:rPr lang="nl-NL" sz="2000" dirty="0"/>
              <a:t> Llama-2 Native (top), English (</a:t>
            </a:r>
            <a:r>
              <a:rPr lang="nl-NL" sz="2000" dirty="0" err="1"/>
              <a:t>bottom</a:t>
            </a:r>
            <a:r>
              <a:rPr lang="nl-NL" sz="2000" dirty="0"/>
              <a:t>)</a:t>
            </a:r>
            <a:endParaRPr lang="en-GB" sz="2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9F4D3E-6C88-3CD5-1D88-C62C95745F5F}"/>
              </a:ext>
            </a:extLst>
          </p:cNvPr>
          <p:cNvSpPr txBox="1"/>
          <p:nvPr/>
        </p:nvSpPr>
        <p:spPr>
          <a:xfrm>
            <a:off x="2766259" y="1095988"/>
            <a:ext cx="3851031" cy="28007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4400" b="1" dirty="0">
                <a:solidFill>
                  <a:srgbClr val="FF0000"/>
                </a:solidFill>
              </a:rPr>
              <a:t>MGSM show </a:t>
            </a:r>
            <a:r>
              <a:rPr lang="nl-NL" sz="4400" b="1" dirty="0" err="1">
                <a:solidFill>
                  <a:srgbClr val="FF0000"/>
                </a:solidFill>
              </a:rPr>
              <a:t>languages</a:t>
            </a:r>
            <a:r>
              <a:rPr lang="nl-NL" sz="4400" b="1" dirty="0">
                <a:solidFill>
                  <a:srgbClr val="FF0000"/>
                </a:solidFill>
              </a:rPr>
              <a:t> native that I have?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4229A-B8DF-3495-F973-00A61FB39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96755"/>
            <a:ext cx="12192000" cy="29612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89C045-3E94-10E6-91EA-5086DC5B6F7E}"/>
              </a:ext>
            </a:extLst>
          </p:cNvPr>
          <p:cNvSpPr txBox="1"/>
          <p:nvPr/>
        </p:nvSpPr>
        <p:spPr>
          <a:xfrm>
            <a:off x="8038054" y="2367171"/>
            <a:ext cx="3851031" cy="21236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4400" b="1" dirty="0" err="1">
                <a:solidFill>
                  <a:srgbClr val="FF0000"/>
                </a:solidFill>
              </a:rPr>
              <a:t>Sort</a:t>
            </a:r>
            <a:r>
              <a:rPr lang="nl-NL" sz="4400" b="1" dirty="0">
                <a:solidFill>
                  <a:srgbClr val="FF0000"/>
                </a:solidFill>
              </a:rPr>
              <a:t> on where </a:t>
            </a:r>
            <a:r>
              <a:rPr lang="nl-NL" sz="4400" b="1" dirty="0" err="1">
                <a:solidFill>
                  <a:srgbClr val="FF0000"/>
                </a:solidFill>
              </a:rPr>
              <a:t>CoT</a:t>
            </a:r>
            <a:r>
              <a:rPr lang="nl-NL" sz="4400" b="1" dirty="0">
                <a:solidFill>
                  <a:srgbClr val="FF0000"/>
                </a:solidFill>
              </a:rPr>
              <a:t> effect is </a:t>
            </a:r>
            <a:r>
              <a:rPr lang="nl-NL" sz="4400" b="1" dirty="0" err="1">
                <a:solidFill>
                  <a:srgbClr val="FF0000"/>
                </a:solidFill>
              </a:rPr>
              <a:t>largest</a:t>
            </a:r>
            <a:r>
              <a:rPr lang="nl-NL" sz="4400" b="1" dirty="0">
                <a:solidFill>
                  <a:srgbClr val="FF0000"/>
                </a:solidFill>
              </a:rPr>
              <a:t>?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229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4B0EE6-04F0-E97E-1751-7C6CEC8C4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0497"/>
            <a:ext cx="12192000" cy="2957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E1429C-21B6-6941-903F-ACB19167F124}"/>
              </a:ext>
            </a:extLst>
          </p:cNvPr>
          <p:cNvSpPr txBox="1"/>
          <p:nvPr/>
        </p:nvSpPr>
        <p:spPr>
          <a:xfrm>
            <a:off x="8750727" y="4767253"/>
            <a:ext cx="3235173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4400" b="1" dirty="0" err="1">
                <a:solidFill>
                  <a:srgbClr val="FF0000"/>
                </a:solidFill>
              </a:rPr>
              <a:t>CoT</a:t>
            </a:r>
            <a:r>
              <a:rPr lang="nl-NL" sz="4400" b="1" dirty="0">
                <a:solidFill>
                  <a:srgbClr val="FF0000"/>
                </a:solidFill>
              </a:rPr>
              <a:t> MGSM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E370D-BC26-9070-5493-77B94EC14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2994"/>
            <a:ext cx="12192000" cy="295750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7275E5F-A46E-9F26-1D9B-726062A213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57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Native </a:t>
            </a:r>
            <a:r>
              <a:rPr lang="nl-NL" dirty="0" err="1"/>
              <a:t>vs</a:t>
            </a:r>
            <a:r>
              <a:rPr lang="nl-NL" dirty="0"/>
              <a:t> English </a:t>
            </a:r>
            <a:r>
              <a:rPr lang="nl-NL" dirty="0" err="1"/>
              <a:t>instruction</a:t>
            </a:r>
            <a:r>
              <a:rPr lang="nl-NL" dirty="0"/>
              <a:t>			</a:t>
            </a:r>
            <a:r>
              <a:rPr lang="nl-NL" sz="2000" dirty="0"/>
              <a:t> </a:t>
            </a:r>
            <a:r>
              <a:rPr lang="nl-NL" sz="2000" dirty="0" err="1"/>
              <a:t>Llama</a:t>
            </a:r>
            <a:r>
              <a:rPr lang="nl-NL" sz="2000" dirty="0"/>
              <a:t> basic (top), </a:t>
            </a:r>
            <a:r>
              <a:rPr lang="nl-NL" sz="2000" dirty="0" err="1"/>
              <a:t>CoT</a:t>
            </a:r>
            <a:r>
              <a:rPr lang="nl-NL" sz="2000" dirty="0"/>
              <a:t> (</a:t>
            </a:r>
            <a:r>
              <a:rPr lang="nl-NL" sz="2000" dirty="0" err="1"/>
              <a:t>bottom</a:t>
            </a:r>
            <a:r>
              <a:rPr lang="nl-NL" sz="2000" dirty="0"/>
              <a:t>)</a:t>
            </a:r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1531893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DB7152-F202-A475-47DB-DC192D862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96755"/>
            <a:ext cx="12192000" cy="29612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77014A-DE96-007A-25B3-67E9CF26C9D1}"/>
              </a:ext>
            </a:extLst>
          </p:cNvPr>
          <p:cNvSpPr txBox="1"/>
          <p:nvPr/>
        </p:nvSpPr>
        <p:spPr>
          <a:xfrm>
            <a:off x="2868785" y="1429638"/>
            <a:ext cx="3851031" cy="28007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4400" b="1" dirty="0">
                <a:solidFill>
                  <a:srgbClr val="FF0000"/>
                </a:solidFill>
              </a:rPr>
              <a:t>MSVAMP show </a:t>
            </a:r>
            <a:r>
              <a:rPr lang="nl-NL" sz="4400" b="1" dirty="0" err="1">
                <a:solidFill>
                  <a:srgbClr val="FF0000"/>
                </a:solidFill>
              </a:rPr>
              <a:t>languages</a:t>
            </a:r>
            <a:r>
              <a:rPr lang="nl-NL" sz="4400" b="1" dirty="0">
                <a:solidFill>
                  <a:srgbClr val="FF0000"/>
                </a:solidFill>
              </a:rPr>
              <a:t> native that I have?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D579A-FE4B-0F83-36E7-00CF60F3219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57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Native </a:t>
            </a:r>
            <a:r>
              <a:rPr lang="nl-NL" dirty="0" err="1"/>
              <a:t>vs</a:t>
            </a:r>
            <a:r>
              <a:rPr lang="nl-NL" dirty="0"/>
              <a:t> English </a:t>
            </a:r>
            <a:r>
              <a:rPr lang="nl-NL" dirty="0" err="1"/>
              <a:t>instruction</a:t>
            </a:r>
            <a:r>
              <a:rPr lang="nl-NL" dirty="0"/>
              <a:t>			</a:t>
            </a:r>
            <a:r>
              <a:rPr lang="nl-NL" sz="2000" dirty="0"/>
              <a:t> </a:t>
            </a:r>
            <a:r>
              <a:rPr lang="nl-NL" sz="2000" dirty="0" err="1"/>
              <a:t>Llama</a:t>
            </a:r>
            <a:r>
              <a:rPr lang="nl-NL" sz="2000" dirty="0"/>
              <a:t> basic (top), </a:t>
            </a:r>
            <a:r>
              <a:rPr lang="nl-NL" sz="2000" dirty="0" err="1"/>
              <a:t>CoT</a:t>
            </a:r>
            <a:r>
              <a:rPr lang="nl-NL" sz="2000" dirty="0"/>
              <a:t> (</a:t>
            </a:r>
            <a:r>
              <a:rPr lang="nl-NL" sz="2000" dirty="0" err="1"/>
              <a:t>bottom</a:t>
            </a:r>
            <a:r>
              <a:rPr lang="nl-NL" sz="2000" dirty="0"/>
              <a:t>)</a:t>
            </a:r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1844370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892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412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00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06C2731-BA31-74D1-30A2-06B7AA5E3ABE}"/>
              </a:ext>
            </a:extLst>
          </p:cNvPr>
          <p:cNvGrpSpPr/>
          <p:nvPr/>
        </p:nvGrpSpPr>
        <p:grpSpPr>
          <a:xfrm>
            <a:off x="243115" y="2759171"/>
            <a:ext cx="3994915" cy="2400657"/>
            <a:chOff x="804" y="0"/>
            <a:chExt cx="3258315" cy="2400657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DFDF35-B12C-144C-0617-F7E4DA2E0C6F}"/>
                </a:ext>
              </a:extLst>
            </p:cNvPr>
            <p:cNvSpPr/>
            <p:nvPr/>
          </p:nvSpPr>
          <p:spPr>
            <a:xfrm>
              <a:off x="804" y="0"/>
              <a:ext cx="3258315" cy="24006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4A6A39-2E7E-BBA0-85F8-63BA54739CF2}"/>
                </a:ext>
              </a:extLst>
            </p:cNvPr>
            <p:cNvSpPr txBox="1"/>
            <p:nvPr/>
          </p:nvSpPr>
          <p:spPr>
            <a:xfrm>
              <a:off x="804" y="960262"/>
              <a:ext cx="3258315" cy="14403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1849" tIns="0" rIns="321849" bIns="330200" numCol="1" spcCol="1270" anchor="t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>
                  <a:solidFill>
                    <a:schemeClr val="tx1"/>
                  </a:solidFill>
                </a:rPr>
                <a:t>How do the </a:t>
              </a:r>
              <a:r>
                <a:rPr lang="en-GB" sz="2000" b="1" kern="1200" dirty="0">
                  <a:solidFill>
                    <a:schemeClr val="tx1"/>
                  </a:solidFill>
                </a:rPr>
                <a:t>instruction understanding </a:t>
              </a:r>
              <a:r>
                <a:rPr lang="en-GB" sz="2000" kern="1200" dirty="0">
                  <a:solidFill>
                    <a:schemeClr val="tx1"/>
                  </a:solidFill>
                </a:rPr>
                <a:t>abilities of LLMS in zero-shot reasoning differ across languages?</a:t>
              </a:r>
              <a:endParaRPr lang="en-US" sz="2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4401108-5111-4963-03BA-864CEC27A7A4}"/>
              </a:ext>
            </a:extLst>
          </p:cNvPr>
          <p:cNvGrpSpPr/>
          <p:nvPr/>
        </p:nvGrpSpPr>
        <p:grpSpPr>
          <a:xfrm>
            <a:off x="3762900" y="2759169"/>
            <a:ext cx="3994915" cy="2400657"/>
            <a:chOff x="804" y="0"/>
            <a:chExt cx="3258315" cy="2400657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038295-399E-B5EC-B373-3D8F28D187CC}"/>
                </a:ext>
              </a:extLst>
            </p:cNvPr>
            <p:cNvSpPr/>
            <p:nvPr/>
          </p:nvSpPr>
          <p:spPr>
            <a:xfrm>
              <a:off x="804" y="0"/>
              <a:ext cx="3258315" cy="24006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CA603E-9EA3-53BB-11C5-51F37CDB0065}"/>
                </a:ext>
              </a:extLst>
            </p:cNvPr>
            <p:cNvSpPr txBox="1"/>
            <p:nvPr/>
          </p:nvSpPr>
          <p:spPr>
            <a:xfrm>
              <a:off x="804" y="960262"/>
              <a:ext cx="3258315" cy="1440394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1849" tIns="0" rIns="321849" bIns="330200" numCol="1" spcCol="1270" anchor="t" anchorCtr="0">
              <a:noAutofit/>
            </a:bodyPr>
            <a:lstStyle/>
            <a:p>
              <a:pPr lvl="0"/>
              <a:r>
                <a:rPr lang="en-GB" sz="2000" dirty="0">
                  <a:solidFill>
                    <a:schemeClr val="tx1"/>
                  </a:solidFill>
                </a:rPr>
                <a:t>To what extent does </a:t>
              </a:r>
              <a:r>
                <a:rPr lang="en-GB" sz="2000" b="1" dirty="0">
                  <a:solidFill>
                    <a:schemeClr val="tx1"/>
                  </a:solidFill>
                </a:rPr>
                <a:t>chain-of-thought</a:t>
              </a:r>
              <a:r>
                <a:rPr lang="en-GB" sz="2000" dirty="0">
                  <a:solidFill>
                    <a:schemeClr val="tx1"/>
                  </a:solidFill>
                </a:rPr>
                <a:t> reasoning manifest itself across languages?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62910D-803D-4635-07DF-C6599E59E136}"/>
              </a:ext>
            </a:extLst>
          </p:cNvPr>
          <p:cNvGrpSpPr/>
          <p:nvPr/>
        </p:nvGrpSpPr>
        <p:grpSpPr>
          <a:xfrm>
            <a:off x="7282686" y="2759171"/>
            <a:ext cx="3994915" cy="2400657"/>
            <a:chOff x="804" y="0"/>
            <a:chExt cx="3258315" cy="2400657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024809D-68E5-C11F-509F-4F9750B682A5}"/>
                </a:ext>
              </a:extLst>
            </p:cNvPr>
            <p:cNvSpPr/>
            <p:nvPr/>
          </p:nvSpPr>
          <p:spPr>
            <a:xfrm>
              <a:off x="804" y="0"/>
              <a:ext cx="3258315" cy="24006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D72512-DFED-4691-ACCF-CFB92C991E08}"/>
                </a:ext>
              </a:extLst>
            </p:cNvPr>
            <p:cNvSpPr txBox="1"/>
            <p:nvPr/>
          </p:nvSpPr>
          <p:spPr>
            <a:xfrm>
              <a:off x="804" y="960262"/>
              <a:ext cx="3258315" cy="1440394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1849" tIns="0" rIns="321849" bIns="330200" numCol="1" spcCol="1270" anchor="t" anchorCtr="0">
              <a:noAutofit/>
            </a:bodyPr>
            <a:lstStyle/>
            <a:p>
              <a:pPr lvl="0"/>
              <a:r>
                <a:rPr lang="en-GB" sz="2000" dirty="0">
                  <a:solidFill>
                    <a:schemeClr val="tx1"/>
                  </a:solidFill>
                </a:rPr>
                <a:t>Can we </a:t>
              </a:r>
              <a:r>
                <a:rPr lang="en-GB" sz="2000" b="1" dirty="0">
                  <a:solidFill>
                    <a:schemeClr val="tx1"/>
                  </a:solidFill>
                </a:rPr>
                <a:t>identify languages </a:t>
              </a:r>
              <a:r>
                <a:rPr lang="en-GB" sz="2000" dirty="0">
                  <a:solidFill>
                    <a:schemeClr val="tx1"/>
                  </a:solidFill>
                </a:rPr>
                <a:t>that typically fail and languages that typically succeed?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E183E66-7B49-4411-F2AF-79299CBBB69B}"/>
              </a:ext>
            </a:extLst>
          </p:cNvPr>
          <p:cNvSpPr/>
          <p:nvPr/>
        </p:nvSpPr>
        <p:spPr>
          <a:xfrm>
            <a:off x="595087" y="1698169"/>
            <a:ext cx="1538514" cy="12264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400" dirty="0"/>
              <a:t>01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15CD72-7AB4-6635-3E5B-3E6218B1634F}"/>
              </a:ext>
            </a:extLst>
          </p:cNvPr>
          <p:cNvSpPr/>
          <p:nvPr/>
        </p:nvSpPr>
        <p:spPr>
          <a:xfrm>
            <a:off x="4114872" y="1698168"/>
            <a:ext cx="1538514" cy="12264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400" dirty="0"/>
              <a:t>02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B4330A-446C-08BC-E653-EE663636F7CD}"/>
              </a:ext>
            </a:extLst>
          </p:cNvPr>
          <p:cNvSpPr/>
          <p:nvPr/>
        </p:nvSpPr>
        <p:spPr>
          <a:xfrm>
            <a:off x="7634657" y="1698168"/>
            <a:ext cx="1538514" cy="12264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400" dirty="0"/>
              <a:t>03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29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06C2731-BA31-74D1-30A2-06B7AA5E3ABE}"/>
              </a:ext>
            </a:extLst>
          </p:cNvPr>
          <p:cNvGrpSpPr/>
          <p:nvPr/>
        </p:nvGrpSpPr>
        <p:grpSpPr>
          <a:xfrm>
            <a:off x="243115" y="2759171"/>
            <a:ext cx="3994915" cy="2400657"/>
            <a:chOff x="804" y="0"/>
            <a:chExt cx="3258315" cy="2400657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DFDF35-B12C-144C-0617-F7E4DA2E0C6F}"/>
                </a:ext>
              </a:extLst>
            </p:cNvPr>
            <p:cNvSpPr/>
            <p:nvPr/>
          </p:nvSpPr>
          <p:spPr>
            <a:xfrm>
              <a:off x="804" y="0"/>
              <a:ext cx="3258315" cy="24006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4A6A39-2E7E-BBA0-85F8-63BA54739CF2}"/>
                </a:ext>
              </a:extLst>
            </p:cNvPr>
            <p:cNvSpPr txBox="1"/>
            <p:nvPr/>
          </p:nvSpPr>
          <p:spPr>
            <a:xfrm>
              <a:off x="804" y="960262"/>
              <a:ext cx="3258315" cy="14403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1849" tIns="0" rIns="321849" bIns="330200" numCol="1" spcCol="1270" anchor="t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>
                  <a:solidFill>
                    <a:schemeClr val="tx1"/>
                  </a:solidFill>
                </a:rPr>
                <a:t>How do the </a:t>
              </a:r>
              <a:r>
                <a:rPr lang="en-GB" sz="2000" b="1" kern="1200" dirty="0">
                  <a:solidFill>
                    <a:schemeClr val="tx1"/>
                  </a:solidFill>
                </a:rPr>
                <a:t>instruction understanding </a:t>
              </a:r>
              <a:r>
                <a:rPr lang="en-GB" sz="2000" kern="1200" dirty="0">
                  <a:solidFill>
                    <a:schemeClr val="tx1"/>
                  </a:solidFill>
                </a:rPr>
                <a:t>abilities of LLMS in zero-shot reasoning differ across languages?</a:t>
              </a:r>
              <a:endParaRPr lang="en-US" sz="2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4401108-5111-4963-03BA-864CEC27A7A4}"/>
              </a:ext>
            </a:extLst>
          </p:cNvPr>
          <p:cNvGrpSpPr/>
          <p:nvPr/>
        </p:nvGrpSpPr>
        <p:grpSpPr>
          <a:xfrm>
            <a:off x="3762900" y="2759169"/>
            <a:ext cx="3994915" cy="2400657"/>
            <a:chOff x="804" y="0"/>
            <a:chExt cx="3258315" cy="2400657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038295-399E-B5EC-B373-3D8F28D187CC}"/>
                </a:ext>
              </a:extLst>
            </p:cNvPr>
            <p:cNvSpPr/>
            <p:nvPr/>
          </p:nvSpPr>
          <p:spPr>
            <a:xfrm>
              <a:off x="804" y="0"/>
              <a:ext cx="3258315" cy="24006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CA603E-9EA3-53BB-11C5-51F37CDB0065}"/>
                </a:ext>
              </a:extLst>
            </p:cNvPr>
            <p:cNvSpPr txBox="1"/>
            <p:nvPr/>
          </p:nvSpPr>
          <p:spPr>
            <a:xfrm>
              <a:off x="804" y="960262"/>
              <a:ext cx="3258315" cy="1440394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1849" tIns="0" rIns="321849" bIns="330200" numCol="1" spcCol="1270" anchor="t" anchorCtr="0">
              <a:noAutofit/>
            </a:bodyPr>
            <a:lstStyle/>
            <a:p>
              <a:pPr lvl="0"/>
              <a:r>
                <a:rPr lang="en-GB" sz="2000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To what extent does </a:t>
              </a:r>
              <a:r>
                <a:rPr lang="en-GB" sz="2000" b="1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chain-of-thought </a:t>
              </a:r>
              <a:r>
                <a:rPr lang="en-GB" sz="2000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reasoning manifest itself across languages?</a:t>
              </a:r>
              <a:endPara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62910D-803D-4635-07DF-C6599E59E136}"/>
              </a:ext>
            </a:extLst>
          </p:cNvPr>
          <p:cNvGrpSpPr/>
          <p:nvPr/>
        </p:nvGrpSpPr>
        <p:grpSpPr>
          <a:xfrm>
            <a:off x="7282686" y="2759171"/>
            <a:ext cx="3994915" cy="2400657"/>
            <a:chOff x="804" y="0"/>
            <a:chExt cx="3258315" cy="2400657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024809D-68E5-C11F-509F-4F9750B682A5}"/>
                </a:ext>
              </a:extLst>
            </p:cNvPr>
            <p:cNvSpPr/>
            <p:nvPr/>
          </p:nvSpPr>
          <p:spPr>
            <a:xfrm>
              <a:off x="804" y="0"/>
              <a:ext cx="3258315" cy="24006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D72512-DFED-4691-ACCF-CFB92C991E08}"/>
                </a:ext>
              </a:extLst>
            </p:cNvPr>
            <p:cNvSpPr txBox="1"/>
            <p:nvPr/>
          </p:nvSpPr>
          <p:spPr>
            <a:xfrm>
              <a:off x="804" y="960262"/>
              <a:ext cx="3258315" cy="1440394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1849" tIns="0" rIns="321849" bIns="330200" numCol="1" spcCol="1270" anchor="t" anchorCtr="0">
              <a:noAutofit/>
            </a:bodyPr>
            <a:lstStyle/>
            <a:p>
              <a:pPr lvl="0"/>
              <a:r>
                <a:rPr lang="en-GB" sz="2000" dirty="0">
                  <a:solidFill>
                    <a:schemeClr val="tx1"/>
                  </a:solidFill>
                </a:rPr>
                <a:t>Can we </a:t>
              </a:r>
              <a:r>
                <a:rPr lang="en-GB" sz="2000" b="1" dirty="0">
                  <a:solidFill>
                    <a:schemeClr val="tx1"/>
                  </a:solidFill>
                </a:rPr>
                <a:t>identify languages </a:t>
              </a:r>
              <a:r>
                <a:rPr lang="en-GB" sz="2000" dirty="0">
                  <a:solidFill>
                    <a:schemeClr val="tx1"/>
                  </a:solidFill>
                </a:rPr>
                <a:t>that typically fail and languages that typically succeed?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E183E66-7B49-4411-F2AF-79299CBBB69B}"/>
              </a:ext>
            </a:extLst>
          </p:cNvPr>
          <p:cNvSpPr/>
          <p:nvPr/>
        </p:nvSpPr>
        <p:spPr>
          <a:xfrm>
            <a:off x="595087" y="1698169"/>
            <a:ext cx="1538514" cy="12264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400" dirty="0"/>
              <a:t>01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15CD72-7AB4-6635-3E5B-3E6218B1634F}"/>
              </a:ext>
            </a:extLst>
          </p:cNvPr>
          <p:cNvSpPr/>
          <p:nvPr/>
        </p:nvSpPr>
        <p:spPr>
          <a:xfrm>
            <a:off x="4114872" y="1698168"/>
            <a:ext cx="1538514" cy="12264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400" dirty="0"/>
              <a:t>02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B4330A-446C-08BC-E653-EE663636F7CD}"/>
              </a:ext>
            </a:extLst>
          </p:cNvPr>
          <p:cNvSpPr/>
          <p:nvPr/>
        </p:nvSpPr>
        <p:spPr>
          <a:xfrm>
            <a:off x="7634657" y="1698168"/>
            <a:ext cx="1538514" cy="12264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400" dirty="0"/>
              <a:t>03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15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90AFA1-563A-B42E-3594-79AD9A96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/>
          <a:p>
            <a:r>
              <a:rPr lang="nl-NL" sz="5200"/>
              <a:t>LLMs</a:t>
            </a:r>
            <a:endParaRPr lang="en-GB" sz="52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Two brown alpacas">
            <a:extLst>
              <a:ext uri="{FF2B5EF4-FFF2-40B4-BE49-F238E27FC236}">
                <a16:creationId xmlns:a16="http://schemas.microsoft.com/office/drawing/2014/main" id="{DFA1F713-9536-3AC9-3F31-755FFC910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0"/>
          <a:stretch/>
        </p:blipFill>
        <p:spPr>
          <a:xfrm>
            <a:off x="7690220" y="331311"/>
            <a:ext cx="4217349" cy="28346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9F9650-B699-CD5B-D974-75D7BC7B7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r>
              <a:rPr lang="nl-NL" sz="2200"/>
              <a:t>Bloomz-7b1-mt</a:t>
            </a:r>
          </a:p>
          <a:p>
            <a:r>
              <a:rPr lang="nl-NL" sz="2200"/>
              <a:t>Llama-2-7b-chat</a:t>
            </a:r>
          </a:p>
          <a:p>
            <a:endParaRPr lang="en-GB" sz="2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47D67E-A55B-DF1D-AD30-1063DCD743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5" r="1952" b="3728"/>
          <a:stretch/>
        </p:blipFill>
        <p:spPr>
          <a:xfrm>
            <a:off x="7684008" y="3984970"/>
            <a:ext cx="4229773" cy="155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4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20A808-2E74-9727-0EAC-BD1DC780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B61D23-0035-6B7E-4DD0-D185F70230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" t="-181" r="-980" b="-1154"/>
          <a:stretch/>
        </p:blipFill>
        <p:spPr>
          <a:xfrm>
            <a:off x="2850048" y="1036749"/>
            <a:ext cx="8985505" cy="49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7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8692C0E-60E1-439F-A1D6-F1CABA5F9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map of the world with different colored spots&#10;&#10;Description automatically generated">
            <a:extLst>
              <a:ext uri="{FF2B5EF4-FFF2-40B4-BE49-F238E27FC236}">
                <a16:creationId xmlns:a16="http://schemas.microsoft.com/office/drawing/2014/main" id="{C60C68E6-6251-656C-D619-C30C3E36B3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0" r="-1" b="15286"/>
          <a:stretch/>
        </p:blipFill>
        <p:spPr>
          <a:xfrm>
            <a:off x="797264" y="127698"/>
            <a:ext cx="10689336" cy="59729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1DC99DB-7E80-4D1E-9069-4489287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264" y="6338062"/>
            <a:ext cx="1068933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B0B4C7-ED1F-47FB-AA86-5C0CF97DC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4216653"/>
            <a:ext cx="73152" cy="420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17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map of the world with different colored spots&#10;&#10;Description automatically generated">
            <a:extLst>
              <a:ext uri="{FF2B5EF4-FFF2-40B4-BE49-F238E27FC236}">
                <a16:creationId xmlns:a16="http://schemas.microsoft.com/office/drawing/2014/main" id="{C60C68E6-6251-656C-D619-C30C3E36B3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0" r="-1" b="15286"/>
          <a:stretch/>
        </p:blipFill>
        <p:spPr>
          <a:xfrm>
            <a:off x="797264" y="127698"/>
            <a:ext cx="10689336" cy="59729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0BDF8B-0D26-EC89-AB66-B729DA4FAB5C}"/>
              </a:ext>
            </a:extLst>
          </p:cNvPr>
          <p:cNvSpPr/>
          <p:nvPr/>
        </p:nvSpPr>
        <p:spPr>
          <a:xfrm>
            <a:off x="2515119" y="4847253"/>
            <a:ext cx="7161762" cy="17308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400" dirty="0"/>
              <a:t>Machine </a:t>
            </a:r>
            <a:r>
              <a:rPr lang="nl-NL" sz="4400" dirty="0" err="1"/>
              <a:t>translation</a:t>
            </a:r>
            <a:r>
              <a:rPr lang="nl-NL" sz="4400" dirty="0"/>
              <a:t> with NLLB-200-3.3B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37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183E66-7B49-4411-F2AF-79299CBBB69B}"/>
              </a:ext>
            </a:extLst>
          </p:cNvPr>
          <p:cNvSpPr/>
          <p:nvPr/>
        </p:nvSpPr>
        <p:spPr>
          <a:xfrm>
            <a:off x="290287" y="304800"/>
            <a:ext cx="2204096" cy="1828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7200" dirty="0"/>
              <a:t>01</a:t>
            </a:r>
            <a:endParaRPr lang="en-GB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AB9F8-69ED-B1FB-0A1A-16C8700EA715}"/>
              </a:ext>
            </a:extLst>
          </p:cNvPr>
          <p:cNvSpPr txBox="1"/>
          <p:nvPr/>
        </p:nvSpPr>
        <p:spPr>
          <a:xfrm>
            <a:off x="2674775" y="3143895"/>
            <a:ext cx="8926285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200" kern="1200" dirty="0">
                <a:solidFill>
                  <a:schemeClr val="tx1"/>
                </a:solidFill>
              </a:rPr>
              <a:t>How do the </a:t>
            </a:r>
            <a:r>
              <a:rPr lang="en-GB" sz="3200" b="1" kern="1200" dirty="0">
                <a:solidFill>
                  <a:schemeClr val="tx1"/>
                </a:solidFill>
              </a:rPr>
              <a:t>instruction understanding </a:t>
            </a:r>
            <a:r>
              <a:rPr lang="en-GB" sz="3200" kern="1200" dirty="0">
                <a:solidFill>
                  <a:schemeClr val="tx1"/>
                </a:solidFill>
              </a:rPr>
              <a:t>abilities of LLMS in zero-shot reasoning differ across languages?</a:t>
            </a:r>
            <a:endParaRPr lang="en-US" sz="32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27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</TotalTime>
  <Words>292</Words>
  <Application>Microsoft Office PowerPoint</Application>
  <PresentationFormat>Widescreen</PresentationFormat>
  <Paragraphs>52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Exploring multilingual instruction understanding</vt:lpstr>
      <vt:lpstr> To what extent do the multilingual zero-shot reasoning abilities of LLMs differ across languages?</vt:lpstr>
      <vt:lpstr>PowerPoint Presentation</vt:lpstr>
      <vt:lpstr>PowerPoint Presentation</vt:lpstr>
      <vt:lpstr>LLMs</vt:lpstr>
      <vt:lpstr>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multilingual instruction understanding</dc:title>
  <dc:creator>Smeets, M.M. (Mara)</dc:creator>
  <cp:lastModifiedBy>Smeets, M.M. (Mara)</cp:lastModifiedBy>
  <cp:revision>9</cp:revision>
  <dcterms:created xsi:type="dcterms:W3CDTF">2024-04-30T18:55:49Z</dcterms:created>
  <dcterms:modified xsi:type="dcterms:W3CDTF">2024-05-14T18:19:31Z</dcterms:modified>
</cp:coreProperties>
</file>