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Targeting</a:t>
            </a:r>
            <a:r>
              <a:rPr/>
              <a:t> </a:t>
            </a:r>
            <a:r>
              <a:rPr/>
              <a:t>abbreviated</a:t>
            </a:r>
            <a:r>
              <a:rPr/>
              <a:t> </a:t>
            </a:r>
            <a:r>
              <a:rPr/>
              <a:t>medication</a:t>
            </a:r>
            <a:r>
              <a:rPr/>
              <a:t> </a:t>
            </a:r>
            <a:r>
              <a:rPr/>
              <a:t>names</a:t>
            </a:r>
            <a:r>
              <a:rPr/>
              <a:t> </a:t>
            </a:r>
            <a:r>
              <a:rPr/>
              <a:t>with</a:t>
            </a:r>
            <a:r>
              <a:rPr/>
              <a:t> </a:t>
            </a:r>
            <a:r>
              <a:rPr/>
              <a:t>the</a:t>
            </a:r>
            <a:r>
              <a:rPr/>
              <a:t> </a:t>
            </a:r>
            <a:r>
              <a:rPr/>
              <a:t>power</a:t>
            </a:r>
            <a:r>
              <a:rPr/>
              <a:t> </a:t>
            </a:r>
            <a:r>
              <a:rPr/>
              <a:t>of</a:t>
            </a:r>
            <a:r>
              <a:rPr/>
              <a:t> </a:t>
            </a:r>
            <a:r>
              <a:rPr/>
              <a:t>NLP</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According to The Joint Commission recommendations, medication names should not be abbreviated as misinterpretation may lead to administration of incorrect medication.</a:t>
            </a:r>
          </a:p>
          <a:p>
            <a:pPr lvl="0" marL="0" indent="0">
              <a:spcBef>
                <a:spcPts val="3000"/>
              </a:spcBef>
              <a:buNone/>
            </a:pPr>
            <a:r>
              <a:rPr b="1"/>
              <a:t>Objectives</a:t>
            </a:r>
          </a:p>
          <a:p>
            <a:pPr lvl="1">
              <a:buAutoNum type="arabicPeriod"/>
            </a:pPr>
            <a:r>
              <a:rPr/>
              <a:t>Identify abbreviated medication names in a first step towards elimination.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p>
        </p:txBody>
      </p:sp>
      <p:sp>
        <p:nvSpPr>
          <p:cNvPr id="3" name="Content Placeholder 2"/>
          <p:cNvSpPr>
            <a:spLocks noGrp="1"/>
          </p:cNvSpPr>
          <p:nvPr>
            <p:ph idx="1"/>
          </p:nvPr>
        </p:nvSpPr>
        <p:spPr/>
        <p:txBody>
          <a:bodyPr/>
          <a:lstStyle/>
          <a:p>
            <a:pPr lvl="0" marL="0" indent="0">
              <a:buNone/>
            </a:pPr>
            <a:r>
              <a:rPr/>
              <a:t>Retrospective chart review of pediatric ED consult notes at a tertiary pediatric center in 2019. We targeted consult notes due to potential differences in expertise between the documenting and reading providers. Abbreviated medication names were identified using 2 Natural Language Processing methods: a) named-entity recognition (NER) and b) Regular Expressions (RegEx). The NER model was a pre-trained model called MED7, identifying 7 categories: drug names, route of administration, frequency, dosage, strength, form, duration. We fine-tuned the model on a small sample of annotated documents from our hospital. RegEx was used to identify strings likely to be medications given surrounding text context.</a:t>
            </a:r>
          </a:p>
          <a:p>
            <a:pPr lvl="0" marL="0" indent="0">
              <a:buNone/>
            </a:pPr>
            <a:r>
              <a:rPr/>
              <a:t>The abstracted lists were then matched against both generic and commercial medication names using the following lists: RxNorm, National Drug Code Directory (NDCD). The remaining terms were then sorted by frequency, and the top 2,295 were reviewed.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p>
        </p:txBody>
      </p:sp>
      <p:sp>
        <p:nvSpPr>
          <p:cNvPr id="3" name="Content Placeholder 2"/>
          <p:cNvSpPr>
            <a:spLocks noGrp="1"/>
          </p:cNvSpPr>
          <p:nvPr>
            <p:ph idx="1"/>
          </p:nvPr>
        </p:nvSpPr>
        <p:spPr/>
        <p:txBody>
          <a:bodyPr/>
          <a:lstStyle/>
          <a:p>
            <a:pPr lvl="0" marL="0" indent="0">
              <a:buNone/>
            </a:pPr>
            <a:r>
              <a:rPr/>
              <a:t>There were 29,877 consult notes available for review. We narrowed the corpus of documents to services more likely to prescribe medication (endocrinology, cardiology, neurology) and eliminated those services where medication treatment is a smaller part of their practice (orthopedics, urology) leaving 16,010 notes for review.</a:t>
            </a:r>
          </a:p>
          <a:p>
            <a:pPr lvl="0" marL="0" indent="0">
              <a:buNone/>
            </a:pPr>
            <a:r>
              <a:rPr/>
              <a:t>We identified 8,288 unique medication terms using NER and 2,671 using RegEx. The union of the two lists of medications had 9,541 unique medication terms. After cross referencing against RxNorm and NDCD 7,248 unique medication terms remained. After reviewing all terms occurring 2 or more times, a subset of terms, which were identified by an author as likely abbreviated medication names, was curated and is presented with frequency counts in Table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able-meds.png" id="0" name="Picture 1"/>
          <p:cNvPicPr>
            <a:picLocks noGrp="1" noChangeAspect="1"/>
          </p:cNvPicPr>
          <p:nvPr/>
        </p:nvPicPr>
        <p:blipFill>
          <a:blip r:embed="rId2"/>
          <a:stretch>
            <a:fillRect/>
          </a:stretch>
        </p:blipFill>
        <p:spPr bwMode="auto">
          <a:xfrm>
            <a:off x="2603500" y="1600200"/>
            <a:ext cx="39243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Conclusions</a:t>
            </a:r>
          </a:p>
        </p:txBody>
      </p:sp>
      <p:sp>
        <p:nvSpPr>
          <p:cNvPr id="3" name="Content Placeholder 2"/>
          <p:cNvSpPr>
            <a:spLocks noGrp="1"/>
          </p:cNvSpPr>
          <p:nvPr>
            <p:ph idx="1"/>
          </p:nvPr>
        </p:nvSpPr>
        <p:spPr/>
        <p:txBody>
          <a:bodyPr/>
          <a:lstStyle/>
          <a:p>
            <a:pPr lvl="0" marL="0" indent="0">
              <a:buNone/>
            </a:pPr>
            <a:r>
              <a:rPr/>
              <a:t>With natural language processing tools we can create libraries of abbreviated medication names. Future studies should include domain-expert champions who will help interpret domain-specific expressions beyond the expertise of the informatician.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Targeting abbreviated medication names with the power of NLP</dc:title>
  <dc:creator/>
  <cp:keywords/>
  <dcterms:created xsi:type="dcterms:W3CDTF">2022-04-07T14:13:17Z</dcterms:created>
  <dcterms:modified xsi:type="dcterms:W3CDTF">2022-04-07T14:13:17Z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
  </property>
  <property fmtid="{D5CDD505-2E9C-101B-9397-08002B2CF9AE}" pid="3" name="logoleft_name">
    <vt:lpwstr/>
  </property>
  <property fmtid="{D5CDD505-2E9C-101B-9397-08002B2CF9AE}" pid="4" name="logoright_name">
    <vt:lpwstr/>
  </property>
  <property fmtid="{D5CDD505-2E9C-101B-9397-08002B2CF9AE}" pid="5" name="main_findings">
    <vt:lpwstr/>
  </property>
  <property fmtid="{D5CDD505-2E9C-101B-9397-08002B2CF9AE}" pid="6" name="output">
    <vt:lpwstr>powerpoint_presentation</vt:lpwstr>
  </property>
  <property fmtid="{D5CDD505-2E9C-101B-9397-08002B2CF9AE}" pid="7" name="poster_height">
    <vt:lpwstr>31.5in</vt:lpwstr>
  </property>
  <property fmtid="{D5CDD505-2E9C-101B-9397-08002B2CF9AE}" pid="8" name="poster_width">
    <vt:lpwstr>56in</vt:lpwstr>
  </property>
</Properties>
</file>