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84" r:id="rId3"/>
    <p:sldId id="257" r:id="rId4"/>
    <p:sldId id="259" r:id="rId5"/>
    <p:sldId id="260" r:id="rId6"/>
    <p:sldId id="261" r:id="rId7"/>
    <p:sldId id="262" r:id="rId8"/>
    <p:sldId id="263" r:id="rId9"/>
    <p:sldId id="264" r:id="rId10"/>
    <p:sldId id="275" r:id="rId11"/>
    <p:sldId id="291" r:id="rId12"/>
    <p:sldId id="292" r:id="rId13"/>
    <p:sldId id="293" r:id="rId14"/>
    <p:sldId id="258" r:id="rId15"/>
    <p:sldId id="276" r:id="rId16"/>
    <p:sldId id="277" r:id="rId17"/>
    <p:sldId id="278" r:id="rId18"/>
    <p:sldId id="279" r:id="rId19"/>
    <p:sldId id="280" r:id="rId20"/>
    <p:sldId id="281" r:id="rId21"/>
    <p:sldId id="282" r:id="rId22"/>
    <p:sldId id="283" r:id="rId23"/>
    <p:sldId id="286" r:id="rId24"/>
    <p:sldId id="287" r:id="rId25"/>
    <p:sldId id="289" r:id="rId26"/>
    <p:sldId id="290"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A-IOANA CHIȚIMUȘ" initials="MIC" lastIdx="1" clrIdx="0">
    <p:extLst>
      <p:ext uri="{19B8F6BF-5375-455C-9EA6-DF929625EA0E}">
        <p15:presenceInfo xmlns:p15="http://schemas.microsoft.com/office/powerpoint/2012/main" userId="MARA-IOANA CHIȚIMUȘ"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sorterViewPr>
    <p:cViewPr>
      <p:scale>
        <a:sx n="100" d="100"/>
        <a:sy n="100" d="100"/>
      </p:scale>
      <p:origin x="0" y="-270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CB6C7-A536-439B-808E-1A36E7674E4C}" type="datetimeFigureOut">
              <a:rPr lang="en-GB" smtClean="0"/>
              <a:t>06/01/2021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5D48B-BD25-4D0A-9032-0DEC6E3DEBEC}" type="slidenum">
              <a:rPr lang="en-GB" smtClean="0"/>
              <a:t>‹#›</a:t>
            </a:fld>
            <a:endParaRPr lang="en-GB"/>
          </a:p>
        </p:txBody>
      </p:sp>
    </p:spTree>
    <p:extLst>
      <p:ext uri="{BB962C8B-B14F-4D97-AF65-F5344CB8AC3E}">
        <p14:creationId xmlns:p14="http://schemas.microsoft.com/office/powerpoint/2010/main" val="261543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65D48B-BD25-4D0A-9032-0DEC6E3DEBEC}" type="slidenum">
              <a:rPr lang="en-GB" smtClean="0"/>
              <a:t>14</a:t>
            </a:fld>
            <a:endParaRPr lang="en-GB"/>
          </a:p>
        </p:txBody>
      </p:sp>
    </p:spTree>
    <p:extLst>
      <p:ext uri="{BB962C8B-B14F-4D97-AF65-F5344CB8AC3E}">
        <p14:creationId xmlns:p14="http://schemas.microsoft.com/office/powerpoint/2010/main" val="3172045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1725BDA-0EFE-433B-90E6-13E3690B7182}" type="datetimeFigureOut">
              <a:rPr lang="en-GB" smtClean="0"/>
              <a:t>06/01/2021</a:t>
            </a:fld>
            <a:endParaRPr lang="en-GB"/>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GB"/>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C7B8486-8E8D-4A1F-8BE5-FAA303E6D6EB}" type="slidenum">
              <a:rPr lang="en-GB" smtClean="0"/>
              <a:t>‹#›</a:t>
            </a:fld>
            <a:endParaRPr lang="en-GB"/>
          </a:p>
        </p:txBody>
      </p:sp>
    </p:spTree>
    <p:extLst>
      <p:ext uri="{BB962C8B-B14F-4D97-AF65-F5344CB8AC3E}">
        <p14:creationId xmlns:p14="http://schemas.microsoft.com/office/powerpoint/2010/main" val="184032001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25BDA-0EFE-433B-90E6-13E3690B7182}" type="datetimeFigureOut">
              <a:rPr lang="en-GB" smtClean="0"/>
              <a:t>06/01/2021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7B8486-8E8D-4A1F-8BE5-FAA303E6D6EB}" type="slidenum">
              <a:rPr lang="en-GB" smtClean="0"/>
              <a:t>‹#›</a:t>
            </a:fld>
            <a:endParaRPr lang="en-GB"/>
          </a:p>
        </p:txBody>
      </p:sp>
    </p:spTree>
    <p:extLst>
      <p:ext uri="{BB962C8B-B14F-4D97-AF65-F5344CB8AC3E}">
        <p14:creationId xmlns:p14="http://schemas.microsoft.com/office/powerpoint/2010/main" val="396842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25BDA-0EFE-433B-90E6-13E3690B7182}" type="datetimeFigureOut">
              <a:rPr lang="en-GB" smtClean="0"/>
              <a:t>06/01/2021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7B8486-8E8D-4A1F-8BE5-FAA303E6D6EB}" type="slidenum">
              <a:rPr lang="en-GB" smtClean="0"/>
              <a:t>‹#›</a:t>
            </a:fld>
            <a:endParaRPr lang="en-GB"/>
          </a:p>
        </p:txBody>
      </p:sp>
    </p:spTree>
    <p:extLst>
      <p:ext uri="{BB962C8B-B14F-4D97-AF65-F5344CB8AC3E}">
        <p14:creationId xmlns:p14="http://schemas.microsoft.com/office/powerpoint/2010/main" val="176174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25BDA-0EFE-433B-90E6-13E3690B7182}" type="datetimeFigureOut">
              <a:rPr lang="en-GB" smtClean="0"/>
              <a:t>06/01/2021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7B8486-8E8D-4A1F-8BE5-FAA303E6D6EB}" type="slidenum">
              <a:rPr lang="en-GB" smtClean="0"/>
              <a:t>‹#›</a:t>
            </a:fld>
            <a:endParaRPr lang="en-GB"/>
          </a:p>
        </p:txBody>
      </p:sp>
    </p:spTree>
    <p:extLst>
      <p:ext uri="{BB962C8B-B14F-4D97-AF65-F5344CB8AC3E}">
        <p14:creationId xmlns:p14="http://schemas.microsoft.com/office/powerpoint/2010/main" val="275732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1725BDA-0EFE-433B-90E6-13E3690B7182}" type="datetimeFigureOut">
              <a:rPr lang="en-GB" smtClean="0"/>
              <a:t>06/01/2021</a:t>
            </a:fld>
            <a:endParaRPr lang="en-GB"/>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GB"/>
          </a:p>
        </p:txBody>
      </p:sp>
      <p:sp>
        <p:nvSpPr>
          <p:cNvPr id="6" name="Slide Number Placeholder 5"/>
          <p:cNvSpPr>
            <a:spLocks noGrp="1"/>
          </p:cNvSpPr>
          <p:nvPr>
            <p:ph type="sldNum" sz="quarter" idx="12"/>
          </p:nvPr>
        </p:nvSpPr>
        <p:spPr>
          <a:xfrm>
            <a:off x="8604504" y="5211060"/>
            <a:ext cx="2112264" cy="228600"/>
          </a:xfrm>
        </p:spPr>
        <p:txBody>
          <a:bodyPr/>
          <a:lstStyle/>
          <a:p>
            <a:fld id="{FC7B8486-8E8D-4A1F-8BE5-FAA303E6D6EB}" type="slidenum">
              <a:rPr lang="en-GB" smtClean="0"/>
              <a:t>‹#›</a:t>
            </a:fld>
            <a:endParaRPr lang="en-GB"/>
          </a:p>
        </p:txBody>
      </p:sp>
    </p:spTree>
    <p:extLst>
      <p:ext uri="{BB962C8B-B14F-4D97-AF65-F5344CB8AC3E}">
        <p14:creationId xmlns:p14="http://schemas.microsoft.com/office/powerpoint/2010/main" val="2358337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25BDA-0EFE-433B-90E6-13E3690B7182}" type="datetimeFigureOut">
              <a:rPr lang="en-GB" smtClean="0"/>
              <a:t>06/01/2021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7B8486-8E8D-4A1F-8BE5-FAA303E6D6EB}" type="slidenum">
              <a:rPr lang="en-GB" smtClean="0"/>
              <a:t>‹#›</a:t>
            </a:fld>
            <a:endParaRPr lang="en-GB"/>
          </a:p>
        </p:txBody>
      </p:sp>
    </p:spTree>
    <p:extLst>
      <p:ext uri="{BB962C8B-B14F-4D97-AF65-F5344CB8AC3E}">
        <p14:creationId xmlns:p14="http://schemas.microsoft.com/office/powerpoint/2010/main" val="23291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25BDA-0EFE-433B-90E6-13E3690B7182}" type="datetimeFigureOut">
              <a:rPr lang="en-GB" smtClean="0"/>
              <a:t>06/01/2021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7B8486-8E8D-4A1F-8BE5-FAA303E6D6EB}" type="slidenum">
              <a:rPr lang="en-GB" smtClean="0"/>
              <a:t>‹#›</a:t>
            </a:fld>
            <a:endParaRPr lang="en-GB"/>
          </a:p>
        </p:txBody>
      </p:sp>
    </p:spTree>
    <p:extLst>
      <p:ext uri="{BB962C8B-B14F-4D97-AF65-F5344CB8AC3E}">
        <p14:creationId xmlns:p14="http://schemas.microsoft.com/office/powerpoint/2010/main" val="170417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25BDA-0EFE-433B-90E6-13E3690B7182}" type="datetimeFigureOut">
              <a:rPr lang="en-GB" smtClean="0"/>
              <a:t>06/01/2021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7B8486-8E8D-4A1F-8BE5-FAA303E6D6EB}" type="slidenum">
              <a:rPr lang="en-GB" smtClean="0"/>
              <a:t>‹#›</a:t>
            </a:fld>
            <a:endParaRPr lang="en-GB"/>
          </a:p>
        </p:txBody>
      </p:sp>
    </p:spTree>
    <p:extLst>
      <p:ext uri="{BB962C8B-B14F-4D97-AF65-F5344CB8AC3E}">
        <p14:creationId xmlns:p14="http://schemas.microsoft.com/office/powerpoint/2010/main" val="351175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25BDA-0EFE-433B-90E6-13E3690B7182}" type="datetimeFigureOut">
              <a:rPr lang="en-GB" smtClean="0"/>
              <a:t>06/01/2021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7B8486-8E8D-4A1F-8BE5-FAA303E6D6EB}" type="slidenum">
              <a:rPr lang="en-GB" smtClean="0"/>
              <a:t>‹#›</a:t>
            </a:fld>
            <a:endParaRPr lang="en-GB"/>
          </a:p>
        </p:txBody>
      </p:sp>
    </p:spTree>
    <p:extLst>
      <p:ext uri="{BB962C8B-B14F-4D97-AF65-F5344CB8AC3E}">
        <p14:creationId xmlns:p14="http://schemas.microsoft.com/office/powerpoint/2010/main" val="2391640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1725BDA-0EFE-433B-90E6-13E3690B7182}" type="datetimeFigureOut">
              <a:rPr lang="en-GB" smtClean="0"/>
              <a:t>06/01/2021</a:t>
            </a:fld>
            <a:endParaRPr lang="en-GB"/>
          </a:p>
        </p:txBody>
      </p:sp>
      <p:sp>
        <p:nvSpPr>
          <p:cNvPr id="9" name="Footer Placeholder 8"/>
          <p:cNvSpPr>
            <a:spLocks noGrp="1"/>
          </p:cNvSpPr>
          <p:nvPr>
            <p:ph type="ftr" sz="quarter" idx="11"/>
          </p:nvPr>
        </p:nvSpPr>
        <p:spPr/>
        <p:txBody>
          <a:bodyPr/>
          <a:lstStyle>
            <a:lvl1pPr algn="r">
              <a:defRPr/>
            </a:lvl1pPr>
          </a:lstStyle>
          <a:p>
            <a:endParaRPr lang="en-GB"/>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C7B8486-8E8D-4A1F-8BE5-FAA303E6D6EB}" type="slidenum">
              <a:rPr lang="en-GB" smtClean="0"/>
              <a:t>‹#›</a:t>
            </a:fld>
            <a:endParaRPr lang="en-GB"/>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011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1725BDA-0EFE-433B-90E6-13E3690B7182}" type="datetimeFigureOut">
              <a:rPr lang="en-GB" smtClean="0"/>
              <a:t>06/01/2021</a:t>
            </a:fld>
            <a:endParaRPr lang="en-GB"/>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GB"/>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C7B8486-8E8D-4A1F-8BE5-FAA303E6D6EB}" type="slidenum">
              <a:rPr lang="en-GB" smtClean="0"/>
              <a:t>‹#›</a:t>
            </a:fld>
            <a:endParaRPr lang="en-GB"/>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541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1725BDA-0EFE-433B-90E6-13E3690B7182}" type="datetimeFigureOut">
              <a:rPr lang="en-GB" smtClean="0"/>
              <a:t>06/01/2021</a:t>
            </a:fld>
            <a:endParaRPr lang="en-GB"/>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GB"/>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C7B8486-8E8D-4A1F-8BE5-FAA303E6D6EB}" type="slidenum">
              <a:rPr lang="en-GB" smtClean="0"/>
              <a:t>‹#›</a:t>
            </a:fld>
            <a:endParaRPr lang="en-GB"/>
          </a:p>
        </p:txBody>
      </p:sp>
    </p:spTree>
    <p:extLst>
      <p:ext uri="{BB962C8B-B14F-4D97-AF65-F5344CB8AC3E}">
        <p14:creationId xmlns:p14="http://schemas.microsoft.com/office/powerpoint/2010/main" val="13312406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hyperlink" Target="https://www.keycdn.com/support/elliptic-curve-cryptography" TargetMode="External"/><Relationship Id="rId3" Type="http://schemas.openxmlformats.org/officeDocument/2006/relationships/hyperlink" Target="https://www.youtube.com/watch?v=yDXiDOJgxmg" TargetMode="External"/><Relationship Id="rId7" Type="http://schemas.openxmlformats.org/officeDocument/2006/relationships/hyperlink" Target="https://cryptobook.nakov.com/asymmetric-key-ciphers/elliptic-curve-cryptography-ecc" TargetMode="External"/><Relationship Id="rId2" Type="http://schemas.openxmlformats.org/officeDocument/2006/relationships/hyperlink" Target="https://blog.cloudflare.com/a-relatively-easy-to-understand-primer-on-elliptic-curve-cryptography/" TargetMode="External"/><Relationship Id="rId1" Type="http://schemas.openxmlformats.org/officeDocument/2006/relationships/slideLayout" Target="../slideLayouts/slideLayout3.xml"/><Relationship Id="rId6" Type="http://schemas.openxmlformats.org/officeDocument/2006/relationships/hyperlink" Target="http://www.umsl.edu/~siegelj/information_theory/projects/EllipticCurveEncyiption.pdf" TargetMode="External"/><Relationship Id="rId5" Type="http://schemas.openxmlformats.org/officeDocument/2006/relationships/hyperlink" Target="https://en.wikipedia.org/wiki/Elliptic-curve_cryptography#:~:text=Elliptic%2Dcurve%20cryptography%20(ECC),fields)%20to%20provide%20equivalent%20security" TargetMode="External"/><Relationship Id="rId4" Type="http://schemas.openxmlformats.org/officeDocument/2006/relationships/hyperlink" Target="https://www.youtube.com/watch?v=NF1pwjL9-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0FE051AA-0631-4833-B52C-BE76B9D3A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5" name="Rectangle 13">
            <a:extLst>
              <a:ext uri="{FF2B5EF4-FFF2-40B4-BE49-F238E27FC236}">
                <a16:creationId xmlns:a16="http://schemas.microsoft.com/office/drawing/2014/main" id="{F2829316-8F5B-4EA1-9581-1F1152944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5AB660D-AE9C-4308-8181-E4DC980AD077}"/>
              </a:ext>
            </a:extLst>
          </p:cNvPr>
          <p:cNvSpPr>
            <a:spLocks noGrp="1"/>
          </p:cNvSpPr>
          <p:nvPr>
            <p:ph type="ctrTitle"/>
          </p:nvPr>
        </p:nvSpPr>
        <p:spPr>
          <a:xfrm>
            <a:off x="5353249" y="1348844"/>
            <a:ext cx="5716338" cy="3042706"/>
          </a:xfrm>
        </p:spPr>
        <p:txBody>
          <a:bodyPr>
            <a:normAutofit/>
          </a:bodyPr>
          <a:lstStyle/>
          <a:p>
            <a:r>
              <a:rPr lang="en-GB" sz="6000" b="0" i="0">
                <a:effectLst/>
                <a:latin typeface="Linux Libertine"/>
              </a:rPr>
              <a:t>Elliptic-curve cryptography</a:t>
            </a:r>
          </a:p>
        </p:txBody>
      </p:sp>
      <p:sp>
        <p:nvSpPr>
          <p:cNvPr id="3" name="Subtitle 2">
            <a:extLst>
              <a:ext uri="{FF2B5EF4-FFF2-40B4-BE49-F238E27FC236}">
                <a16:creationId xmlns:a16="http://schemas.microsoft.com/office/drawing/2014/main" id="{C054B39D-F95A-46ED-8485-1AE621A5DBBA}"/>
              </a:ext>
            </a:extLst>
          </p:cNvPr>
          <p:cNvSpPr>
            <a:spLocks noGrp="1"/>
          </p:cNvSpPr>
          <p:nvPr>
            <p:ph type="subTitle" idx="1"/>
          </p:nvPr>
        </p:nvSpPr>
        <p:spPr>
          <a:xfrm>
            <a:off x="5533786" y="4682062"/>
            <a:ext cx="5355264" cy="950976"/>
          </a:xfrm>
        </p:spPr>
        <p:txBody>
          <a:bodyPr>
            <a:normAutofit/>
          </a:bodyPr>
          <a:lstStyle/>
          <a:p>
            <a:pPr>
              <a:spcAft>
                <a:spcPts val="600"/>
              </a:spcAft>
            </a:pPr>
            <a:r>
              <a:rPr lang="en-US"/>
              <a:t>Chitimus Mara Ioana</a:t>
            </a:r>
            <a:endParaRPr lang="en-GB"/>
          </a:p>
        </p:txBody>
      </p:sp>
      <p:sp>
        <p:nvSpPr>
          <p:cNvPr id="26" name="Rectangle 15">
            <a:extLst>
              <a:ext uri="{FF2B5EF4-FFF2-40B4-BE49-F238E27FC236}">
                <a16:creationId xmlns:a16="http://schemas.microsoft.com/office/drawing/2014/main" id="{AD11D7A6-5D57-426A-A17A-1FD70DF6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7">
            <a:extLst>
              <a:ext uri="{FF2B5EF4-FFF2-40B4-BE49-F238E27FC236}">
                <a16:creationId xmlns:a16="http://schemas.microsoft.com/office/drawing/2014/main" id="{46B486D1-EF0A-4077-9343-C9DB94C0FE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19">
            <a:extLst>
              <a:ext uri="{FF2B5EF4-FFF2-40B4-BE49-F238E27FC236}">
                <a16:creationId xmlns:a16="http://schemas.microsoft.com/office/drawing/2014/main" id="{75646751-9C0C-4565-B6A3-3B1C50E6AF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1">
            <a:extLst>
              <a:ext uri="{FF2B5EF4-FFF2-40B4-BE49-F238E27FC236}">
                <a16:creationId xmlns:a16="http://schemas.microsoft.com/office/drawing/2014/main" id="{8DBA2A92-1748-4444-9DE9-95CEFF28FD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Key">
            <a:extLst>
              <a:ext uri="{FF2B5EF4-FFF2-40B4-BE49-F238E27FC236}">
                <a16:creationId xmlns:a16="http://schemas.microsoft.com/office/drawing/2014/main" id="{7BCD3EDE-5EA2-40D0-A0C9-CF9A072D01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3453892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1371600" y="1468877"/>
            <a:ext cx="9517450" cy="4361624"/>
          </a:xfrm>
        </p:spPr>
        <p:txBody>
          <a:bodyPr>
            <a:normAutofit lnSpcReduction="10000"/>
          </a:bodyPr>
          <a:lstStyle/>
          <a:p>
            <a:pPr algn="l">
              <a:lnSpc>
                <a:spcPct val="90000"/>
              </a:lnSpc>
              <a:spcAft>
                <a:spcPts val="600"/>
              </a:spcAft>
            </a:pPr>
            <a:r>
              <a:rPr lang="en-GB" sz="3600" b="1" i="0" dirty="0">
                <a:effectLst/>
                <a:latin typeface="-apple-system"/>
              </a:rPr>
              <a:t>Conclusion: </a:t>
            </a:r>
            <a:r>
              <a:rPr lang="en-GB" sz="2400" b="1" dirty="0">
                <a:latin typeface="-apple-system"/>
              </a:rPr>
              <a:t>w</a:t>
            </a:r>
            <a:r>
              <a:rPr lang="en-GB" sz="2400" b="1" i="0" dirty="0">
                <a:effectLst/>
                <a:latin typeface="-apple-system"/>
              </a:rPr>
              <a:t>ith ECC, you can use smaller keys to get the same levels of security</a:t>
            </a:r>
            <a:r>
              <a:rPr lang="en-GB" sz="2400" i="0" dirty="0">
                <a:effectLst/>
                <a:latin typeface="-apple-system"/>
              </a:rPr>
              <a:t>. </a:t>
            </a:r>
          </a:p>
          <a:p>
            <a:pPr algn="l">
              <a:lnSpc>
                <a:spcPct val="90000"/>
              </a:lnSpc>
              <a:spcAft>
                <a:spcPts val="600"/>
              </a:spcAft>
            </a:pPr>
            <a:endParaRPr lang="en-GB" sz="2400" i="0" dirty="0">
              <a:effectLst/>
              <a:latin typeface="-apple-system"/>
            </a:endParaRPr>
          </a:p>
          <a:p>
            <a:pPr algn="l">
              <a:lnSpc>
                <a:spcPct val="90000"/>
              </a:lnSpc>
              <a:spcAft>
                <a:spcPts val="600"/>
              </a:spcAft>
            </a:pPr>
            <a:r>
              <a:rPr lang="en-GB" sz="2400" i="0" dirty="0">
                <a:effectLst/>
                <a:latin typeface="-apple-system"/>
              </a:rPr>
              <a:t>Small keys are important, especially in a world where more and more cryptography is done on less powerful devices like mobile phones. While multiplying two prime numbers together is easier than factoring the product into its component parts, when the prime numbers start to get very long even just the multiplication step can take some time on a low powered device. </a:t>
            </a:r>
            <a:r>
              <a:rPr lang="en-GB" sz="2400" dirty="0">
                <a:latin typeface="-apple-system"/>
              </a:rPr>
              <a:t>Y</a:t>
            </a:r>
            <a:r>
              <a:rPr lang="en-GB" sz="2400" i="0" dirty="0">
                <a:effectLst/>
                <a:latin typeface="-apple-system"/>
              </a:rPr>
              <a:t>ou could continue to keep RSA secure by increasing the key length but that comes with a cost of slower cryptographic performance. ECC appears to offer a better </a:t>
            </a:r>
            <a:r>
              <a:rPr lang="en-GB" sz="2400" i="0" dirty="0" err="1">
                <a:effectLst/>
                <a:latin typeface="-apple-system"/>
              </a:rPr>
              <a:t>tradeoff</a:t>
            </a:r>
            <a:r>
              <a:rPr lang="en-GB" sz="2400" i="0" dirty="0">
                <a:effectLst/>
                <a:latin typeface="-apple-system"/>
              </a:rPr>
              <a:t>: high security with short, fast keys.</a:t>
            </a:r>
          </a:p>
          <a:p>
            <a:pPr>
              <a:lnSpc>
                <a:spcPct val="90000"/>
              </a:lnSpc>
              <a:spcAft>
                <a:spcPts val="600"/>
              </a:spcAft>
            </a:pPr>
            <a:endParaRPr lang="en-GB" sz="800" b="1" i="0" u="sng" dirty="0">
              <a:effectLst/>
              <a:latin typeface="-apple-system"/>
            </a:endParaRPr>
          </a:p>
          <a:p>
            <a:pPr>
              <a:lnSpc>
                <a:spcPct val="90000"/>
              </a:lnSpc>
              <a:spcAft>
                <a:spcPts val="600"/>
              </a:spcAft>
            </a:pPr>
            <a:endParaRPr lang="en-GB" sz="800" b="1" i="0" u="sng" dirty="0">
              <a:effectLst/>
              <a:latin typeface="-apple-system"/>
            </a:endParaRPr>
          </a:p>
          <a:p>
            <a:pPr>
              <a:lnSpc>
                <a:spcPct val="90000"/>
              </a:lnSpc>
              <a:spcAft>
                <a:spcPts val="600"/>
              </a:spcAft>
            </a:pPr>
            <a:endParaRPr lang="en-GB" sz="800" b="0" i="0" dirty="0">
              <a:effectLst/>
              <a:latin typeface="-apple-system"/>
            </a:endParaRPr>
          </a:p>
          <a:p>
            <a:pPr>
              <a:lnSpc>
                <a:spcPct val="90000"/>
              </a:lnSpc>
              <a:spcAft>
                <a:spcPts val="600"/>
              </a:spcAft>
            </a:pPr>
            <a:endParaRPr lang="en-GB" sz="800" b="0" i="0" dirty="0">
              <a:effectLst/>
              <a:latin typeface="-apple-system"/>
            </a:endParaRPr>
          </a:p>
        </p:txBody>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24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884015" y="1152507"/>
            <a:ext cx="1521570" cy="523220"/>
          </a:xfrm>
          <a:prstGeom prst="rect">
            <a:avLst/>
          </a:prstGeom>
          <a:noFill/>
        </p:spPr>
        <p:txBody>
          <a:bodyPr wrap="none" rtlCol="0">
            <a:spAutoFit/>
          </a:bodyPr>
          <a:lstStyle/>
          <a:p>
            <a:r>
              <a:rPr lang="en-US" sz="2800" b="1" dirty="0"/>
              <a:t>Usages</a:t>
            </a:r>
            <a:r>
              <a:rPr lang="en-US" sz="2400" b="1" dirty="0"/>
              <a:t>:</a:t>
            </a:r>
            <a:endParaRPr lang="en-GB" sz="2400" b="1" dirty="0"/>
          </a:p>
        </p:txBody>
      </p:sp>
      <p:sp>
        <p:nvSpPr>
          <p:cNvPr id="5" name="Subtitle 4">
            <a:extLst>
              <a:ext uri="{FF2B5EF4-FFF2-40B4-BE49-F238E27FC236}">
                <a16:creationId xmlns:a16="http://schemas.microsoft.com/office/drawing/2014/main" id="{E6D28AB0-21F4-43C0-B07C-ED389964026C}"/>
              </a:ext>
            </a:extLst>
          </p:cNvPr>
          <p:cNvSpPr>
            <a:spLocks noGrp="1"/>
          </p:cNvSpPr>
          <p:nvPr>
            <p:ph type="subTitle" idx="1"/>
          </p:nvPr>
        </p:nvSpPr>
        <p:spPr>
          <a:xfrm>
            <a:off x="884015" y="1696468"/>
            <a:ext cx="10191833" cy="4069413"/>
          </a:xfrm>
        </p:spPr>
        <p:txBody>
          <a:bodyPr>
            <a:normAutofit/>
          </a:bodyPr>
          <a:lstStyle/>
          <a:p>
            <a:pPr algn="l"/>
            <a:r>
              <a:rPr lang="en-GB" sz="2000" dirty="0"/>
              <a:t>After a slow start, elliptic curve based algorithms are gaining popularity and the pace of adoption is accelerating. Elliptic curve cryptography is now used in a wide variety of applications: </a:t>
            </a:r>
          </a:p>
          <a:p>
            <a:pPr algn="l"/>
            <a:endParaRPr lang="en-GB" sz="2000" dirty="0"/>
          </a:p>
          <a:p>
            <a:pPr marL="342900" indent="-342900" algn="l">
              <a:buFont typeface="Arial" panose="020B0604020202020204" pitchFamily="34" charset="0"/>
              <a:buChar char="•"/>
            </a:pPr>
            <a:r>
              <a:rPr lang="en-GB" sz="2000" dirty="0"/>
              <a:t>the U.S. government uses it to protect internal communications</a:t>
            </a:r>
          </a:p>
          <a:p>
            <a:pPr marL="342900" indent="-342900" algn="l">
              <a:buFont typeface="Arial" panose="020B0604020202020204" pitchFamily="34" charset="0"/>
              <a:buChar char="•"/>
            </a:pPr>
            <a:r>
              <a:rPr lang="en-GB" sz="2000" dirty="0"/>
              <a:t>the Tor project uses it to help assure anonymity</a:t>
            </a:r>
          </a:p>
          <a:p>
            <a:pPr marL="342900" indent="-342900" algn="l">
              <a:buFont typeface="Arial" panose="020B0604020202020204" pitchFamily="34" charset="0"/>
              <a:buChar char="•"/>
            </a:pPr>
            <a:r>
              <a:rPr lang="en-GB" sz="2000" dirty="0"/>
              <a:t>it is the mechanism used to prove ownership of bitcoins</a:t>
            </a:r>
          </a:p>
          <a:p>
            <a:pPr marL="342900" indent="-342900" algn="l">
              <a:buFont typeface="Arial" panose="020B0604020202020204" pitchFamily="34" charset="0"/>
              <a:buChar char="•"/>
            </a:pPr>
            <a:r>
              <a:rPr lang="en-GB" sz="2000" dirty="0"/>
              <a:t>it provides signatures in Apple's iMessage service</a:t>
            </a:r>
          </a:p>
          <a:p>
            <a:pPr marL="342900" indent="-342900" algn="l">
              <a:buFont typeface="Arial" panose="020B0604020202020204" pitchFamily="34" charset="0"/>
              <a:buChar char="•"/>
            </a:pPr>
            <a:r>
              <a:rPr lang="en-GB" sz="2000" dirty="0"/>
              <a:t>it is used to encrypt DNS information with </a:t>
            </a:r>
            <a:r>
              <a:rPr lang="en-GB" sz="2000" dirty="0" err="1"/>
              <a:t>DNSCurve</a:t>
            </a:r>
            <a:endParaRPr lang="en-GB" sz="2000" dirty="0"/>
          </a:p>
          <a:p>
            <a:pPr marL="342900" indent="-342900" algn="l">
              <a:buFont typeface="Arial" panose="020B0604020202020204" pitchFamily="34" charset="0"/>
              <a:buChar char="•"/>
            </a:pPr>
            <a:r>
              <a:rPr lang="en-GB" sz="2000" dirty="0"/>
              <a:t>it is the preferred method for authentication for secure web browsing over SSL/TLS</a:t>
            </a:r>
            <a:endParaRPr lang="en-US" sz="2000" dirty="0"/>
          </a:p>
        </p:txBody>
      </p:sp>
    </p:spTree>
    <p:extLst>
      <p:ext uri="{BB962C8B-B14F-4D97-AF65-F5344CB8AC3E}">
        <p14:creationId xmlns:p14="http://schemas.microsoft.com/office/powerpoint/2010/main" val="34444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884015" y="1152507"/>
            <a:ext cx="6069290" cy="523220"/>
          </a:xfrm>
          <a:prstGeom prst="rect">
            <a:avLst/>
          </a:prstGeom>
          <a:noFill/>
        </p:spPr>
        <p:txBody>
          <a:bodyPr wrap="none" rtlCol="0">
            <a:spAutoFit/>
          </a:bodyPr>
          <a:lstStyle/>
          <a:p>
            <a:r>
              <a:rPr lang="en-US" sz="2800" b="1" dirty="0"/>
              <a:t>Compatibility (Operating System)</a:t>
            </a:r>
            <a:r>
              <a:rPr lang="en-US" sz="2400" b="1" dirty="0"/>
              <a:t>:</a:t>
            </a:r>
            <a:endParaRPr lang="en-GB" sz="2400" b="1" dirty="0"/>
          </a:p>
        </p:txBody>
      </p:sp>
      <p:pic>
        <p:nvPicPr>
          <p:cNvPr id="4" name="Picture 3">
            <a:extLst>
              <a:ext uri="{FF2B5EF4-FFF2-40B4-BE49-F238E27FC236}">
                <a16:creationId xmlns:a16="http://schemas.microsoft.com/office/drawing/2014/main" id="{51A0BBEC-21E6-46E3-87F6-810A4A4C9D55}"/>
              </a:ext>
            </a:extLst>
          </p:cNvPr>
          <p:cNvPicPr>
            <a:picLocks noChangeAspect="1"/>
          </p:cNvPicPr>
          <p:nvPr/>
        </p:nvPicPr>
        <p:blipFill>
          <a:blip r:embed="rId2"/>
          <a:stretch>
            <a:fillRect/>
          </a:stretch>
        </p:blipFill>
        <p:spPr>
          <a:xfrm>
            <a:off x="1592803" y="2104374"/>
            <a:ext cx="9002381" cy="3524742"/>
          </a:xfrm>
          <a:prstGeom prst="rect">
            <a:avLst/>
          </a:prstGeom>
        </p:spPr>
      </p:pic>
    </p:spTree>
    <p:extLst>
      <p:ext uri="{BB962C8B-B14F-4D97-AF65-F5344CB8AC3E}">
        <p14:creationId xmlns:p14="http://schemas.microsoft.com/office/powerpoint/2010/main" val="161137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884015" y="1152507"/>
            <a:ext cx="4317207" cy="523220"/>
          </a:xfrm>
          <a:prstGeom prst="rect">
            <a:avLst/>
          </a:prstGeom>
          <a:noFill/>
        </p:spPr>
        <p:txBody>
          <a:bodyPr wrap="none" rtlCol="0">
            <a:spAutoFit/>
          </a:bodyPr>
          <a:lstStyle/>
          <a:p>
            <a:r>
              <a:rPr lang="en-US" sz="2800" b="1" dirty="0"/>
              <a:t>Compatibility (Browser)</a:t>
            </a:r>
            <a:r>
              <a:rPr lang="en-US" sz="2400" b="1" dirty="0"/>
              <a:t>:</a:t>
            </a:r>
            <a:endParaRPr lang="en-GB" sz="2400" b="1" dirty="0"/>
          </a:p>
        </p:txBody>
      </p:sp>
      <p:pic>
        <p:nvPicPr>
          <p:cNvPr id="5" name="Picture 4">
            <a:extLst>
              <a:ext uri="{FF2B5EF4-FFF2-40B4-BE49-F238E27FC236}">
                <a16:creationId xmlns:a16="http://schemas.microsoft.com/office/drawing/2014/main" id="{8E585BD1-B0F6-4D58-B3D0-36BACEAE3905}"/>
              </a:ext>
            </a:extLst>
          </p:cNvPr>
          <p:cNvPicPr>
            <a:picLocks noChangeAspect="1"/>
          </p:cNvPicPr>
          <p:nvPr/>
        </p:nvPicPr>
        <p:blipFill>
          <a:blip r:embed="rId2"/>
          <a:stretch>
            <a:fillRect/>
          </a:stretch>
        </p:blipFill>
        <p:spPr>
          <a:xfrm>
            <a:off x="1707119" y="2274571"/>
            <a:ext cx="8773749" cy="3362794"/>
          </a:xfrm>
          <a:prstGeom prst="rect">
            <a:avLst/>
          </a:prstGeom>
        </p:spPr>
      </p:pic>
    </p:spTree>
    <p:extLst>
      <p:ext uri="{BB962C8B-B14F-4D97-AF65-F5344CB8AC3E}">
        <p14:creationId xmlns:p14="http://schemas.microsoft.com/office/powerpoint/2010/main" val="300065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967F423-D21C-4F37-A0B7-750026A1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50C0C09-FB23-4D00-9DEA-4B01A56E87C7}"/>
              </a:ext>
            </a:extLst>
          </p:cNvPr>
          <p:cNvSpPr>
            <a:spLocks noGrp="1"/>
          </p:cNvSpPr>
          <p:nvPr>
            <p:ph type="ctrTitle"/>
          </p:nvPr>
        </p:nvSpPr>
        <p:spPr>
          <a:xfrm>
            <a:off x="6846137" y="727626"/>
            <a:ext cx="4602152" cy="1718225"/>
          </a:xfrm>
        </p:spPr>
        <p:txBody>
          <a:bodyPr vert="horz" lIns="91440" tIns="45720" rIns="91440" bIns="45720" rtlCol="0" anchor="ctr">
            <a:normAutofit/>
          </a:bodyPr>
          <a:lstStyle/>
          <a:p>
            <a:pPr algn="l">
              <a:lnSpc>
                <a:spcPct val="90000"/>
              </a:lnSpc>
            </a:pPr>
            <a:r>
              <a:rPr lang="en-US" sz="4800" b="1" cap="none" spc="0" dirty="0"/>
              <a:t>What is an elliptic curve?</a:t>
            </a:r>
          </a:p>
        </p:txBody>
      </p:sp>
      <p:sp>
        <p:nvSpPr>
          <p:cNvPr id="14" name="Rectangle 13">
            <a:extLst>
              <a:ext uri="{FF2B5EF4-FFF2-40B4-BE49-F238E27FC236}">
                <a16:creationId xmlns:a16="http://schemas.microsoft.com/office/drawing/2014/main" id="{43047B46-4F2F-4746-8B82-B30EAAAE0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3443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54E8A8E-D194-4D55-92A3-6B0799722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384816"/>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5" name="Picture 4">
            <a:extLst>
              <a:ext uri="{FF2B5EF4-FFF2-40B4-BE49-F238E27FC236}">
                <a16:creationId xmlns:a16="http://schemas.microsoft.com/office/drawing/2014/main" id="{D815D884-05B3-4D72-8AFA-2F69C92C84D2}"/>
              </a:ext>
            </a:extLst>
          </p:cNvPr>
          <p:cNvPicPr>
            <a:picLocks noChangeAspect="1"/>
          </p:cNvPicPr>
          <p:nvPr/>
        </p:nvPicPr>
        <p:blipFill rotWithShape="1">
          <a:blip r:embed="rId3"/>
          <a:srcRect l="15909" r="25014"/>
          <a:stretch/>
        </p:blipFill>
        <p:spPr>
          <a:xfrm>
            <a:off x="407432" y="419292"/>
            <a:ext cx="5522976" cy="6053328"/>
          </a:xfrm>
          <a:prstGeom prst="rect">
            <a:avLst/>
          </a:prstGeom>
        </p:spPr>
      </p:pic>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6846137" y="2538919"/>
            <a:ext cx="4602152" cy="3596880"/>
          </a:xfrm>
        </p:spPr>
        <p:txBody>
          <a:bodyPr vert="horz" lIns="91440" tIns="45720" rIns="91440" bIns="45720" rtlCol="0">
            <a:normAutofit/>
          </a:bodyPr>
          <a:lstStyle/>
          <a:p>
            <a:pPr marL="102870" indent="-285750" algn="l">
              <a:spcAft>
                <a:spcPts val="600"/>
              </a:spcAft>
              <a:buFont typeface="Wingdings" panose="05000000000000000000" pitchFamily="2" charset="2"/>
              <a:buChar char="q"/>
            </a:pPr>
            <a:r>
              <a:rPr lang="en-US" sz="2000" i="0" dirty="0">
                <a:effectLst/>
              </a:rPr>
              <a:t>An</a:t>
            </a:r>
            <a:r>
              <a:rPr lang="en-US" sz="2000" b="1" i="0" dirty="0">
                <a:effectLst/>
              </a:rPr>
              <a:t> elliptic curve </a:t>
            </a:r>
            <a:r>
              <a:rPr lang="en-US" sz="2000" b="0" i="0" dirty="0">
                <a:effectLst/>
              </a:rPr>
              <a:t>is the set of points that satisfy a specific mathematical equation. The equation for an elliptic curve looks like this:</a:t>
            </a:r>
          </a:p>
          <a:p>
            <a:pPr marL="102870" indent="-285750" algn="l">
              <a:spcAft>
                <a:spcPts val="600"/>
              </a:spcAft>
              <a:buFont typeface="Wingdings" panose="05000000000000000000" pitchFamily="2" charset="2"/>
              <a:buChar char="q"/>
            </a:pPr>
            <a:endParaRPr lang="en-US" sz="2000" b="0" i="0" dirty="0">
              <a:effectLst/>
            </a:endParaRPr>
          </a:p>
          <a:p>
            <a:pPr marL="102870" indent="-285750" algn="l">
              <a:spcAft>
                <a:spcPts val="600"/>
              </a:spcAft>
              <a:buFont typeface="Wingdings" panose="05000000000000000000" pitchFamily="2" charset="2"/>
              <a:buChar char="q"/>
            </a:pPr>
            <a:r>
              <a:rPr lang="en-US" sz="2000" b="0" i="0" dirty="0">
                <a:effectLst/>
              </a:rPr>
              <a:t>y</a:t>
            </a:r>
            <a:r>
              <a:rPr lang="en-US" sz="2000" b="0" i="0" baseline="30000" dirty="0">
                <a:effectLst/>
              </a:rPr>
              <a:t>2</a:t>
            </a:r>
            <a:r>
              <a:rPr lang="en-US" sz="2000" b="0" i="0" dirty="0">
                <a:effectLst/>
              </a:rPr>
              <a:t> = x</a:t>
            </a:r>
            <a:r>
              <a:rPr lang="en-US" sz="2000" b="0" i="0" baseline="30000" dirty="0">
                <a:effectLst/>
              </a:rPr>
              <a:t>3</a:t>
            </a:r>
            <a:r>
              <a:rPr lang="en-US" sz="2000" b="0" i="0" dirty="0">
                <a:effectLst/>
              </a:rPr>
              <a:t> + ax + b</a:t>
            </a:r>
          </a:p>
          <a:p>
            <a:pPr marL="102870" indent="-285750" algn="l">
              <a:spcAft>
                <a:spcPts val="600"/>
              </a:spcAft>
              <a:buFont typeface="Wingdings" panose="05000000000000000000" pitchFamily="2" charset="2"/>
              <a:buChar char="q"/>
            </a:pPr>
            <a:endParaRPr lang="en-US" sz="2000" b="0" i="0" dirty="0">
              <a:effectLst/>
            </a:endParaRPr>
          </a:p>
          <a:p>
            <a:pPr marL="102870" indent="-285750" algn="l">
              <a:spcAft>
                <a:spcPts val="600"/>
              </a:spcAft>
              <a:buFont typeface="Wingdings" panose="05000000000000000000" pitchFamily="2" charset="2"/>
              <a:buChar char="q"/>
            </a:pPr>
            <a:r>
              <a:rPr lang="en-US" sz="2000" b="0" i="0" dirty="0">
                <a:effectLst/>
              </a:rPr>
              <a:t>That graphs to something that looks like fig 1.</a:t>
            </a:r>
          </a:p>
        </p:txBody>
      </p:sp>
      <p:sp>
        <p:nvSpPr>
          <p:cNvPr id="7" name="TextBox 6">
            <a:extLst>
              <a:ext uri="{FF2B5EF4-FFF2-40B4-BE49-F238E27FC236}">
                <a16:creationId xmlns:a16="http://schemas.microsoft.com/office/drawing/2014/main" id="{19931D13-3E63-4841-8590-BA2A3B1A4F0D}"/>
              </a:ext>
            </a:extLst>
          </p:cNvPr>
          <p:cNvSpPr txBox="1"/>
          <p:nvPr/>
        </p:nvSpPr>
        <p:spPr>
          <a:xfrm>
            <a:off x="407432" y="6185130"/>
            <a:ext cx="651140" cy="369332"/>
          </a:xfrm>
          <a:prstGeom prst="rect">
            <a:avLst/>
          </a:prstGeom>
          <a:noFill/>
        </p:spPr>
        <p:txBody>
          <a:bodyPr wrap="none" rtlCol="0">
            <a:spAutoFit/>
          </a:bodyPr>
          <a:lstStyle/>
          <a:p>
            <a:pPr>
              <a:spcAft>
                <a:spcPts val="600"/>
              </a:spcAft>
            </a:pPr>
            <a:r>
              <a:rPr lang="en-US" dirty="0"/>
              <a:t>fig 1</a:t>
            </a:r>
            <a:endParaRPr lang="en-GB" dirty="0"/>
          </a:p>
        </p:txBody>
      </p:sp>
    </p:spTree>
    <p:extLst>
      <p:ext uri="{BB962C8B-B14F-4D97-AF65-F5344CB8AC3E}">
        <p14:creationId xmlns:p14="http://schemas.microsoft.com/office/powerpoint/2010/main" val="241042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702297" y="1884961"/>
            <a:ext cx="6163894" cy="4361624"/>
          </a:xfrm>
        </p:spPr>
        <p:txBody>
          <a:bodyPr>
            <a:normAutofit/>
          </a:bodyPr>
          <a:lstStyle/>
          <a:p>
            <a:pPr algn="l"/>
            <a:r>
              <a:rPr lang="en-US" sz="1800" dirty="0"/>
              <a:t>Adding two points: </a:t>
            </a:r>
          </a:p>
          <a:p>
            <a:pPr marL="742950" lvl="1" indent="-285750" algn="l">
              <a:buFont typeface="Arial" panose="020B0604020202020204" pitchFamily="34" charset="0"/>
              <a:buChar char="•"/>
            </a:pPr>
            <a:r>
              <a:rPr lang="en-US" sz="1800" dirty="0"/>
              <a:t>Step 1: choose the two points A and B</a:t>
            </a:r>
          </a:p>
        </p:txBody>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48E6A45-0464-4CB6-994B-59715D854B65}"/>
              </a:ext>
            </a:extLst>
          </p:cNvPr>
          <p:cNvPicPr>
            <a:picLocks noChangeAspect="1"/>
          </p:cNvPicPr>
          <p:nvPr/>
        </p:nvPicPr>
        <p:blipFill>
          <a:blip r:embed="rId2"/>
          <a:stretch>
            <a:fillRect/>
          </a:stretch>
        </p:blipFill>
        <p:spPr>
          <a:xfrm>
            <a:off x="7056120" y="1854860"/>
            <a:ext cx="4325201" cy="3656194"/>
          </a:xfrm>
          <a:prstGeom prst="rect">
            <a:avLst/>
          </a:prstGeom>
        </p:spPr>
      </p:pic>
      <p:sp>
        <p:nvSpPr>
          <p:cNvPr id="2" name="TextBox 1">
            <a:extLst>
              <a:ext uri="{FF2B5EF4-FFF2-40B4-BE49-F238E27FC236}">
                <a16:creationId xmlns:a16="http://schemas.microsoft.com/office/drawing/2014/main" id="{6E96FB99-7B04-4DEF-87F9-D78B9985BF7C}"/>
              </a:ext>
            </a:extLst>
          </p:cNvPr>
          <p:cNvSpPr txBox="1"/>
          <p:nvPr/>
        </p:nvSpPr>
        <p:spPr>
          <a:xfrm>
            <a:off x="1760707" y="1162321"/>
            <a:ext cx="1635384" cy="461665"/>
          </a:xfrm>
          <a:prstGeom prst="rect">
            <a:avLst/>
          </a:prstGeom>
          <a:noFill/>
        </p:spPr>
        <p:txBody>
          <a:bodyPr wrap="none" rtlCol="0">
            <a:spAutoFit/>
          </a:bodyPr>
          <a:lstStyle/>
          <a:p>
            <a:r>
              <a:rPr lang="en-US" sz="2400" b="1" dirty="0"/>
              <a:t>ADDITION</a:t>
            </a:r>
            <a:endParaRPr lang="en-GB" sz="2400" b="1" dirty="0"/>
          </a:p>
        </p:txBody>
      </p:sp>
    </p:spTree>
    <p:extLst>
      <p:ext uri="{BB962C8B-B14F-4D97-AF65-F5344CB8AC3E}">
        <p14:creationId xmlns:p14="http://schemas.microsoft.com/office/powerpoint/2010/main" val="1779183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702297" y="1884961"/>
            <a:ext cx="6163894" cy="4361624"/>
          </a:xfrm>
        </p:spPr>
        <p:txBody>
          <a:bodyPr>
            <a:normAutofit/>
          </a:bodyPr>
          <a:lstStyle/>
          <a:p>
            <a:pPr algn="l"/>
            <a:r>
              <a:rPr lang="en-US" sz="1800" dirty="0"/>
              <a:t>Adding two points: </a:t>
            </a:r>
          </a:p>
          <a:p>
            <a:pPr marL="742950" lvl="1" indent="-285750" algn="l">
              <a:buFont typeface="Arial" panose="020B0604020202020204" pitchFamily="34" charset="0"/>
              <a:buChar char="•"/>
            </a:pPr>
            <a:r>
              <a:rPr lang="en-US" sz="1800" dirty="0"/>
              <a:t>Step 1: choose the two points A and B</a:t>
            </a:r>
          </a:p>
          <a:p>
            <a:pPr marL="742950" lvl="1" indent="-285750" algn="l">
              <a:buFont typeface="Arial" panose="020B0604020202020204" pitchFamily="34" charset="0"/>
              <a:buChar char="•"/>
            </a:pPr>
            <a:r>
              <a:rPr lang="en-US" sz="1800" dirty="0"/>
              <a:t>Step 2: draw the line between them</a:t>
            </a:r>
            <a:endParaRPr lang="en-GB" sz="1800" dirty="0"/>
          </a:p>
          <a:p>
            <a:pPr marL="742950" lvl="1" indent="-285750" algn="l">
              <a:buFont typeface="Arial" panose="020B0604020202020204" pitchFamily="34" charset="0"/>
              <a:buChar char="•"/>
            </a:pPr>
            <a:endParaRPr lang="en-US" sz="1800" dirty="0"/>
          </a:p>
        </p:txBody>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1760707" y="1162321"/>
            <a:ext cx="1635384" cy="461665"/>
          </a:xfrm>
          <a:prstGeom prst="rect">
            <a:avLst/>
          </a:prstGeom>
          <a:noFill/>
        </p:spPr>
        <p:txBody>
          <a:bodyPr wrap="none" rtlCol="0">
            <a:spAutoFit/>
          </a:bodyPr>
          <a:lstStyle/>
          <a:p>
            <a:r>
              <a:rPr lang="en-US" sz="2400" b="1" dirty="0"/>
              <a:t>ADDITION</a:t>
            </a:r>
            <a:endParaRPr lang="en-GB" sz="2400" b="1" dirty="0"/>
          </a:p>
        </p:txBody>
      </p:sp>
      <p:pic>
        <p:nvPicPr>
          <p:cNvPr id="12" name="Picture 11">
            <a:extLst>
              <a:ext uri="{FF2B5EF4-FFF2-40B4-BE49-F238E27FC236}">
                <a16:creationId xmlns:a16="http://schemas.microsoft.com/office/drawing/2014/main" id="{FCEA4EF9-8061-41B0-9A53-662452CC1E8F}"/>
              </a:ext>
            </a:extLst>
          </p:cNvPr>
          <p:cNvPicPr>
            <a:picLocks noChangeAspect="1"/>
          </p:cNvPicPr>
          <p:nvPr/>
        </p:nvPicPr>
        <p:blipFill>
          <a:blip r:embed="rId2"/>
          <a:stretch>
            <a:fillRect/>
          </a:stretch>
        </p:blipFill>
        <p:spPr>
          <a:xfrm>
            <a:off x="6348881" y="1404320"/>
            <a:ext cx="4988441" cy="4034769"/>
          </a:xfrm>
          <a:prstGeom prst="rect">
            <a:avLst/>
          </a:prstGeom>
        </p:spPr>
      </p:pic>
    </p:spTree>
    <p:extLst>
      <p:ext uri="{BB962C8B-B14F-4D97-AF65-F5344CB8AC3E}">
        <p14:creationId xmlns:p14="http://schemas.microsoft.com/office/powerpoint/2010/main" val="96187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702297" y="1884961"/>
            <a:ext cx="6163894" cy="4361624"/>
          </a:xfrm>
        </p:spPr>
        <p:txBody>
          <a:bodyPr>
            <a:normAutofit/>
          </a:bodyPr>
          <a:lstStyle/>
          <a:p>
            <a:pPr algn="l"/>
            <a:r>
              <a:rPr lang="en-US" sz="1800" dirty="0"/>
              <a:t>Adding two points: </a:t>
            </a:r>
          </a:p>
          <a:p>
            <a:pPr marL="742950" lvl="1" indent="-285750" algn="l">
              <a:buFont typeface="Arial" panose="020B0604020202020204" pitchFamily="34" charset="0"/>
              <a:buChar char="•"/>
            </a:pPr>
            <a:r>
              <a:rPr lang="en-US" sz="1800" dirty="0"/>
              <a:t>Step 1: choose the two points A and B</a:t>
            </a:r>
          </a:p>
          <a:p>
            <a:pPr marL="742950" lvl="1" indent="-285750" algn="l">
              <a:buFont typeface="Arial" panose="020B0604020202020204" pitchFamily="34" charset="0"/>
              <a:buChar char="•"/>
            </a:pPr>
            <a:r>
              <a:rPr lang="en-US" sz="1800" dirty="0"/>
              <a:t>Step 2: draw the line between them</a:t>
            </a:r>
          </a:p>
          <a:p>
            <a:pPr marL="742950" lvl="1" indent="-285750" algn="l">
              <a:buFont typeface="Arial" panose="020B0604020202020204" pitchFamily="34" charset="0"/>
              <a:buChar char="•"/>
            </a:pPr>
            <a:r>
              <a:rPr lang="en-US" sz="1800" dirty="0"/>
              <a:t>Step 3: from the third intersection point of this line and the graph, draw a vertical line, across the x-axis; the intersection point (named C) will be the sum of A and B </a:t>
            </a:r>
            <a:endParaRPr lang="en-GB" sz="1800" dirty="0"/>
          </a:p>
          <a:p>
            <a:pPr marL="742950" lvl="1" indent="-285750" algn="l">
              <a:buFont typeface="Arial" panose="020B0604020202020204" pitchFamily="34" charset="0"/>
              <a:buChar char="•"/>
            </a:pPr>
            <a:endParaRPr lang="en-GB" sz="1800" dirty="0"/>
          </a:p>
          <a:p>
            <a:pPr marL="742950" lvl="1" indent="-285750" algn="l">
              <a:buFont typeface="Arial" panose="020B0604020202020204" pitchFamily="34" charset="0"/>
              <a:buChar char="•"/>
            </a:pPr>
            <a:endParaRPr lang="en-US" sz="1800" dirty="0"/>
          </a:p>
        </p:txBody>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1760707" y="1162321"/>
            <a:ext cx="1635384" cy="461665"/>
          </a:xfrm>
          <a:prstGeom prst="rect">
            <a:avLst/>
          </a:prstGeom>
          <a:noFill/>
        </p:spPr>
        <p:txBody>
          <a:bodyPr wrap="none" rtlCol="0">
            <a:spAutoFit/>
          </a:bodyPr>
          <a:lstStyle/>
          <a:p>
            <a:r>
              <a:rPr lang="en-US" sz="2400" b="1" dirty="0"/>
              <a:t>ADDITION</a:t>
            </a:r>
            <a:endParaRPr lang="en-GB" sz="2400" b="1" dirty="0"/>
          </a:p>
        </p:txBody>
      </p:sp>
      <p:pic>
        <p:nvPicPr>
          <p:cNvPr id="14" name="Picture 13">
            <a:extLst>
              <a:ext uri="{FF2B5EF4-FFF2-40B4-BE49-F238E27FC236}">
                <a16:creationId xmlns:a16="http://schemas.microsoft.com/office/drawing/2014/main" id="{8D763FE8-D50B-488D-B875-D8A3E6F9EFEA}"/>
              </a:ext>
            </a:extLst>
          </p:cNvPr>
          <p:cNvPicPr>
            <a:picLocks noChangeAspect="1"/>
          </p:cNvPicPr>
          <p:nvPr/>
        </p:nvPicPr>
        <p:blipFill>
          <a:blip r:embed="rId2"/>
          <a:stretch>
            <a:fillRect/>
          </a:stretch>
        </p:blipFill>
        <p:spPr>
          <a:xfrm>
            <a:off x="6941820" y="1692873"/>
            <a:ext cx="4423285" cy="3472254"/>
          </a:xfrm>
          <a:prstGeom prst="rect">
            <a:avLst/>
          </a:prstGeom>
        </p:spPr>
      </p:pic>
    </p:spTree>
    <p:extLst>
      <p:ext uri="{BB962C8B-B14F-4D97-AF65-F5344CB8AC3E}">
        <p14:creationId xmlns:p14="http://schemas.microsoft.com/office/powerpoint/2010/main" val="184125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702297" y="1884961"/>
            <a:ext cx="6163894" cy="4361624"/>
          </a:xfrm>
        </p:spPr>
        <p:txBody>
          <a:bodyPr>
            <a:normAutofit/>
          </a:bodyPr>
          <a:lstStyle/>
          <a:p>
            <a:pPr algn="l"/>
            <a:r>
              <a:rPr lang="en-US" sz="1800" dirty="0"/>
              <a:t>Adding two points: </a:t>
            </a:r>
          </a:p>
          <a:p>
            <a:pPr marL="742950" lvl="1" indent="-285750" algn="l">
              <a:buFont typeface="Arial" panose="020B0604020202020204" pitchFamily="34" charset="0"/>
              <a:buChar char="•"/>
            </a:pPr>
            <a:r>
              <a:rPr lang="en-US" sz="1800" dirty="0"/>
              <a:t>Step 1: choose the two points A and B</a:t>
            </a:r>
          </a:p>
          <a:p>
            <a:pPr marL="742950" lvl="1" indent="-285750" algn="l">
              <a:buFont typeface="Arial" panose="020B0604020202020204" pitchFamily="34" charset="0"/>
              <a:buChar char="•"/>
            </a:pPr>
            <a:r>
              <a:rPr lang="en-US" sz="1800" dirty="0"/>
              <a:t>Step 2: draw the line between them</a:t>
            </a:r>
          </a:p>
          <a:p>
            <a:pPr marL="742950" lvl="1" indent="-285750" algn="l">
              <a:buFont typeface="Arial" panose="020B0604020202020204" pitchFamily="34" charset="0"/>
              <a:buChar char="•"/>
            </a:pPr>
            <a:r>
              <a:rPr lang="en-US" sz="1800" dirty="0"/>
              <a:t>Step 3: from the third intersection point of this line and the graph, draw a vertical line, across the x-axis; the intersection point (named C) will be the sum of A and B </a:t>
            </a:r>
            <a:endParaRPr lang="en-GB" sz="1800" dirty="0"/>
          </a:p>
          <a:p>
            <a:pPr marL="742950" lvl="1" indent="-285750" algn="l">
              <a:buFont typeface="Arial" panose="020B0604020202020204" pitchFamily="34" charset="0"/>
              <a:buChar char="•"/>
            </a:pPr>
            <a:endParaRPr lang="en-GB" sz="1800" dirty="0"/>
          </a:p>
          <a:p>
            <a:pPr marL="742950" lvl="1" indent="-285750" algn="l">
              <a:buFont typeface="Arial" panose="020B0604020202020204" pitchFamily="34" charset="0"/>
              <a:buChar char="•"/>
            </a:pPr>
            <a:endParaRPr lang="en-US" sz="1800" dirty="0"/>
          </a:p>
        </p:txBody>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1760707" y="1162321"/>
            <a:ext cx="1635384" cy="461665"/>
          </a:xfrm>
          <a:prstGeom prst="rect">
            <a:avLst/>
          </a:prstGeom>
          <a:noFill/>
        </p:spPr>
        <p:txBody>
          <a:bodyPr wrap="none" rtlCol="0">
            <a:spAutoFit/>
          </a:bodyPr>
          <a:lstStyle/>
          <a:p>
            <a:r>
              <a:rPr lang="en-US" sz="2400" b="1" dirty="0"/>
              <a:t>ADDITION</a:t>
            </a:r>
            <a:endParaRPr lang="en-GB" sz="2400" b="1" dirty="0"/>
          </a:p>
        </p:txBody>
      </p:sp>
      <p:sp>
        <p:nvSpPr>
          <p:cNvPr id="6" name="TextBox 5">
            <a:extLst>
              <a:ext uri="{FF2B5EF4-FFF2-40B4-BE49-F238E27FC236}">
                <a16:creationId xmlns:a16="http://schemas.microsoft.com/office/drawing/2014/main" id="{E847227B-B278-4A3B-8673-2DC715CCB264}"/>
              </a:ext>
            </a:extLst>
          </p:cNvPr>
          <p:cNvSpPr txBox="1"/>
          <p:nvPr/>
        </p:nvSpPr>
        <p:spPr>
          <a:xfrm>
            <a:off x="702297" y="4392891"/>
            <a:ext cx="5618376" cy="923330"/>
          </a:xfrm>
          <a:prstGeom prst="rect">
            <a:avLst/>
          </a:prstGeom>
          <a:noFill/>
        </p:spPr>
        <p:txBody>
          <a:bodyPr wrap="square" rtlCol="0">
            <a:spAutoFit/>
          </a:bodyPr>
          <a:lstStyle/>
          <a:p>
            <a:r>
              <a:rPr lang="en-US" dirty="0"/>
              <a:t>The addition requires a third intersection point (on our graph X). Adding two vertical points results in the elliptic identity, which is infinity.</a:t>
            </a:r>
            <a:endParaRPr lang="en-GB" dirty="0"/>
          </a:p>
        </p:txBody>
      </p:sp>
      <p:pic>
        <p:nvPicPr>
          <p:cNvPr id="16" name="Picture 15">
            <a:extLst>
              <a:ext uri="{FF2B5EF4-FFF2-40B4-BE49-F238E27FC236}">
                <a16:creationId xmlns:a16="http://schemas.microsoft.com/office/drawing/2014/main" id="{2F0EDB27-77C8-4D3E-A910-B3873651DFDB}"/>
              </a:ext>
            </a:extLst>
          </p:cNvPr>
          <p:cNvPicPr>
            <a:picLocks noChangeAspect="1"/>
          </p:cNvPicPr>
          <p:nvPr/>
        </p:nvPicPr>
        <p:blipFill>
          <a:blip r:embed="rId2"/>
          <a:stretch>
            <a:fillRect/>
          </a:stretch>
        </p:blipFill>
        <p:spPr>
          <a:xfrm>
            <a:off x="6763514" y="1793520"/>
            <a:ext cx="4726189" cy="2679227"/>
          </a:xfrm>
          <a:prstGeom prst="rect">
            <a:avLst/>
          </a:prstGeom>
        </p:spPr>
      </p:pic>
    </p:spTree>
    <p:extLst>
      <p:ext uri="{BB962C8B-B14F-4D97-AF65-F5344CB8AC3E}">
        <p14:creationId xmlns:p14="http://schemas.microsoft.com/office/powerpoint/2010/main" val="265325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1760707" y="1162321"/>
            <a:ext cx="1635384" cy="461665"/>
          </a:xfrm>
          <a:prstGeom prst="rect">
            <a:avLst/>
          </a:prstGeom>
          <a:noFill/>
        </p:spPr>
        <p:txBody>
          <a:bodyPr wrap="none" rtlCol="0">
            <a:spAutoFit/>
          </a:bodyPr>
          <a:lstStyle/>
          <a:p>
            <a:r>
              <a:rPr lang="en-US" sz="2400" b="1" dirty="0"/>
              <a:t>ADDITION</a:t>
            </a:r>
            <a:endParaRPr lang="en-GB" sz="2400" b="1" dirty="0"/>
          </a:p>
        </p:txBody>
      </p:sp>
      <p:sp>
        <p:nvSpPr>
          <p:cNvPr id="5" name="Subtitle 4">
            <a:extLst>
              <a:ext uri="{FF2B5EF4-FFF2-40B4-BE49-F238E27FC236}">
                <a16:creationId xmlns:a16="http://schemas.microsoft.com/office/drawing/2014/main" id="{E6D28AB0-21F4-43C0-B07C-ED389964026C}"/>
              </a:ext>
            </a:extLst>
          </p:cNvPr>
          <p:cNvSpPr>
            <a:spLocks noGrp="1"/>
          </p:cNvSpPr>
          <p:nvPr>
            <p:ph type="subTitle" idx="1"/>
          </p:nvPr>
        </p:nvSpPr>
        <p:spPr>
          <a:xfrm>
            <a:off x="714756" y="1788579"/>
            <a:ext cx="5290118" cy="3518712"/>
          </a:xfrm>
        </p:spPr>
        <p:txBody>
          <a:bodyPr>
            <a:normAutofit/>
          </a:bodyPr>
          <a:lstStyle/>
          <a:p>
            <a:pPr algn="l"/>
            <a:r>
              <a:rPr lang="en-US" sz="1800" dirty="0"/>
              <a:t>Adding a point to itself:</a:t>
            </a:r>
          </a:p>
          <a:p>
            <a:pPr marL="285750" indent="-285750" algn="l">
              <a:buFont typeface="Arial" panose="020B0604020202020204" pitchFamily="34" charset="0"/>
              <a:buChar char="•"/>
            </a:pPr>
            <a:r>
              <a:rPr lang="en-US" sz="1800" dirty="0"/>
              <a:t>Step 1: draw the line tangent to A </a:t>
            </a:r>
            <a:endParaRPr lang="en-GB" sz="1800" dirty="0"/>
          </a:p>
        </p:txBody>
      </p:sp>
      <p:pic>
        <p:nvPicPr>
          <p:cNvPr id="14" name="Picture 13">
            <a:extLst>
              <a:ext uri="{FF2B5EF4-FFF2-40B4-BE49-F238E27FC236}">
                <a16:creationId xmlns:a16="http://schemas.microsoft.com/office/drawing/2014/main" id="{CBFEADBB-0E3B-490F-A47F-96B05ABB6CCA}"/>
              </a:ext>
            </a:extLst>
          </p:cNvPr>
          <p:cNvPicPr>
            <a:picLocks noChangeAspect="1"/>
          </p:cNvPicPr>
          <p:nvPr/>
        </p:nvPicPr>
        <p:blipFill>
          <a:blip r:embed="rId2"/>
          <a:stretch>
            <a:fillRect/>
          </a:stretch>
        </p:blipFill>
        <p:spPr>
          <a:xfrm>
            <a:off x="6649332" y="1489036"/>
            <a:ext cx="4482203" cy="4117797"/>
          </a:xfrm>
          <a:prstGeom prst="rect">
            <a:avLst/>
          </a:prstGeom>
        </p:spPr>
      </p:pic>
    </p:spTree>
    <p:extLst>
      <p:ext uri="{BB962C8B-B14F-4D97-AF65-F5344CB8AC3E}">
        <p14:creationId xmlns:p14="http://schemas.microsoft.com/office/powerpoint/2010/main" val="94343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0FE051AA-0631-4833-B52C-BE76B9D3A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5" name="Rectangle 13">
            <a:extLst>
              <a:ext uri="{FF2B5EF4-FFF2-40B4-BE49-F238E27FC236}">
                <a16:creationId xmlns:a16="http://schemas.microsoft.com/office/drawing/2014/main" id="{F2829316-8F5B-4EA1-9581-1F1152944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26" name="Rectangle 15">
            <a:extLst>
              <a:ext uri="{FF2B5EF4-FFF2-40B4-BE49-F238E27FC236}">
                <a16:creationId xmlns:a16="http://schemas.microsoft.com/office/drawing/2014/main" id="{AD11D7A6-5D57-426A-A17A-1FD70DF6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7">
            <a:extLst>
              <a:ext uri="{FF2B5EF4-FFF2-40B4-BE49-F238E27FC236}">
                <a16:creationId xmlns:a16="http://schemas.microsoft.com/office/drawing/2014/main" id="{46B486D1-EF0A-4077-9343-C9DB94C0FE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19">
            <a:extLst>
              <a:ext uri="{FF2B5EF4-FFF2-40B4-BE49-F238E27FC236}">
                <a16:creationId xmlns:a16="http://schemas.microsoft.com/office/drawing/2014/main" id="{75646751-9C0C-4565-B6A3-3B1C50E6AF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1">
            <a:extLst>
              <a:ext uri="{FF2B5EF4-FFF2-40B4-BE49-F238E27FC236}">
                <a16:creationId xmlns:a16="http://schemas.microsoft.com/office/drawing/2014/main" id="{8DBA2A92-1748-4444-9DE9-95CEFF28FD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Key">
            <a:extLst>
              <a:ext uri="{FF2B5EF4-FFF2-40B4-BE49-F238E27FC236}">
                <a16:creationId xmlns:a16="http://schemas.microsoft.com/office/drawing/2014/main" id="{7BCD3EDE-5EA2-40D0-A0C9-CF9A072D01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5504" y="1648669"/>
            <a:ext cx="3752067" cy="3752067"/>
          </a:xfrm>
          <a:prstGeom prst="rect">
            <a:avLst/>
          </a:prstGeom>
        </p:spPr>
      </p:pic>
      <p:sp>
        <p:nvSpPr>
          <p:cNvPr id="9" name="TextBox 8">
            <a:extLst>
              <a:ext uri="{FF2B5EF4-FFF2-40B4-BE49-F238E27FC236}">
                <a16:creationId xmlns:a16="http://schemas.microsoft.com/office/drawing/2014/main" id="{FBA06D77-3E5E-4B44-8004-B0F1E982D0DA}"/>
              </a:ext>
            </a:extLst>
          </p:cNvPr>
          <p:cNvSpPr txBox="1"/>
          <p:nvPr/>
        </p:nvSpPr>
        <p:spPr>
          <a:xfrm>
            <a:off x="820132" y="904973"/>
            <a:ext cx="5835192" cy="4985980"/>
          </a:xfrm>
          <a:prstGeom prst="rect">
            <a:avLst/>
          </a:prstGeom>
          <a:noFill/>
        </p:spPr>
        <p:txBody>
          <a:bodyPr wrap="square" rtlCol="0">
            <a:spAutoFit/>
          </a:bodyPr>
          <a:lstStyle/>
          <a:p>
            <a:r>
              <a:rPr lang="en-US" sz="2400" b="1" dirty="0"/>
              <a:t>CONTENT:</a:t>
            </a:r>
          </a:p>
          <a:p>
            <a:endParaRPr lang="en-US" sz="2400" b="1" dirty="0"/>
          </a:p>
          <a:p>
            <a:pPr marL="285750" indent="-285750">
              <a:buFont typeface="Wingdings" panose="05000000000000000000" pitchFamily="2" charset="2"/>
              <a:buChar char="ü"/>
            </a:pPr>
            <a:r>
              <a:rPr lang="en-US" dirty="0"/>
              <a:t>What is elliptic-curve cryptography?</a:t>
            </a:r>
          </a:p>
          <a:p>
            <a:pPr marL="285750" indent="-285750">
              <a:buFont typeface="Wingdings" panose="05000000000000000000" pitchFamily="2" charset="2"/>
              <a:buChar char="ü"/>
            </a:pPr>
            <a:r>
              <a:rPr lang="en-US" dirty="0"/>
              <a:t>Why to use it?</a:t>
            </a:r>
          </a:p>
          <a:p>
            <a:pPr marL="285750" indent="-285750">
              <a:buFont typeface="Wingdings" panose="05000000000000000000" pitchFamily="2" charset="2"/>
              <a:buChar char="ü"/>
            </a:pPr>
            <a:r>
              <a:rPr lang="en-US" dirty="0"/>
              <a:t>Comparison between RSA encryption and elliptic-curve encryption</a:t>
            </a:r>
          </a:p>
          <a:p>
            <a:pPr marL="285750" indent="-285750">
              <a:buFont typeface="Wingdings" panose="05000000000000000000" pitchFamily="2" charset="2"/>
              <a:buChar char="ü"/>
            </a:pPr>
            <a:r>
              <a:rPr lang="en-US" dirty="0"/>
              <a:t>Usages</a:t>
            </a:r>
          </a:p>
          <a:p>
            <a:pPr marL="285750" indent="-285750">
              <a:buFont typeface="Wingdings" panose="05000000000000000000" pitchFamily="2" charset="2"/>
              <a:buChar char="ü"/>
            </a:pPr>
            <a:r>
              <a:rPr lang="en-US" dirty="0"/>
              <a:t>Compatibility</a:t>
            </a:r>
          </a:p>
          <a:p>
            <a:pPr marL="285750" indent="-285750">
              <a:buFont typeface="Wingdings" panose="05000000000000000000" pitchFamily="2" charset="2"/>
              <a:buChar char="ü"/>
            </a:pPr>
            <a:r>
              <a:rPr lang="en-US" dirty="0"/>
              <a:t>What is an elliptic curve?</a:t>
            </a:r>
          </a:p>
          <a:p>
            <a:pPr marL="285750" indent="-285750">
              <a:buFont typeface="Wingdings" panose="05000000000000000000" pitchFamily="2" charset="2"/>
              <a:buChar char="ü"/>
            </a:pPr>
            <a:r>
              <a:rPr lang="en-US" dirty="0"/>
              <a:t>Addition on elliptic curves</a:t>
            </a:r>
          </a:p>
          <a:p>
            <a:pPr marL="285750" indent="-285750">
              <a:buFont typeface="Wingdings" panose="05000000000000000000" pitchFamily="2" charset="2"/>
              <a:buChar char="ü"/>
            </a:pPr>
            <a:r>
              <a:rPr lang="en-US" dirty="0"/>
              <a:t>Multiplication on elliptic curves</a:t>
            </a:r>
          </a:p>
          <a:p>
            <a:pPr marL="285750" indent="-285750">
              <a:buFont typeface="Wingdings" panose="05000000000000000000" pitchFamily="2" charset="2"/>
              <a:buChar char="ü"/>
            </a:pPr>
            <a:r>
              <a:rPr lang="en-US" dirty="0"/>
              <a:t>The elliptic curve cryptosystem</a:t>
            </a:r>
          </a:p>
          <a:p>
            <a:pPr marL="285750" indent="-285750">
              <a:buFont typeface="Wingdings" panose="05000000000000000000" pitchFamily="2" charset="2"/>
              <a:buChar char="ü"/>
            </a:pPr>
            <a:r>
              <a:rPr lang="en-GB" dirty="0"/>
              <a:t>Elliptic curved cryptography on the Diffie-Hellman algorithm</a:t>
            </a:r>
          </a:p>
          <a:p>
            <a:pPr marL="285750" indent="-285750">
              <a:buFont typeface="Wingdings" panose="05000000000000000000" pitchFamily="2" charset="2"/>
              <a:buChar char="ü"/>
            </a:pPr>
            <a:r>
              <a:rPr lang="en-US" dirty="0"/>
              <a:t>Bibliography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84396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1760707" y="1162321"/>
            <a:ext cx="1635384" cy="461665"/>
          </a:xfrm>
          <a:prstGeom prst="rect">
            <a:avLst/>
          </a:prstGeom>
          <a:noFill/>
        </p:spPr>
        <p:txBody>
          <a:bodyPr wrap="none" rtlCol="0">
            <a:spAutoFit/>
          </a:bodyPr>
          <a:lstStyle/>
          <a:p>
            <a:r>
              <a:rPr lang="en-US" sz="2400" b="1" dirty="0"/>
              <a:t>ADDITION</a:t>
            </a:r>
            <a:endParaRPr lang="en-GB" sz="2400" b="1" dirty="0"/>
          </a:p>
        </p:txBody>
      </p:sp>
      <p:sp>
        <p:nvSpPr>
          <p:cNvPr id="5" name="Subtitle 4">
            <a:extLst>
              <a:ext uri="{FF2B5EF4-FFF2-40B4-BE49-F238E27FC236}">
                <a16:creationId xmlns:a16="http://schemas.microsoft.com/office/drawing/2014/main" id="{E6D28AB0-21F4-43C0-B07C-ED389964026C}"/>
              </a:ext>
            </a:extLst>
          </p:cNvPr>
          <p:cNvSpPr>
            <a:spLocks noGrp="1"/>
          </p:cNvSpPr>
          <p:nvPr>
            <p:ph type="subTitle" idx="1"/>
          </p:nvPr>
        </p:nvSpPr>
        <p:spPr>
          <a:xfrm>
            <a:off x="714756" y="1788579"/>
            <a:ext cx="5290118" cy="3518712"/>
          </a:xfrm>
        </p:spPr>
        <p:txBody>
          <a:bodyPr>
            <a:normAutofit/>
          </a:bodyPr>
          <a:lstStyle/>
          <a:p>
            <a:pPr algn="l"/>
            <a:r>
              <a:rPr lang="en-US" sz="1800" dirty="0"/>
              <a:t>Adding a point to itself:</a:t>
            </a:r>
          </a:p>
          <a:p>
            <a:pPr marL="285750" indent="-285750" algn="l">
              <a:buFont typeface="Arial" panose="020B0604020202020204" pitchFamily="34" charset="0"/>
              <a:buChar char="•"/>
            </a:pPr>
            <a:r>
              <a:rPr lang="en-US" sz="1800" dirty="0"/>
              <a:t>Step 1: draw the line tangent to A</a:t>
            </a:r>
          </a:p>
          <a:p>
            <a:pPr marL="285750" indent="-285750" algn="l">
              <a:buFont typeface="Arial" panose="020B0604020202020204" pitchFamily="34" charset="0"/>
              <a:buChar char="•"/>
            </a:pPr>
            <a:r>
              <a:rPr lang="en-US" sz="1800" dirty="0"/>
              <a:t>Step 2: draw a vertical line from the intersecting point of the tangent and the graph, across the x-axis; the intersection point (named B) will be the sum of A and A</a:t>
            </a:r>
          </a:p>
          <a:p>
            <a:pPr algn="l"/>
            <a:endParaRPr lang="en-US" sz="1800" dirty="0"/>
          </a:p>
          <a:p>
            <a:pPr algn="l"/>
            <a:r>
              <a:rPr lang="en-US" sz="1800" dirty="0"/>
              <a:t>This is referred to as “Point Doubling”.</a:t>
            </a:r>
            <a:endParaRPr lang="en-GB" sz="1800" dirty="0"/>
          </a:p>
        </p:txBody>
      </p:sp>
      <p:pic>
        <p:nvPicPr>
          <p:cNvPr id="4" name="Picture 3">
            <a:extLst>
              <a:ext uri="{FF2B5EF4-FFF2-40B4-BE49-F238E27FC236}">
                <a16:creationId xmlns:a16="http://schemas.microsoft.com/office/drawing/2014/main" id="{B0B05366-0BF5-466B-9CED-FB063092CC82}"/>
              </a:ext>
            </a:extLst>
          </p:cNvPr>
          <p:cNvPicPr>
            <a:picLocks noChangeAspect="1"/>
          </p:cNvPicPr>
          <p:nvPr/>
        </p:nvPicPr>
        <p:blipFill>
          <a:blip r:embed="rId2"/>
          <a:stretch>
            <a:fillRect/>
          </a:stretch>
        </p:blipFill>
        <p:spPr>
          <a:xfrm>
            <a:off x="6325506" y="1540036"/>
            <a:ext cx="4925112" cy="4334480"/>
          </a:xfrm>
          <a:prstGeom prst="rect">
            <a:avLst/>
          </a:prstGeom>
        </p:spPr>
      </p:pic>
    </p:spTree>
    <p:extLst>
      <p:ext uri="{BB962C8B-B14F-4D97-AF65-F5344CB8AC3E}">
        <p14:creationId xmlns:p14="http://schemas.microsoft.com/office/powerpoint/2010/main" val="273616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1760707" y="1162321"/>
            <a:ext cx="2574744" cy="461665"/>
          </a:xfrm>
          <a:prstGeom prst="rect">
            <a:avLst/>
          </a:prstGeom>
          <a:noFill/>
        </p:spPr>
        <p:txBody>
          <a:bodyPr wrap="none" rtlCol="0">
            <a:spAutoFit/>
          </a:bodyPr>
          <a:lstStyle/>
          <a:p>
            <a:r>
              <a:rPr lang="en-US" sz="2400" b="1" dirty="0"/>
              <a:t>MULTIPLICATION</a:t>
            </a:r>
            <a:endParaRPr lang="en-GB" sz="2400" b="1" dirty="0"/>
          </a:p>
        </p:txBody>
      </p:sp>
      <p:sp>
        <p:nvSpPr>
          <p:cNvPr id="5" name="Subtitle 4">
            <a:extLst>
              <a:ext uri="{FF2B5EF4-FFF2-40B4-BE49-F238E27FC236}">
                <a16:creationId xmlns:a16="http://schemas.microsoft.com/office/drawing/2014/main" id="{E6D28AB0-21F4-43C0-B07C-ED389964026C}"/>
              </a:ext>
            </a:extLst>
          </p:cNvPr>
          <p:cNvSpPr>
            <a:spLocks noGrp="1"/>
          </p:cNvSpPr>
          <p:nvPr>
            <p:ph type="subTitle" idx="1"/>
          </p:nvPr>
        </p:nvSpPr>
        <p:spPr>
          <a:xfrm>
            <a:off x="1285411" y="1696469"/>
            <a:ext cx="10191833" cy="617626"/>
          </a:xfrm>
        </p:spPr>
        <p:txBody>
          <a:bodyPr>
            <a:normAutofit/>
          </a:bodyPr>
          <a:lstStyle/>
          <a:p>
            <a:pPr algn="l"/>
            <a:r>
              <a:rPr lang="en-US" sz="1800" dirty="0"/>
              <a:t>Multiplication occurs when you repeatedly point double one point.</a:t>
            </a:r>
          </a:p>
        </p:txBody>
      </p:sp>
      <p:pic>
        <p:nvPicPr>
          <p:cNvPr id="6" name="Picture 5">
            <a:extLst>
              <a:ext uri="{FF2B5EF4-FFF2-40B4-BE49-F238E27FC236}">
                <a16:creationId xmlns:a16="http://schemas.microsoft.com/office/drawing/2014/main" id="{96845D12-7D77-4567-9ABD-A9F228681B88}"/>
              </a:ext>
            </a:extLst>
          </p:cNvPr>
          <p:cNvPicPr>
            <a:picLocks noChangeAspect="1"/>
          </p:cNvPicPr>
          <p:nvPr/>
        </p:nvPicPr>
        <p:blipFill>
          <a:blip r:embed="rId2"/>
          <a:stretch>
            <a:fillRect/>
          </a:stretch>
        </p:blipFill>
        <p:spPr>
          <a:xfrm>
            <a:off x="7204947" y="2834556"/>
            <a:ext cx="3437125" cy="3082970"/>
          </a:xfrm>
          <a:prstGeom prst="rect">
            <a:avLst/>
          </a:prstGeom>
        </p:spPr>
      </p:pic>
      <p:pic>
        <p:nvPicPr>
          <p:cNvPr id="8" name="Picture 7">
            <a:extLst>
              <a:ext uri="{FF2B5EF4-FFF2-40B4-BE49-F238E27FC236}">
                <a16:creationId xmlns:a16="http://schemas.microsoft.com/office/drawing/2014/main" id="{34ACDC43-C87F-4E6C-8934-29476E981548}"/>
              </a:ext>
            </a:extLst>
          </p:cNvPr>
          <p:cNvPicPr>
            <a:picLocks noChangeAspect="1"/>
          </p:cNvPicPr>
          <p:nvPr/>
        </p:nvPicPr>
        <p:blipFill>
          <a:blip r:embed="rId3"/>
          <a:stretch>
            <a:fillRect/>
          </a:stretch>
        </p:blipFill>
        <p:spPr>
          <a:xfrm>
            <a:off x="1285411" y="2724896"/>
            <a:ext cx="3262952" cy="3192630"/>
          </a:xfrm>
          <a:prstGeom prst="rect">
            <a:avLst/>
          </a:prstGeom>
        </p:spPr>
      </p:pic>
      <p:cxnSp>
        <p:nvCxnSpPr>
          <p:cNvPr id="12" name="Straight Arrow Connector 11">
            <a:extLst>
              <a:ext uri="{FF2B5EF4-FFF2-40B4-BE49-F238E27FC236}">
                <a16:creationId xmlns:a16="http://schemas.microsoft.com/office/drawing/2014/main" id="{7483A4E9-3F40-4FED-B81D-38F49E60D972}"/>
              </a:ext>
            </a:extLst>
          </p:cNvPr>
          <p:cNvCxnSpPr/>
          <p:nvPr/>
        </p:nvCxnSpPr>
        <p:spPr>
          <a:xfrm>
            <a:off x="4912468" y="4289898"/>
            <a:ext cx="1935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32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B71E30C-8CE9-42AD-B8DE-C0F52B22DAE2}"/>
              </a:ext>
            </a:extLst>
          </p:cNvPr>
          <p:cNvSpPr txBox="1"/>
          <p:nvPr/>
        </p:nvSpPr>
        <p:spPr>
          <a:xfrm>
            <a:off x="1547567" y="2583257"/>
            <a:ext cx="9096866" cy="2862322"/>
          </a:xfrm>
          <a:prstGeom prst="rect">
            <a:avLst/>
          </a:prstGeom>
          <a:noFill/>
        </p:spPr>
        <p:txBody>
          <a:bodyPr wrap="square" rtlCol="0">
            <a:spAutoFit/>
          </a:bodyPr>
          <a:lstStyle/>
          <a:p>
            <a:pPr marL="342900" indent="-342900">
              <a:buFont typeface="Arial" panose="020B0604020202020204" pitchFamily="34" charset="0"/>
              <a:buChar char="•"/>
            </a:pPr>
            <a:r>
              <a:rPr lang="en-GB" sz="2000" b="0" i="0" dirty="0">
                <a:effectLst/>
                <a:latin typeface="-apple-system"/>
              </a:rPr>
              <a:t>An elliptic curve cryptosystem can be defined by picking a </a:t>
            </a:r>
            <a:r>
              <a:rPr lang="en-GB" sz="2000" b="1" i="0" dirty="0">
                <a:effectLst/>
                <a:latin typeface="-apple-system"/>
              </a:rPr>
              <a:t>prime number </a:t>
            </a:r>
            <a:r>
              <a:rPr lang="en-GB" sz="2000" b="0" i="0" dirty="0">
                <a:effectLst/>
                <a:latin typeface="-apple-system"/>
              </a:rPr>
              <a:t>as a </a:t>
            </a:r>
            <a:r>
              <a:rPr lang="en-GB" sz="2000" b="1" i="0" dirty="0">
                <a:effectLst/>
                <a:latin typeface="-apple-system"/>
              </a:rPr>
              <a:t>maximum</a:t>
            </a:r>
            <a:r>
              <a:rPr lang="en-GB" sz="2000" b="0" i="0" dirty="0">
                <a:effectLst/>
                <a:latin typeface="-apple-system"/>
              </a:rPr>
              <a:t>, a </a:t>
            </a:r>
            <a:r>
              <a:rPr lang="en-GB" sz="2000" b="1" i="0" dirty="0">
                <a:effectLst/>
                <a:latin typeface="-apple-system"/>
              </a:rPr>
              <a:t>curve equation </a:t>
            </a:r>
            <a:r>
              <a:rPr lang="en-GB" sz="2000" b="0" i="0" dirty="0">
                <a:effectLst/>
                <a:latin typeface="-apple-system"/>
              </a:rPr>
              <a:t>and a </a:t>
            </a:r>
            <a:r>
              <a:rPr lang="en-GB" sz="2000" b="1" i="0" dirty="0">
                <a:effectLst/>
                <a:latin typeface="-apple-system"/>
              </a:rPr>
              <a:t>public point </a:t>
            </a:r>
            <a:r>
              <a:rPr lang="en-GB" sz="2000" b="0" i="0" dirty="0">
                <a:effectLst/>
                <a:latin typeface="-apple-system"/>
              </a:rPr>
              <a:t>on the curve. </a:t>
            </a:r>
          </a:p>
          <a:p>
            <a:pPr marL="342900" indent="-342900">
              <a:buFont typeface="Arial" panose="020B0604020202020204" pitchFamily="34" charset="0"/>
              <a:buChar char="•"/>
            </a:pPr>
            <a:r>
              <a:rPr lang="en-GB" sz="2000" b="0" i="0" dirty="0">
                <a:effectLst/>
                <a:latin typeface="-apple-system"/>
              </a:rPr>
              <a:t>A </a:t>
            </a:r>
            <a:r>
              <a:rPr lang="en-GB" sz="2000" b="1" i="0" dirty="0">
                <a:effectLst/>
                <a:latin typeface="-apple-system"/>
              </a:rPr>
              <a:t>private key </a:t>
            </a:r>
            <a:r>
              <a:rPr lang="en-GB" sz="2000" b="0" i="0" dirty="0">
                <a:effectLst/>
                <a:latin typeface="-apple-system"/>
              </a:rPr>
              <a:t>is a number </a:t>
            </a:r>
            <a:r>
              <a:rPr lang="en-GB" sz="2000" b="1" i="0" dirty="0" err="1">
                <a:effectLst/>
                <a:latin typeface="-apple-system"/>
              </a:rPr>
              <a:t>priv</a:t>
            </a:r>
            <a:r>
              <a:rPr lang="en-GB" sz="2000" b="0" i="0" dirty="0">
                <a:effectLst/>
                <a:latin typeface="-apple-system"/>
              </a:rPr>
              <a:t>, and a </a:t>
            </a:r>
            <a:r>
              <a:rPr lang="en-GB" sz="2000" b="1" dirty="0">
                <a:effectLst/>
                <a:latin typeface="-apple-system"/>
              </a:rPr>
              <a:t>public key</a:t>
            </a:r>
            <a:r>
              <a:rPr lang="en-GB" sz="2000" b="1" i="1" dirty="0">
                <a:effectLst/>
                <a:latin typeface="-apple-system"/>
              </a:rPr>
              <a:t> </a:t>
            </a:r>
            <a:r>
              <a:rPr lang="en-GB" sz="2000" b="0" i="0" dirty="0">
                <a:effectLst/>
                <a:latin typeface="-apple-system"/>
              </a:rPr>
              <a:t>is the public point multiplied with itself </a:t>
            </a:r>
            <a:r>
              <a:rPr lang="en-GB" sz="2000" b="0" i="0" dirty="0" err="1">
                <a:effectLst/>
                <a:latin typeface="-apple-system"/>
              </a:rPr>
              <a:t>priv</a:t>
            </a:r>
            <a:r>
              <a:rPr lang="en-GB" sz="2000" b="0" i="0" dirty="0">
                <a:effectLst/>
                <a:latin typeface="-apple-system"/>
              </a:rPr>
              <a:t> times. </a:t>
            </a:r>
          </a:p>
          <a:p>
            <a:pPr marL="342900" indent="-342900">
              <a:buFont typeface="Arial" panose="020B0604020202020204" pitchFamily="34" charset="0"/>
              <a:buChar char="•"/>
            </a:pPr>
            <a:r>
              <a:rPr lang="en-GB" sz="2000" b="0" i="0" dirty="0">
                <a:effectLst/>
                <a:latin typeface="-apple-system"/>
              </a:rPr>
              <a:t>Computing the private key from the public key in this kind of cryptosystem is called </a:t>
            </a:r>
            <a:r>
              <a:rPr lang="en-GB" sz="2000" i="1" dirty="0">
                <a:effectLst>
                  <a:outerShdw blurRad="38100" dist="38100" dir="2700000" algn="tl">
                    <a:srgbClr val="000000">
                      <a:alpha val="43137"/>
                    </a:srgbClr>
                  </a:outerShdw>
                </a:effectLst>
                <a:latin typeface="-apple-system"/>
              </a:rPr>
              <a:t>the elliptic curve discrete logarithm function</a:t>
            </a:r>
            <a:r>
              <a:rPr lang="en-GB" sz="2000" b="0" i="0" dirty="0">
                <a:effectLst/>
                <a:latin typeface="-apple-system"/>
              </a:rPr>
              <a:t>. If you have two points (an </a:t>
            </a:r>
            <a:r>
              <a:rPr lang="en-GB" sz="2000" b="0" i="1" dirty="0">
                <a:effectLst/>
                <a:latin typeface="-apple-system"/>
              </a:rPr>
              <a:t>initial point </a:t>
            </a:r>
            <a:r>
              <a:rPr lang="en-GB" sz="2000" b="0" i="0" dirty="0">
                <a:effectLst/>
                <a:latin typeface="-apple-system"/>
              </a:rPr>
              <a:t>multiplied with itself n times and a </a:t>
            </a:r>
            <a:r>
              <a:rPr lang="en-GB" sz="2000" b="0" i="1" dirty="0">
                <a:effectLst/>
                <a:latin typeface="-apple-system"/>
              </a:rPr>
              <a:t>final point</a:t>
            </a:r>
            <a:r>
              <a:rPr lang="en-GB" sz="2000" b="0" i="0" dirty="0">
                <a:effectLst/>
                <a:latin typeface="-apple-system"/>
              </a:rPr>
              <a:t>), finding out n becomes infeasible. Easy to do, hard to undo: this is the basis for a very good Trapdoor Function</a:t>
            </a:r>
            <a:r>
              <a:rPr lang="en-GB" sz="2000" b="0" i="0" dirty="0">
                <a:solidFill>
                  <a:srgbClr val="36393A"/>
                </a:solidFill>
                <a:effectLst/>
                <a:latin typeface="-apple-system"/>
              </a:rPr>
              <a:t>.</a:t>
            </a:r>
            <a:endParaRPr lang="en-GB" sz="2000" dirty="0"/>
          </a:p>
          <a:p>
            <a:pPr marL="342900" indent="-342900">
              <a:buFont typeface="Arial" panose="020B0604020202020204" pitchFamily="34" charset="0"/>
              <a:buChar char="•"/>
            </a:pPr>
            <a:endParaRPr lang="en-GB" sz="2000" b="0" i="0" dirty="0">
              <a:effectLst/>
              <a:latin typeface="-apple-system"/>
            </a:endParaRPr>
          </a:p>
        </p:txBody>
      </p:sp>
      <p:sp>
        <p:nvSpPr>
          <p:cNvPr id="5" name="TextBox 4">
            <a:extLst>
              <a:ext uri="{FF2B5EF4-FFF2-40B4-BE49-F238E27FC236}">
                <a16:creationId xmlns:a16="http://schemas.microsoft.com/office/drawing/2014/main" id="{4E170CFD-D9B0-4E2E-B31B-FE61B00255F7}"/>
              </a:ext>
            </a:extLst>
          </p:cNvPr>
          <p:cNvSpPr txBox="1"/>
          <p:nvPr/>
        </p:nvSpPr>
        <p:spPr>
          <a:xfrm>
            <a:off x="3186259" y="1932494"/>
            <a:ext cx="8862767" cy="584775"/>
          </a:xfrm>
          <a:prstGeom prst="rect">
            <a:avLst/>
          </a:prstGeom>
          <a:noFill/>
        </p:spPr>
        <p:txBody>
          <a:bodyPr wrap="square" rtlCol="0">
            <a:spAutoFit/>
          </a:bodyPr>
          <a:lstStyle/>
          <a:p>
            <a:r>
              <a:rPr lang="en-GB" sz="3200" b="1" u="sng" dirty="0">
                <a:latin typeface="-apple-system"/>
              </a:rPr>
              <a:t>The e</a:t>
            </a:r>
            <a:r>
              <a:rPr lang="en-GB" sz="3200" b="1" i="0" u="sng" dirty="0">
                <a:effectLst/>
                <a:latin typeface="-apple-system"/>
              </a:rPr>
              <a:t>lliptic curve cryptosystem</a:t>
            </a:r>
            <a:endParaRPr lang="en-GB" sz="3200" b="1" u="sng" dirty="0"/>
          </a:p>
        </p:txBody>
      </p:sp>
    </p:spTree>
    <p:extLst>
      <p:ext uri="{BB962C8B-B14F-4D97-AF65-F5344CB8AC3E}">
        <p14:creationId xmlns:p14="http://schemas.microsoft.com/office/powerpoint/2010/main" val="344583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52" name="Rectangle 38">
            <a:extLst>
              <a:ext uri="{FF2B5EF4-FFF2-40B4-BE49-F238E27FC236}">
                <a16:creationId xmlns:a16="http://schemas.microsoft.com/office/drawing/2014/main" id="{9E1E7F64-0923-4A8C-8C57-8DA53D5B4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4" name="Rectangle 40">
            <a:extLst>
              <a:ext uri="{FF2B5EF4-FFF2-40B4-BE49-F238E27FC236}">
                <a16:creationId xmlns:a16="http://schemas.microsoft.com/office/drawing/2014/main" id="{09478849-EFF2-4DE4-983C-8EE3FA1EB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42">
            <a:extLst>
              <a:ext uri="{FF2B5EF4-FFF2-40B4-BE49-F238E27FC236}">
                <a16:creationId xmlns:a16="http://schemas.microsoft.com/office/drawing/2014/main" id="{C7659007-D861-4E94-9C3A-A056785E9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7587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4">
            <a:extLst>
              <a:ext uri="{FF2B5EF4-FFF2-40B4-BE49-F238E27FC236}">
                <a16:creationId xmlns:a16="http://schemas.microsoft.com/office/drawing/2014/main" id="{3510B89F-E2F1-498D-89E6-BBD1F7A8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58" name="Rectangle 46">
            <a:extLst>
              <a:ext uri="{FF2B5EF4-FFF2-40B4-BE49-F238E27FC236}">
                <a16:creationId xmlns:a16="http://schemas.microsoft.com/office/drawing/2014/main" id="{9B98270E-648F-4E36-B844-0EDB47720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tx1">
                <a:lumMod val="75000"/>
                <a:lumOff val="25000"/>
              </a:schemeClr>
            </a:solidFill>
            <a:prstDash val="solid"/>
            <a:miter lim="800000"/>
          </a:ln>
          <a:effectLst/>
        </p:spPr>
      </p:sp>
      <p:sp>
        <p:nvSpPr>
          <p:cNvPr id="2" name="TextBox 1">
            <a:extLst>
              <a:ext uri="{FF2B5EF4-FFF2-40B4-BE49-F238E27FC236}">
                <a16:creationId xmlns:a16="http://schemas.microsoft.com/office/drawing/2014/main" id="{6E96FB99-7B04-4DEF-87F9-D78B9985BF7C}"/>
              </a:ext>
            </a:extLst>
          </p:cNvPr>
          <p:cNvSpPr txBox="1"/>
          <p:nvPr/>
        </p:nvSpPr>
        <p:spPr>
          <a:xfrm>
            <a:off x="7957225" y="1559768"/>
            <a:ext cx="2978281" cy="3135379"/>
          </a:xfrm>
          <a:prstGeom prst="rect">
            <a:avLst/>
          </a:prstGeom>
        </p:spPr>
        <p:txBody>
          <a:bodyPr vert="horz" lIns="91440" tIns="45720" rIns="91440" bIns="45720" rtlCol="0" anchor="ctr">
            <a:normAutofit/>
          </a:bodyPr>
          <a:lstStyle/>
          <a:p>
            <a:pPr algn="ctr" defTabSz="914400">
              <a:lnSpc>
                <a:spcPct val="83000"/>
              </a:lnSpc>
              <a:spcBef>
                <a:spcPct val="0"/>
              </a:spcBef>
              <a:spcAft>
                <a:spcPts val="600"/>
              </a:spcAft>
            </a:pPr>
            <a:r>
              <a:rPr lang="en-US" sz="3400" cap="all" spc="-100" dirty="0">
                <a:solidFill>
                  <a:schemeClr val="tx1">
                    <a:lumMod val="85000"/>
                    <a:lumOff val="15000"/>
                  </a:schemeClr>
                </a:solidFill>
                <a:latin typeface="+mj-lt"/>
              </a:rPr>
              <a:t>Elliptic curved cryptography on the Diffie-Hellman algorithm</a:t>
            </a:r>
          </a:p>
        </p:txBody>
      </p:sp>
      <p:pic>
        <p:nvPicPr>
          <p:cNvPr id="4" name="Picture 3">
            <a:extLst>
              <a:ext uri="{FF2B5EF4-FFF2-40B4-BE49-F238E27FC236}">
                <a16:creationId xmlns:a16="http://schemas.microsoft.com/office/drawing/2014/main" id="{A0B5990E-3EA1-4B37-8CAC-391A8A10EDA1}"/>
              </a:ext>
            </a:extLst>
          </p:cNvPr>
          <p:cNvPicPr>
            <a:picLocks noChangeAspect="1"/>
          </p:cNvPicPr>
          <p:nvPr/>
        </p:nvPicPr>
        <p:blipFill>
          <a:blip r:embed="rId3"/>
          <a:stretch>
            <a:fillRect/>
          </a:stretch>
        </p:blipFill>
        <p:spPr>
          <a:xfrm>
            <a:off x="643192" y="1410335"/>
            <a:ext cx="5451627" cy="4034204"/>
          </a:xfrm>
          <a:prstGeom prst="rect">
            <a:avLst/>
          </a:prstGeom>
        </p:spPr>
      </p:pic>
      <p:sp>
        <p:nvSpPr>
          <p:cNvPr id="59" name="Rectangle 48">
            <a:extLst>
              <a:ext uri="{FF2B5EF4-FFF2-40B4-BE49-F238E27FC236}">
                <a16:creationId xmlns:a16="http://schemas.microsoft.com/office/drawing/2014/main" id="{FD928195-4D39-4483-8E9C-DDEF45288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 name="Straight Connector 50">
            <a:extLst>
              <a:ext uri="{FF2B5EF4-FFF2-40B4-BE49-F238E27FC236}">
                <a16:creationId xmlns:a16="http://schemas.microsoft.com/office/drawing/2014/main" id="{D3C3AEFB-A180-42BA-A986-808141512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DC660CB-86B2-4824-BAAF-665CD18892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355DF17-4368-44AA-A15E-16C1FC1482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006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884015" y="1152507"/>
            <a:ext cx="3236784" cy="461665"/>
          </a:xfrm>
          <a:prstGeom prst="rect">
            <a:avLst/>
          </a:prstGeom>
          <a:noFill/>
        </p:spPr>
        <p:txBody>
          <a:bodyPr wrap="none" rtlCol="0">
            <a:spAutoFit/>
          </a:bodyPr>
          <a:lstStyle/>
          <a:p>
            <a:r>
              <a:rPr lang="en-US" sz="2400" b="1" dirty="0"/>
              <a:t>Domain parameters:</a:t>
            </a:r>
            <a:endParaRPr lang="en-GB" sz="2400" b="1" dirty="0"/>
          </a:p>
        </p:txBody>
      </p:sp>
      <p:sp>
        <p:nvSpPr>
          <p:cNvPr id="5" name="Subtitle 4">
            <a:extLst>
              <a:ext uri="{FF2B5EF4-FFF2-40B4-BE49-F238E27FC236}">
                <a16:creationId xmlns:a16="http://schemas.microsoft.com/office/drawing/2014/main" id="{E6D28AB0-21F4-43C0-B07C-ED389964026C}"/>
              </a:ext>
            </a:extLst>
          </p:cNvPr>
          <p:cNvSpPr>
            <a:spLocks noGrp="1"/>
          </p:cNvSpPr>
          <p:nvPr>
            <p:ph type="subTitle" idx="1"/>
          </p:nvPr>
        </p:nvSpPr>
        <p:spPr>
          <a:xfrm>
            <a:off x="884015" y="1696468"/>
            <a:ext cx="10191833" cy="4069413"/>
          </a:xfrm>
        </p:spPr>
        <p:txBody>
          <a:bodyPr>
            <a:normAutofit/>
          </a:bodyPr>
          <a:lstStyle/>
          <a:p>
            <a:pPr marL="342900" indent="-342900" algn="l">
              <a:buFont typeface="Arial" panose="020B0604020202020204" pitchFamily="34" charset="0"/>
              <a:buChar char="•"/>
            </a:pPr>
            <a:r>
              <a:rPr lang="en-US" sz="2000" dirty="0"/>
              <a:t>p = the field that the curve is defined over</a:t>
            </a:r>
          </a:p>
          <a:p>
            <a:pPr marL="342900" indent="-342900" algn="l">
              <a:buFont typeface="Arial" panose="020B0604020202020204" pitchFamily="34" charset="0"/>
              <a:buChar char="•"/>
            </a:pPr>
            <a:r>
              <a:rPr lang="en-US" sz="2000" dirty="0"/>
              <a:t>a, b = values that define the curve</a:t>
            </a:r>
          </a:p>
          <a:p>
            <a:pPr marL="342900" indent="-342900" algn="l">
              <a:buFont typeface="Arial" panose="020B0604020202020204" pitchFamily="34" charset="0"/>
              <a:buChar char="•"/>
            </a:pPr>
            <a:r>
              <a:rPr lang="en-US" sz="2000" dirty="0"/>
              <a:t>G = generator point ( point to be multiplied)</a:t>
            </a:r>
          </a:p>
          <a:p>
            <a:pPr marL="342900" indent="-342900" algn="l">
              <a:buFont typeface="Arial" panose="020B0604020202020204" pitchFamily="34" charset="0"/>
              <a:buChar char="•"/>
            </a:pPr>
            <a:r>
              <a:rPr lang="en-US" sz="2000" dirty="0"/>
              <a:t>n = prime order of G (smallest prime number such that 	</a:t>
            </a:r>
          </a:p>
          <a:p>
            <a:pPr algn="l"/>
            <a:r>
              <a:rPr lang="en-US" sz="2000" dirty="0"/>
              <a:t>		</a:t>
            </a:r>
            <a:r>
              <a:rPr lang="en-US" sz="2000" dirty="0" err="1"/>
              <a:t>nG</a:t>
            </a:r>
            <a:r>
              <a:rPr lang="en-US" sz="2000" dirty="0"/>
              <a:t> = elliptic identity(infinity)</a:t>
            </a:r>
          </a:p>
          <a:p>
            <a:pPr marL="342900" indent="-342900" algn="l">
              <a:buFont typeface="Arial" panose="020B0604020202020204" pitchFamily="34" charset="0"/>
              <a:buChar char="•"/>
            </a:pPr>
            <a:r>
              <a:rPr lang="en-US" sz="2000" dirty="0"/>
              <a:t>h = cofactor (number of points over the curve, ideally 1)</a:t>
            </a:r>
          </a:p>
          <a:p>
            <a:pPr marL="342900" indent="-342900" algn="l">
              <a:buFont typeface="Arial" panose="020B0604020202020204" pitchFamily="34" charset="0"/>
              <a:buChar char="•"/>
            </a:pPr>
            <a:endParaRPr lang="en-US" sz="2000" dirty="0"/>
          </a:p>
          <a:p>
            <a:pPr algn="l"/>
            <a:r>
              <a:rPr lang="en-US" sz="2000" dirty="0"/>
              <a:t>For the following algorithm, public elements will be </a:t>
            </a:r>
            <a:r>
              <a:rPr lang="en-US" sz="2000" dirty="0">
                <a:solidFill>
                  <a:srgbClr val="92D050"/>
                </a:solidFill>
              </a:rPr>
              <a:t>green</a:t>
            </a:r>
            <a:r>
              <a:rPr lang="en-US" sz="2000" dirty="0">
                <a:solidFill>
                  <a:schemeClr val="accent5">
                    <a:lumMod val="60000"/>
                    <a:lumOff val="40000"/>
                  </a:schemeClr>
                </a:solidFill>
              </a:rPr>
              <a:t> </a:t>
            </a:r>
            <a:r>
              <a:rPr lang="en-US" sz="2000" dirty="0"/>
              <a:t>and the private ones </a:t>
            </a:r>
            <a:r>
              <a:rPr lang="en-US" sz="2000" dirty="0">
                <a:solidFill>
                  <a:srgbClr val="FF0000"/>
                </a:solidFill>
              </a:rPr>
              <a:t>red</a:t>
            </a:r>
            <a:r>
              <a:rPr lang="en-US" sz="2000" dirty="0"/>
              <a:t>.</a:t>
            </a:r>
          </a:p>
        </p:txBody>
      </p:sp>
    </p:spTree>
    <p:extLst>
      <p:ext uri="{BB962C8B-B14F-4D97-AF65-F5344CB8AC3E}">
        <p14:creationId xmlns:p14="http://schemas.microsoft.com/office/powerpoint/2010/main" val="2458347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884015" y="1152507"/>
            <a:ext cx="1710725" cy="461665"/>
          </a:xfrm>
          <a:prstGeom prst="rect">
            <a:avLst/>
          </a:prstGeom>
          <a:noFill/>
        </p:spPr>
        <p:txBody>
          <a:bodyPr wrap="none" rtlCol="0">
            <a:spAutoFit/>
          </a:bodyPr>
          <a:lstStyle/>
          <a:p>
            <a:r>
              <a:rPr lang="en-US" sz="2400" b="1" dirty="0"/>
              <a:t>Algorithm:</a:t>
            </a:r>
            <a:endParaRPr lang="en-GB" sz="2400"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E6D28AB0-21F4-43C0-B07C-ED389964026C}"/>
                  </a:ext>
                </a:extLst>
              </p:cNvPr>
              <p:cNvSpPr>
                <a:spLocks noGrp="1"/>
              </p:cNvSpPr>
              <p:nvPr>
                <p:ph type="subTitle" idx="1"/>
              </p:nvPr>
            </p:nvSpPr>
            <p:spPr>
              <a:xfrm>
                <a:off x="884015" y="1696468"/>
                <a:ext cx="10601251" cy="4069413"/>
              </a:xfrm>
            </p:spPr>
            <p:txBody>
              <a:bodyPr>
                <a:normAutofit/>
              </a:bodyPr>
              <a:lstStyle/>
              <a:p>
                <a:pPr marL="342900" indent="-342900" algn="l">
                  <a:buFont typeface="Arial" panose="020B0604020202020204" pitchFamily="34" charset="0"/>
                  <a:buChar char="•"/>
                </a:pPr>
                <a:r>
                  <a:rPr lang="en-US" sz="2000" dirty="0"/>
                  <a:t>Step 1: Both Alice and Bob need to choose each a private random value </a:t>
                </a:r>
                <a:r>
                  <a:rPr lang="en-US" sz="2000" dirty="0">
                    <a:solidFill>
                      <a:srgbClr val="FF0000"/>
                    </a:solidFill>
                  </a:rPr>
                  <a:t>d </a:t>
                </a:r>
                <a:r>
                  <a:rPr lang="en-US" sz="2000" dirty="0"/>
                  <a:t>(and </a:t>
                </a:r>
                <a:r>
                  <a:rPr lang="en-US" sz="2000" dirty="0">
                    <a:solidFill>
                      <a:srgbClr val="FF0000"/>
                    </a:solidFill>
                  </a:rPr>
                  <a:t>e </a:t>
                </a:r>
                <a:r>
                  <a:rPr lang="en-US" sz="2000" dirty="0"/>
                  <a:t>respectively), where 1≤ </a:t>
                </a:r>
                <a:r>
                  <a:rPr lang="en-US" sz="2000" dirty="0">
                    <a:solidFill>
                      <a:srgbClr val="FF0000"/>
                    </a:solidFill>
                  </a:rPr>
                  <a:t>d </a:t>
                </a:r>
                <a:r>
                  <a:rPr lang="en-US" sz="2000" dirty="0"/>
                  <a:t>(or </a:t>
                </a:r>
                <a:r>
                  <a:rPr lang="en-US" sz="2000" dirty="0">
                    <a:solidFill>
                      <a:srgbClr val="FF0000"/>
                    </a:solidFill>
                  </a:rPr>
                  <a:t>e</a:t>
                </a:r>
                <a:r>
                  <a:rPr lang="en-US" sz="2000" dirty="0"/>
                  <a:t>) ≤ </a:t>
                </a:r>
                <a:r>
                  <a:rPr lang="en-US" sz="2000" dirty="0">
                    <a:solidFill>
                      <a:srgbClr val="92D050"/>
                    </a:solidFill>
                  </a:rPr>
                  <a:t>n</a:t>
                </a:r>
                <a:r>
                  <a:rPr lang="en-US" sz="2000" dirty="0"/>
                  <a:t>-1</a:t>
                </a:r>
              </a:p>
              <a:p>
                <a:pPr marL="342900" indent="-342900" algn="l">
                  <a:buFont typeface="Arial" panose="020B0604020202020204" pitchFamily="34" charset="0"/>
                  <a:buChar char="•"/>
                </a:pPr>
                <a:r>
                  <a:rPr lang="en-US" sz="2000" dirty="0"/>
                  <a:t>Step 2: Each will calculate some point with the formula</a:t>
                </a:r>
              </a:p>
              <a:p>
                <a:pPr algn="l"/>
                <a:r>
                  <a:rPr lang="en-US" sz="2000" dirty="0"/>
                  <a:t>	 </a:t>
                </a:r>
                <a:r>
                  <a:rPr lang="en-US" sz="2000" dirty="0">
                    <a:solidFill>
                      <a:srgbClr val="FF0000"/>
                    </a:solidFill>
                  </a:rPr>
                  <a:t>d</a:t>
                </a:r>
                <a:r>
                  <a:rPr lang="en-US" sz="2000" dirty="0"/>
                  <a:t> x </a:t>
                </a:r>
                <a:r>
                  <a:rPr lang="en-US" sz="2000" dirty="0">
                    <a:solidFill>
                      <a:srgbClr val="92D050"/>
                    </a:solidFill>
                  </a:rPr>
                  <a:t>G</a:t>
                </a:r>
                <a:r>
                  <a:rPr lang="en-US" sz="2000" dirty="0"/>
                  <a:t> = </a:t>
                </a:r>
                <a:r>
                  <a:rPr lang="en-US" sz="2000" dirty="0">
                    <a:solidFill>
                      <a:srgbClr val="92D050"/>
                    </a:solidFill>
                  </a:rPr>
                  <a:t>(</a:t>
                </a:r>
                <a14:m>
                  <m:oMath xmlns:m="http://schemas.openxmlformats.org/officeDocument/2006/math">
                    <m:sSub>
                      <m:sSubPr>
                        <m:ctrlPr>
                          <a:rPr lang="en-US" sz="2000" i="1" smtClean="0">
                            <a:solidFill>
                              <a:srgbClr val="92D050"/>
                            </a:solidFill>
                            <a:latin typeface="Cambria Math" panose="02040503050406030204" pitchFamily="18" charset="0"/>
                          </a:rPr>
                        </m:ctrlPr>
                      </m:sSubPr>
                      <m:e>
                        <m:r>
                          <a:rPr lang="en-US" sz="2000" b="0" i="1" smtClean="0">
                            <a:solidFill>
                              <a:srgbClr val="92D050"/>
                            </a:solidFill>
                            <a:latin typeface="Cambria Math" panose="02040503050406030204" pitchFamily="18" charset="0"/>
                          </a:rPr>
                          <m:t>𝑋</m:t>
                        </m:r>
                      </m:e>
                      <m:sub>
                        <m:r>
                          <a:rPr lang="en-US" sz="2000" b="0" i="1" smtClean="0">
                            <a:solidFill>
                              <a:srgbClr val="92D050"/>
                            </a:solidFill>
                            <a:latin typeface="Cambria Math" panose="02040503050406030204" pitchFamily="18" charset="0"/>
                          </a:rPr>
                          <m:t>𝐺</m:t>
                        </m:r>
                      </m:sub>
                    </m:sSub>
                    <m:r>
                      <a:rPr lang="en-US" sz="2000" b="0" i="1" smtClean="0">
                        <a:solidFill>
                          <a:srgbClr val="92D050"/>
                        </a:solidFill>
                        <a:latin typeface="Cambria Math" panose="02040503050406030204" pitchFamily="18" charset="0"/>
                      </a:rPr>
                      <m:t>,</m:t>
                    </m:r>
                    <m:sSub>
                      <m:sSubPr>
                        <m:ctrlPr>
                          <a:rPr lang="en-US" sz="2000" i="1" smtClean="0">
                            <a:solidFill>
                              <a:srgbClr val="92D050"/>
                            </a:solidFill>
                            <a:latin typeface="Cambria Math" panose="02040503050406030204" pitchFamily="18" charset="0"/>
                          </a:rPr>
                        </m:ctrlPr>
                      </m:sSubPr>
                      <m:e>
                        <m:r>
                          <a:rPr lang="en-US" sz="2000" b="0" i="1" smtClean="0">
                            <a:solidFill>
                              <a:srgbClr val="92D050"/>
                            </a:solidFill>
                            <a:latin typeface="Cambria Math" panose="02040503050406030204" pitchFamily="18" charset="0"/>
                          </a:rPr>
                          <m:t>𝑌</m:t>
                        </m:r>
                      </m:e>
                      <m:sub>
                        <m:r>
                          <a:rPr lang="en-US" sz="2000" b="0" i="1" smtClean="0">
                            <a:solidFill>
                              <a:srgbClr val="92D050"/>
                            </a:solidFill>
                            <a:latin typeface="Cambria Math" panose="02040503050406030204" pitchFamily="18" charset="0"/>
                          </a:rPr>
                          <m:t>𝐺</m:t>
                        </m:r>
                      </m:sub>
                    </m:sSub>
                    <m:r>
                      <a:rPr lang="en-US" sz="2000" b="0" i="1" smtClean="0">
                        <a:solidFill>
                          <a:srgbClr val="92D050"/>
                        </a:solidFill>
                        <a:latin typeface="Cambria Math" panose="02040503050406030204" pitchFamily="18" charset="0"/>
                      </a:rPr>
                      <m:t>)</m:t>
                    </m:r>
                  </m:oMath>
                </a14:m>
                <a:r>
                  <a:rPr lang="en-US" sz="2000" dirty="0"/>
                  <a:t> =</a:t>
                </a:r>
                <a:r>
                  <a:rPr lang="en-US" sz="2000" dirty="0">
                    <a:solidFill>
                      <a:srgbClr val="92D050"/>
                    </a:solidFill>
                  </a:rPr>
                  <a:t> P </a:t>
                </a:r>
                <a:r>
                  <a:rPr lang="en-US" sz="2000" dirty="0"/>
                  <a:t>,</a:t>
                </a:r>
                <a:r>
                  <a:rPr lang="en-US" sz="2000" dirty="0">
                    <a:solidFill>
                      <a:srgbClr val="92D050"/>
                    </a:solidFill>
                  </a:rPr>
                  <a:t> </a:t>
                </a:r>
                <a:r>
                  <a:rPr lang="en-US" sz="2000" dirty="0">
                    <a:solidFill>
                      <a:srgbClr val="FF0000"/>
                    </a:solidFill>
                  </a:rPr>
                  <a:t>e</a:t>
                </a:r>
                <a:r>
                  <a:rPr lang="en-US" sz="2000" dirty="0"/>
                  <a:t> x </a:t>
                </a:r>
                <a:r>
                  <a:rPr lang="en-US" sz="2000" dirty="0">
                    <a:solidFill>
                      <a:srgbClr val="92D050"/>
                    </a:solidFill>
                  </a:rPr>
                  <a:t>G</a:t>
                </a:r>
                <a:r>
                  <a:rPr lang="en-US" sz="2000" dirty="0"/>
                  <a:t> = </a:t>
                </a:r>
                <a:r>
                  <a:rPr lang="en-US" sz="2000" dirty="0">
                    <a:solidFill>
                      <a:srgbClr val="92D050"/>
                    </a:solidFill>
                  </a:rPr>
                  <a:t>(</a:t>
                </a:r>
                <a14:m>
                  <m:oMath xmlns:m="http://schemas.openxmlformats.org/officeDocument/2006/math">
                    <m:sSub>
                      <m:sSubPr>
                        <m:ctrlPr>
                          <a:rPr lang="en-US" sz="2000" i="1">
                            <a:solidFill>
                              <a:srgbClr val="92D050"/>
                            </a:solidFill>
                            <a:latin typeface="Cambria Math" panose="02040503050406030204" pitchFamily="18" charset="0"/>
                          </a:rPr>
                        </m:ctrlPr>
                      </m:sSubPr>
                      <m:e>
                        <m:r>
                          <a:rPr lang="en-US" sz="2000" i="1">
                            <a:solidFill>
                              <a:srgbClr val="92D050"/>
                            </a:solidFill>
                            <a:latin typeface="Cambria Math" panose="02040503050406030204" pitchFamily="18" charset="0"/>
                          </a:rPr>
                          <m:t>𝑋</m:t>
                        </m:r>
                      </m:e>
                      <m:sub>
                        <m:r>
                          <a:rPr lang="en-US" sz="2000" b="0" i="1" smtClean="0">
                            <a:solidFill>
                              <a:srgbClr val="92D050"/>
                            </a:solidFill>
                            <a:latin typeface="Cambria Math" panose="02040503050406030204" pitchFamily="18" charset="0"/>
                          </a:rPr>
                          <m:t>1</m:t>
                        </m:r>
                        <m:r>
                          <a:rPr lang="en-US" sz="2000" i="1">
                            <a:solidFill>
                              <a:srgbClr val="92D050"/>
                            </a:solidFill>
                            <a:latin typeface="Cambria Math" panose="02040503050406030204" pitchFamily="18" charset="0"/>
                          </a:rPr>
                          <m:t>𝐺</m:t>
                        </m:r>
                      </m:sub>
                    </m:sSub>
                    <m:r>
                      <a:rPr lang="en-US" sz="2000" i="1">
                        <a:solidFill>
                          <a:srgbClr val="92D050"/>
                        </a:solidFill>
                        <a:latin typeface="Cambria Math" panose="02040503050406030204" pitchFamily="18" charset="0"/>
                      </a:rPr>
                      <m:t>,</m:t>
                    </m:r>
                    <m:sSub>
                      <m:sSubPr>
                        <m:ctrlPr>
                          <a:rPr lang="en-US" sz="2000" i="1">
                            <a:solidFill>
                              <a:srgbClr val="92D050"/>
                            </a:solidFill>
                            <a:latin typeface="Cambria Math" panose="02040503050406030204" pitchFamily="18" charset="0"/>
                          </a:rPr>
                        </m:ctrlPr>
                      </m:sSubPr>
                      <m:e>
                        <m:r>
                          <a:rPr lang="en-US" sz="2000" i="1">
                            <a:solidFill>
                              <a:srgbClr val="92D050"/>
                            </a:solidFill>
                            <a:latin typeface="Cambria Math" panose="02040503050406030204" pitchFamily="18" charset="0"/>
                          </a:rPr>
                          <m:t>𝑌</m:t>
                        </m:r>
                      </m:e>
                      <m:sub>
                        <m:r>
                          <a:rPr lang="en-US" sz="2000" b="0" i="1" smtClean="0">
                            <a:solidFill>
                              <a:srgbClr val="92D050"/>
                            </a:solidFill>
                            <a:latin typeface="Cambria Math" panose="02040503050406030204" pitchFamily="18" charset="0"/>
                          </a:rPr>
                          <m:t>2</m:t>
                        </m:r>
                        <m:r>
                          <a:rPr lang="en-US" sz="2000" i="1">
                            <a:solidFill>
                              <a:srgbClr val="92D050"/>
                            </a:solidFill>
                            <a:latin typeface="Cambria Math" panose="02040503050406030204" pitchFamily="18" charset="0"/>
                          </a:rPr>
                          <m:t>𝐺</m:t>
                        </m:r>
                      </m:sub>
                    </m:sSub>
                    <m:r>
                      <a:rPr lang="en-US" sz="2000" i="1">
                        <a:solidFill>
                          <a:srgbClr val="92D050"/>
                        </a:solidFill>
                        <a:latin typeface="Cambria Math" panose="02040503050406030204" pitchFamily="18" charset="0"/>
                      </a:rPr>
                      <m:t>)</m:t>
                    </m:r>
                  </m:oMath>
                </a14:m>
                <a:r>
                  <a:rPr lang="en-US" sz="2000" dirty="0"/>
                  <a:t> =</a:t>
                </a:r>
                <a:r>
                  <a:rPr lang="en-US" sz="2000" dirty="0">
                    <a:solidFill>
                      <a:srgbClr val="92D050"/>
                    </a:solidFill>
                  </a:rPr>
                  <a:t> Q </a:t>
                </a:r>
              </a:p>
              <a:p>
                <a:pPr algn="l"/>
                <a:r>
                  <a:rPr lang="en-US" sz="2000" dirty="0"/>
                  <a:t>and share the point with the other</a:t>
                </a:r>
                <a:endParaRPr lang="en-US" sz="2000" dirty="0">
                  <a:solidFill>
                    <a:srgbClr val="92D050"/>
                  </a:solidFill>
                </a:endParaRPr>
              </a:p>
            </p:txBody>
          </p:sp>
        </mc:Choice>
        <mc:Fallback xmlns="">
          <p:sp>
            <p:nvSpPr>
              <p:cNvPr id="5" name="Subtitle 4">
                <a:extLst>
                  <a:ext uri="{FF2B5EF4-FFF2-40B4-BE49-F238E27FC236}">
                    <a16:creationId xmlns:a16="http://schemas.microsoft.com/office/drawing/2014/main" id="{E6D28AB0-21F4-43C0-B07C-ED389964026C}"/>
                  </a:ext>
                </a:extLst>
              </p:cNvPr>
              <p:cNvSpPr>
                <a:spLocks noGrp="1" noRot="1" noChangeAspect="1" noMove="1" noResize="1" noEditPoints="1" noAdjustHandles="1" noChangeArrowheads="1" noChangeShapeType="1" noTextEdit="1"/>
              </p:cNvSpPr>
              <p:nvPr>
                <p:ph type="subTitle" idx="1"/>
              </p:nvPr>
            </p:nvSpPr>
            <p:spPr>
              <a:xfrm>
                <a:off x="884015" y="1696468"/>
                <a:ext cx="10601251" cy="4069413"/>
              </a:xfrm>
              <a:blipFill>
                <a:blip r:embed="rId2"/>
                <a:stretch>
                  <a:fillRect l="-575" t="-749" r="-633"/>
                </a:stretch>
              </a:blipFill>
            </p:spPr>
            <p:txBody>
              <a:bodyPr/>
              <a:lstStyle/>
              <a:p>
                <a:r>
                  <a:rPr lang="en-GB">
                    <a:noFill/>
                  </a:rPr>
                  <a:t> </a:t>
                </a:r>
              </a:p>
            </p:txBody>
          </p:sp>
        </mc:Fallback>
      </mc:AlternateContent>
      <p:pic>
        <p:nvPicPr>
          <p:cNvPr id="12" name="Picture 11">
            <a:extLst>
              <a:ext uri="{FF2B5EF4-FFF2-40B4-BE49-F238E27FC236}">
                <a16:creationId xmlns:a16="http://schemas.microsoft.com/office/drawing/2014/main" id="{9A2E0985-CD20-4483-8388-E178778CCF20}"/>
              </a:ext>
            </a:extLst>
          </p:cNvPr>
          <p:cNvPicPr>
            <a:picLocks noChangeAspect="1"/>
          </p:cNvPicPr>
          <p:nvPr/>
        </p:nvPicPr>
        <p:blipFill>
          <a:blip r:embed="rId3"/>
          <a:stretch>
            <a:fillRect/>
          </a:stretch>
        </p:blipFill>
        <p:spPr>
          <a:xfrm>
            <a:off x="2787294" y="3583155"/>
            <a:ext cx="6613399" cy="2265022"/>
          </a:xfrm>
          <a:prstGeom prst="rect">
            <a:avLst/>
          </a:prstGeom>
        </p:spPr>
      </p:pic>
    </p:spTree>
    <p:extLst>
      <p:ext uri="{BB962C8B-B14F-4D97-AF65-F5344CB8AC3E}">
        <p14:creationId xmlns:p14="http://schemas.microsoft.com/office/powerpoint/2010/main" val="1793635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DAE230-71F7-4B5D-8884-60E4F7DD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75B2E110-E151-4703-8A63-49ABA9BB7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8E5A367F-2C45-4F9B-8882-C2B98DF8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01E288A-A346-4DA1-8C36-FEA990BCAC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712D89-374F-4DC4-BF2A-9F48C41E91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2FC56B-D168-47CD-B287-283CD2D5B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96FB99-7B04-4DEF-87F9-D78B9985BF7C}"/>
              </a:ext>
            </a:extLst>
          </p:cNvPr>
          <p:cNvSpPr txBox="1"/>
          <p:nvPr/>
        </p:nvSpPr>
        <p:spPr>
          <a:xfrm>
            <a:off x="884015" y="1152507"/>
            <a:ext cx="1710725" cy="461665"/>
          </a:xfrm>
          <a:prstGeom prst="rect">
            <a:avLst/>
          </a:prstGeom>
          <a:noFill/>
        </p:spPr>
        <p:txBody>
          <a:bodyPr wrap="none" rtlCol="0">
            <a:spAutoFit/>
          </a:bodyPr>
          <a:lstStyle/>
          <a:p>
            <a:r>
              <a:rPr lang="en-US" sz="2400" b="1" dirty="0"/>
              <a:t>Algorithm:</a:t>
            </a:r>
            <a:endParaRPr lang="en-GB" sz="2400"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E6D28AB0-21F4-43C0-B07C-ED389964026C}"/>
                  </a:ext>
                </a:extLst>
              </p:cNvPr>
              <p:cNvSpPr>
                <a:spLocks noGrp="1"/>
              </p:cNvSpPr>
              <p:nvPr>
                <p:ph type="subTitle" idx="1"/>
              </p:nvPr>
            </p:nvSpPr>
            <p:spPr>
              <a:xfrm>
                <a:off x="884015" y="1696468"/>
                <a:ext cx="10191833" cy="4069413"/>
              </a:xfrm>
            </p:spPr>
            <p:txBody>
              <a:bodyPr>
                <a:normAutofit/>
              </a:bodyPr>
              <a:lstStyle/>
              <a:p>
                <a:pPr marL="342900" indent="-342900" algn="l">
                  <a:buFont typeface="Arial" panose="020B0604020202020204" pitchFamily="34" charset="0"/>
                  <a:buChar char="•"/>
                </a:pPr>
                <a:r>
                  <a:rPr lang="en-US" sz="2000" dirty="0"/>
                  <a:t>Step 1: Both Alice and Bob need to choose each a private random value </a:t>
                </a:r>
                <a:r>
                  <a:rPr lang="en-US" sz="2000" dirty="0">
                    <a:solidFill>
                      <a:srgbClr val="FF0000"/>
                    </a:solidFill>
                  </a:rPr>
                  <a:t>d </a:t>
                </a:r>
                <a:r>
                  <a:rPr lang="en-US" sz="2000" dirty="0"/>
                  <a:t>(and </a:t>
                </a:r>
                <a:r>
                  <a:rPr lang="en-US" sz="2000" dirty="0">
                    <a:solidFill>
                      <a:srgbClr val="FF0000"/>
                    </a:solidFill>
                  </a:rPr>
                  <a:t>e </a:t>
                </a:r>
                <a:r>
                  <a:rPr lang="en-US" sz="2000" dirty="0"/>
                  <a:t>respectively), where 1≤ </a:t>
                </a:r>
                <a:r>
                  <a:rPr lang="en-US" sz="2000" dirty="0">
                    <a:solidFill>
                      <a:srgbClr val="FF0000"/>
                    </a:solidFill>
                  </a:rPr>
                  <a:t>d </a:t>
                </a:r>
                <a:r>
                  <a:rPr lang="en-US" sz="2000" dirty="0"/>
                  <a:t>(or </a:t>
                </a:r>
                <a:r>
                  <a:rPr lang="en-US" sz="2000" dirty="0">
                    <a:solidFill>
                      <a:srgbClr val="FF0000"/>
                    </a:solidFill>
                  </a:rPr>
                  <a:t>e</a:t>
                </a:r>
                <a:r>
                  <a:rPr lang="en-US" sz="2000" dirty="0"/>
                  <a:t>) ≤ </a:t>
                </a:r>
                <a:r>
                  <a:rPr lang="en-US" sz="2000" dirty="0">
                    <a:solidFill>
                      <a:srgbClr val="92D050"/>
                    </a:solidFill>
                  </a:rPr>
                  <a:t>n</a:t>
                </a:r>
                <a:r>
                  <a:rPr lang="en-US" sz="2000" dirty="0"/>
                  <a:t>-1</a:t>
                </a:r>
              </a:p>
              <a:p>
                <a:pPr marL="342900" indent="-342900" algn="l">
                  <a:buFont typeface="Arial" panose="020B0604020202020204" pitchFamily="34" charset="0"/>
                  <a:buChar char="•"/>
                </a:pPr>
                <a:r>
                  <a:rPr lang="en-US" sz="2000" dirty="0"/>
                  <a:t>Step 2: Each will calculate some point with the formula</a:t>
                </a:r>
              </a:p>
              <a:p>
                <a:pPr algn="l"/>
                <a:r>
                  <a:rPr lang="en-US" sz="2000" dirty="0"/>
                  <a:t>	 </a:t>
                </a:r>
                <a:r>
                  <a:rPr lang="en-US" sz="2000" dirty="0">
                    <a:solidFill>
                      <a:srgbClr val="FF0000"/>
                    </a:solidFill>
                  </a:rPr>
                  <a:t>d</a:t>
                </a:r>
                <a:r>
                  <a:rPr lang="en-US" sz="2000" dirty="0"/>
                  <a:t> x </a:t>
                </a:r>
                <a:r>
                  <a:rPr lang="en-US" sz="2000" dirty="0">
                    <a:solidFill>
                      <a:srgbClr val="92D050"/>
                    </a:solidFill>
                  </a:rPr>
                  <a:t>G</a:t>
                </a:r>
                <a:r>
                  <a:rPr lang="en-US" sz="2000" dirty="0"/>
                  <a:t> = </a:t>
                </a:r>
                <a:r>
                  <a:rPr lang="en-US" sz="2000" dirty="0">
                    <a:solidFill>
                      <a:srgbClr val="92D050"/>
                    </a:solidFill>
                  </a:rPr>
                  <a:t>(</a:t>
                </a:r>
                <a14:m>
                  <m:oMath xmlns:m="http://schemas.openxmlformats.org/officeDocument/2006/math">
                    <m:sSub>
                      <m:sSubPr>
                        <m:ctrlPr>
                          <a:rPr lang="en-US" sz="2000" i="1" smtClean="0">
                            <a:solidFill>
                              <a:srgbClr val="92D050"/>
                            </a:solidFill>
                            <a:latin typeface="Cambria Math" panose="02040503050406030204" pitchFamily="18" charset="0"/>
                          </a:rPr>
                        </m:ctrlPr>
                      </m:sSubPr>
                      <m:e>
                        <m:r>
                          <a:rPr lang="en-US" sz="2000" b="0" i="1" smtClean="0">
                            <a:solidFill>
                              <a:srgbClr val="92D050"/>
                            </a:solidFill>
                            <a:latin typeface="Cambria Math" panose="02040503050406030204" pitchFamily="18" charset="0"/>
                          </a:rPr>
                          <m:t>𝑋</m:t>
                        </m:r>
                      </m:e>
                      <m:sub>
                        <m:r>
                          <a:rPr lang="en-US" sz="2000" b="0" i="1" smtClean="0">
                            <a:solidFill>
                              <a:srgbClr val="92D050"/>
                            </a:solidFill>
                            <a:latin typeface="Cambria Math" panose="02040503050406030204" pitchFamily="18" charset="0"/>
                          </a:rPr>
                          <m:t>𝐺</m:t>
                        </m:r>
                      </m:sub>
                    </m:sSub>
                    <m:r>
                      <a:rPr lang="en-US" sz="2000" b="0" i="1" smtClean="0">
                        <a:solidFill>
                          <a:srgbClr val="92D050"/>
                        </a:solidFill>
                        <a:latin typeface="Cambria Math" panose="02040503050406030204" pitchFamily="18" charset="0"/>
                      </a:rPr>
                      <m:t>,</m:t>
                    </m:r>
                    <m:sSub>
                      <m:sSubPr>
                        <m:ctrlPr>
                          <a:rPr lang="en-US" sz="2000" i="1" smtClean="0">
                            <a:solidFill>
                              <a:srgbClr val="92D050"/>
                            </a:solidFill>
                            <a:latin typeface="Cambria Math" panose="02040503050406030204" pitchFamily="18" charset="0"/>
                          </a:rPr>
                        </m:ctrlPr>
                      </m:sSubPr>
                      <m:e>
                        <m:r>
                          <a:rPr lang="en-US" sz="2000" b="0" i="1" smtClean="0">
                            <a:solidFill>
                              <a:srgbClr val="92D050"/>
                            </a:solidFill>
                            <a:latin typeface="Cambria Math" panose="02040503050406030204" pitchFamily="18" charset="0"/>
                          </a:rPr>
                          <m:t>𝑌</m:t>
                        </m:r>
                      </m:e>
                      <m:sub>
                        <m:r>
                          <a:rPr lang="en-US" sz="2000" b="0" i="1" smtClean="0">
                            <a:solidFill>
                              <a:srgbClr val="92D050"/>
                            </a:solidFill>
                            <a:latin typeface="Cambria Math" panose="02040503050406030204" pitchFamily="18" charset="0"/>
                          </a:rPr>
                          <m:t>𝐺</m:t>
                        </m:r>
                      </m:sub>
                    </m:sSub>
                    <m:r>
                      <a:rPr lang="en-US" sz="2000" b="0" i="1" smtClean="0">
                        <a:solidFill>
                          <a:srgbClr val="92D050"/>
                        </a:solidFill>
                        <a:latin typeface="Cambria Math" panose="02040503050406030204" pitchFamily="18" charset="0"/>
                      </a:rPr>
                      <m:t>)</m:t>
                    </m:r>
                  </m:oMath>
                </a14:m>
                <a:r>
                  <a:rPr lang="en-US" sz="2000" dirty="0"/>
                  <a:t> =</a:t>
                </a:r>
                <a:r>
                  <a:rPr lang="en-US" sz="2000" dirty="0">
                    <a:solidFill>
                      <a:srgbClr val="92D050"/>
                    </a:solidFill>
                  </a:rPr>
                  <a:t> P </a:t>
                </a:r>
                <a:r>
                  <a:rPr lang="en-US" sz="2000" dirty="0"/>
                  <a:t>,</a:t>
                </a:r>
                <a:r>
                  <a:rPr lang="en-US" sz="2000" dirty="0">
                    <a:solidFill>
                      <a:srgbClr val="92D050"/>
                    </a:solidFill>
                  </a:rPr>
                  <a:t> </a:t>
                </a:r>
                <a:r>
                  <a:rPr lang="en-US" sz="2000" dirty="0">
                    <a:solidFill>
                      <a:srgbClr val="FF0000"/>
                    </a:solidFill>
                  </a:rPr>
                  <a:t>e</a:t>
                </a:r>
                <a:r>
                  <a:rPr lang="en-US" sz="2000" dirty="0"/>
                  <a:t> x </a:t>
                </a:r>
                <a:r>
                  <a:rPr lang="en-US" sz="2000" dirty="0">
                    <a:solidFill>
                      <a:srgbClr val="92D050"/>
                    </a:solidFill>
                  </a:rPr>
                  <a:t>G</a:t>
                </a:r>
                <a:r>
                  <a:rPr lang="en-US" sz="2000" dirty="0"/>
                  <a:t> = </a:t>
                </a:r>
                <a:r>
                  <a:rPr lang="en-US" sz="2000" dirty="0">
                    <a:solidFill>
                      <a:srgbClr val="92D050"/>
                    </a:solidFill>
                  </a:rPr>
                  <a:t>(</a:t>
                </a:r>
                <a14:m>
                  <m:oMath xmlns:m="http://schemas.openxmlformats.org/officeDocument/2006/math">
                    <m:sSub>
                      <m:sSubPr>
                        <m:ctrlPr>
                          <a:rPr lang="en-US" sz="2000" i="1">
                            <a:solidFill>
                              <a:srgbClr val="92D050"/>
                            </a:solidFill>
                            <a:latin typeface="Cambria Math" panose="02040503050406030204" pitchFamily="18" charset="0"/>
                          </a:rPr>
                        </m:ctrlPr>
                      </m:sSubPr>
                      <m:e>
                        <m:r>
                          <a:rPr lang="en-US" sz="2000" i="1">
                            <a:solidFill>
                              <a:srgbClr val="92D050"/>
                            </a:solidFill>
                            <a:latin typeface="Cambria Math" panose="02040503050406030204" pitchFamily="18" charset="0"/>
                          </a:rPr>
                          <m:t>𝑋</m:t>
                        </m:r>
                      </m:e>
                      <m:sub>
                        <m:r>
                          <a:rPr lang="en-US" sz="2000" b="0" i="1" smtClean="0">
                            <a:solidFill>
                              <a:srgbClr val="92D050"/>
                            </a:solidFill>
                            <a:latin typeface="Cambria Math" panose="02040503050406030204" pitchFamily="18" charset="0"/>
                          </a:rPr>
                          <m:t>1</m:t>
                        </m:r>
                        <m:r>
                          <a:rPr lang="en-US" sz="2000" i="1">
                            <a:solidFill>
                              <a:srgbClr val="92D050"/>
                            </a:solidFill>
                            <a:latin typeface="Cambria Math" panose="02040503050406030204" pitchFamily="18" charset="0"/>
                          </a:rPr>
                          <m:t>𝐺</m:t>
                        </m:r>
                      </m:sub>
                    </m:sSub>
                    <m:r>
                      <a:rPr lang="en-US" sz="2000" i="1">
                        <a:solidFill>
                          <a:srgbClr val="92D050"/>
                        </a:solidFill>
                        <a:latin typeface="Cambria Math" panose="02040503050406030204" pitchFamily="18" charset="0"/>
                      </a:rPr>
                      <m:t>,</m:t>
                    </m:r>
                    <m:sSub>
                      <m:sSubPr>
                        <m:ctrlPr>
                          <a:rPr lang="en-US" sz="2000" i="1">
                            <a:solidFill>
                              <a:srgbClr val="92D050"/>
                            </a:solidFill>
                            <a:latin typeface="Cambria Math" panose="02040503050406030204" pitchFamily="18" charset="0"/>
                          </a:rPr>
                        </m:ctrlPr>
                      </m:sSubPr>
                      <m:e>
                        <m:r>
                          <a:rPr lang="en-US" sz="2000" i="1">
                            <a:solidFill>
                              <a:srgbClr val="92D050"/>
                            </a:solidFill>
                            <a:latin typeface="Cambria Math" panose="02040503050406030204" pitchFamily="18" charset="0"/>
                          </a:rPr>
                          <m:t>𝑌</m:t>
                        </m:r>
                      </m:e>
                      <m:sub>
                        <m:r>
                          <a:rPr lang="en-US" sz="2000" b="0" i="1" smtClean="0">
                            <a:solidFill>
                              <a:srgbClr val="92D050"/>
                            </a:solidFill>
                            <a:latin typeface="Cambria Math" panose="02040503050406030204" pitchFamily="18" charset="0"/>
                          </a:rPr>
                          <m:t>2</m:t>
                        </m:r>
                        <m:r>
                          <a:rPr lang="en-US" sz="2000" i="1">
                            <a:solidFill>
                              <a:srgbClr val="92D050"/>
                            </a:solidFill>
                            <a:latin typeface="Cambria Math" panose="02040503050406030204" pitchFamily="18" charset="0"/>
                          </a:rPr>
                          <m:t>𝐺</m:t>
                        </m:r>
                      </m:sub>
                    </m:sSub>
                    <m:r>
                      <a:rPr lang="en-US" sz="2000" i="1">
                        <a:solidFill>
                          <a:srgbClr val="92D050"/>
                        </a:solidFill>
                        <a:latin typeface="Cambria Math" panose="02040503050406030204" pitchFamily="18" charset="0"/>
                      </a:rPr>
                      <m:t>)</m:t>
                    </m:r>
                  </m:oMath>
                </a14:m>
                <a:r>
                  <a:rPr lang="en-US" sz="2000" dirty="0"/>
                  <a:t> =</a:t>
                </a:r>
                <a:r>
                  <a:rPr lang="en-US" sz="2000" dirty="0">
                    <a:solidFill>
                      <a:srgbClr val="92D050"/>
                    </a:solidFill>
                  </a:rPr>
                  <a:t> Q</a:t>
                </a:r>
              </a:p>
              <a:p>
                <a:pPr algn="l"/>
                <a:r>
                  <a:rPr lang="en-US" sz="2000" dirty="0"/>
                  <a:t>and share the point with the other</a:t>
                </a:r>
              </a:p>
              <a:p>
                <a:pPr marL="342900" indent="-342900" algn="l">
                  <a:buFont typeface="Arial" panose="020B0604020202020204" pitchFamily="34" charset="0"/>
                  <a:buChar char="•"/>
                </a:pPr>
                <a:r>
                  <a:rPr lang="en-US" sz="2000" dirty="0"/>
                  <a:t>Step 3: Each will calculate a final point R with the formula:</a:t>
                </a:r>
              </a:p>
              <a:p>
                <a:pPr algn="l"/>
                <a:r>
                  <a:rPr lang="en-US" sz="2000" dirty="0"/>
                  <a:t>	</a:t>
                </a:r>
                <a:r>
                  <a:rPr lang="en-US" sz="2000" dirty="0">
                    <a:solidFill>
                      <a:srgbClr val="FF0000"/>
                    </a:solidFill>
                  </a:rPr>
                  <a:t>d</a:t>
                </a:r>
                <a:r>
                  <a:rPr lang="en-US" sz="2000" dirty="0"/>
                  <a:t> x </a:t>
                </a:r>
                <a:r>
                  <a:rPr lang="en-US" sz="2000" dirty="0">
                    <a:solidFill>
                      <a:srgbClr val="92D050"/>
                    </a:solidFill>
                  </a:rPr>
                  <a:t>Q</a:t>
                </a:r>
                <a:r>
                  <a:rPr lang="en-US" sz="2000" dirty="0"/>
                  <a:t>= </a:t>
                </a:r>
                <a:r>
                  <a:rPr lang="en-US" sz="2000" dirty="0">
                    <a:solidFill>
                      <a:srgbClr val="FF0000"/>
                    </a:solidFill>
                  </a:rPr>
                  <a:t>R</a:t>
                </a:r>
                <a:r>
                  <a:rPr lang="en-US" sz="2000" dirty="0">
                    <a:solidFill>
                      <a:srgbClr val="92D050"/>
                    </a:solidFill>
                  </a:rPr>
                  <a:t> </a:t>
                </a:r>
                <a:r>
                  <a:rPr lang="en-US" sz="2000" dirty="0"/>
                  <a:t>,</a:t>
                </a:r>
                <a:r>
                  <a:rPr lang="en-US" sz="2000" dirty="0">
                    <a:solidFill>
                      <a:srgbClr val="92D050"/>
                    </a:solidFill>
                  </a:rPr>
                  <a:t> </a:t>
                </a:r>
                <a:r>
                  <a:rPr lang="en-US" sz="2000" dirty="0">
                    <a:solidFill>
                      <a:srgbClr val="FF0000"/>
                    </a:solidFill>
                  </a:rPr>
                  <a:t>e</a:t>
                </a:r>
                <a:r>
                  <a:rPr lang="en-US" sz="2000" dirty="0"/>
                  <a:t> x </a:t>
                </a:r>
                <a:r>
                  <a:rPr lang="en-US" sz="2000" dirty="0">
                    <a:solidFill>
                      <a:srgbClr val="92D050"/>
                    </a:solidFill>
                  </a:rPr>
                  <a:t>P</a:t>
                </a:r>
                <a:r>
                  <a:rPr lang="en-US" sz="2000" dirty="0"/>
                  <a:t> =</a:t>
                </a:r>
                <a:r>
                  <a:rPr lang="en-US" sz="2000" dirty="0">
                    <a:solidFill>
                      <a:srgbClr val="92D050"/>
                    </a:solidFill>
                  </a:rPr>
                  <a:t> </a:t>
                </a:r>
                <a:r>
                  <a:rPr lang="en-US" sz="2000" dirty="0">
                    <a:solidFill>
                      <a:srgbClr val="FF0000"/>
                    </a:solidFill>
                  </a:rPr>
                  <a:t>R</a:t>
                </a:r>
              </a:p>
              <a:p>
                <a:pPr algn="l"/>
                <a:endParaRPr lang="en-US" sz="2000" dirty="0"/>
              </a:p>
            </p:txBody>
          </p:sp>
        </mc:Choice>
        <mc:Fallback xmlns="">
          <p:sp>
            <p:nvSpPr>
              <p:cNvPr id="5" name="Subtitle 4">
                <a:extLst>
                  <a:ext uri="{FF2B5EF4-FFF2-40B4-BE49-F238E27FC236}">
                    <a16:creationId xmlns:a16="http://schemas.microsoft.com/office/drawing/2014/main" id="{E6D28AB0-21F4-43C0-B07C-ED389964026C}"/>
                  </a:ext>
                </a:extLst>
              </p:cNvPr>
              <p:cNvSpPr>
                <a:spLocks noGrp="1" noRot="1" noChangeAspect="1" noMove="1" noResize="1" noEditPoints="1" noAdjustHandles="1" noChangeArrowheads="1" noChangeShapeType="1" noTextEdit="1"/>
              </p:cNvSpPr>
              <p:nvPr>
                <p:ph type="subTitle" idx="1"/>
              </p:nvPr>
            </p:nvSpPr>
            <p:spPr>
              <a:xfrm>
                <a:off x="884015" y="1696468"/>
                <a:ext cx="10191833" cy="4069413"/>
              </a:xfrm>
              <a:blipFill>
                <a:blip r:embed="rId2"/>
                <a:stretch>
                  <a:fillRect l="-598" t="-749"/>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C8927671-E7DB-4F79-8966-BC41637D9DFE}"/>
              </a:ext>
            </a:extLst>
          </p:cNvPr>
          <p:cNvPicPr>
            <a:picLocks noChangeAspect="1"/>
          </p:cNvPicPr>
          <p:nvPr/>
        </p:nvPicPr>
        <p:blipFill>
          <a:blip r:embed="rId3"/>
          <a:stretch>
            <a:fillRect/>
          </a:stretch>
        </p:blipFill>
        <p:spPr>
          <a:xfrm>
            <a:off x="5006853" y="3874322"/>
            <a:ext cx="6232543" cy="205615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2EFCAE-6BDD-425B-B7EE-33EAD8C22C89}"/>
                  </a:ext>
                </a:extLst>
              </p:cNvPr>
              <p:cNvSpPr txBox="1"/>
              <p:nvPr/>
            </p:nvSpPr>
            <p:spPr>
              <a:xfrm>
                <a:off x="884015" y="4168869"/>
                <a:ext cx="3273910" cy="369332"/>
              </a:xfrm>
              <a:prstGeom prst="rect">
                <a:avLst/>
              </a:prstGeom>
              <a:noFill/>
            </p:spPr>
            <p:txBody>
              <a:bodyPr wrap="none" rtlCol="0">
                <a:spAutoFit/>
              </a:bodyPr>
              <a:lstStyle/>
              <a:p>
                <a:r>
                  <a:rPr lang="en-US" dirty="0"/>
                  <a:t>Thus: </a:t>
                </a:r>
                <a:r>
                  <a:rPr lang="en-US" dirty="0">
                    <a:solidFill>
                      <a:srgbClr val="FF0000"/>
                    </a:solidFill>
                  </a:rPr>
                  <a:t>R</a:t>
                </a:r>
                <a:r>
                  <a:rPr lang="en-US" dirty="0"/>
                  <a:t> = </a:t>
                </a:r>
                <a:r>
                  <a:rPr lang="en-US" dirty="0">
                    <a:solidFill>
                      <a:srgbClr val="FF0000"/>
                    </a:solidFill>
                  </a:rPr>
                  <a:t>d</a:t>
                </a:r>
                <a:r>
                  <a:rPr lang="en-US" dirty="0"/>
                  <a:t> x </a:t>
                </a:r>
                <a:r>
                  <a:rPr lang="en-US" dirty="0">
                    <a:solidFill>
                      <a:srgbClr val="FF0000"/>
                    </a:solidFill>
                  </a:rPr>
                  <a:t>e </a:t>
                </a:r>
                <a:r>
                  <a:rPr lang="en-US" dirty="0"/>
                  <a:t>x </a:t>
                </a:r>
                <a:r>
                  <a:rPr lang="en-US" dirty="0">
                    <a:solidFill>
                      <a:srgbClr val="92D050"/>
                    </a:solidFill>
                  </a:rPr>
                  <a:t>G </a:t>
                </a:r>
                <a:r>
                  <a:rPr lang="en-US" dirty="0"/>
                  <a:t>=</a:t>
                </a:r>
                <a:r>
                  <a:rPr lang="en-US" dirty="0">
                    <a:solidFill>
                      <a:srgbClr val="92D050"/>
                    </a:solidFill>
                  </a:rPr>
                  <a:t> </a:t>
                </a:r>
                <a:r>
                  <a:rPr lang="en-US" sz="1800" dirty="0">
                    <a:solidFill>
                      <a:srgbClr val="FF0000"/>
                    </a:solidFill>
                  </a:rPr>
                  <a:t>(</a:t>
                </a:r>
                <a14:m>
                  <m:oMath xmlns:m="http://schemas.openxmlformats.org/officeDocument/2006/math">
                    <m:sSub>
                      <m:sSubPr>
                        <m:ctrlPr>
                          <a:rPr lang="en-US" sz="1800"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FF0000"/>
                            </a:solidFill>
                            <a:effectLst>
                              <a:outerShdw blurRad="38100" dist="38100" dir="2700000" algn="tl">
                                <a:srgbClr val="000000">
                                  <a:alpha val="43137"/>
                                </a:srgbClr>
                              </a:outerShdw>
                            </a:effectLst>
                            <a:latin typeface="Cambria Math" panose="02040503050406030204" pitchFamily="18" charset="0"/>
                          </a:rPr>
                          <m:t>𝑿</m:t>
                        </m:r>
                      </m:e>
                      <m:sub>
                        <m:r>
                          <a:rPr lang="en-US" sz="1800" b="1" i="1" smtClean="0">
                            <a:solidFill>
                              <a:srgbClr val="FF0000"/>
                            </a:solidFill>
                            <a:effectLst>
                              <a:outerShdw blurRad="38100" dist="38100" dir="2700000" algn="tl">
                                <a:srgbClr val="000000">
                                  <a:alpha val="43137"/>
                                </a:srgbClr>
                              </a:outerShdw>
                            </a:effectLst>
                            <a:latin typeface="Cambria Math" panose="02040503050406030204" pitchFamily="18" charset="0"/>
                          </a:rPr>
                          <m:t>𝑮</m:t>
                        </m:r>
                      </m:sub>
                    </m:sSub>
                    <m:r>
                      <a:rPr lang="en-US" sz="1800" b="0" i="1" smtClean="0">
                        <a:solidFill>
                          <a:srgbClr val="FF0000"/>
                        </a:solidFill>
                        <a:latin typeface="Cambria Math" panose="02040503050406030204" pitchFamily="18" charset="0"/>
                      </a:rPr>
                      <m:t>,</m:t>
                    </m:r>
                    <m:sSub>
                      <m:sSubPr>
                        <m:ctrlPr>
                          <a:rPr lang="en-US" sz="180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𝑌</m:t>
                        </m:r>
                      </m:e>
                      <m:sub>
                        <m:r>
                          <a:rPr lang="en-US" sz="1800" b="0" i="1" smtClean="0">
                            <a:solidFill>
                              <a:srgbClr val="FF0000"/>
                            </a:solidFill>
                            <a:latin typeface="Cambria Math" panose="02040503050406030204" pitchFamily="18" charset="0"/>
                          </a:rPr>
                          <m:t>𝐺</m:t>
                        </m:r>
                      </m:sub>
                    </m:sSub>
                    <m:r>
                      <a:rPr lang="en-US" sz="1800" b="0" i="1" smtClean="0">
                        <a:solidFill>
                          <a:srgbClr val="FF0000"/>
                        </a:solidFill>
                        <a:latin typeface="Cambria Math" panose="02040503050406030204" pitchFamily="18" charset="0"/>
                      </a:rPr>
                      <m:t>)</m:t>
                    </m:r>
                  </m:oMath>
                </a14:m>
                <a:r>
                  <a:rPr lang="en-US" sz="1800" dirty="0">
                    <a:solidFill>
                      <a:srgbClr val="FF0000"/>
                    </a:solidFill>
                  </a:rPr>
                  <a:t> </a:t>
                </a:r>
                <a:endParaRPr lang="en-GB" dirty="0">
                  <a:solidFill>
                    <a:srgbClr val="92D050"/>
                  </a:solidFill>
                </a:endParaRPr>
              </a:p>
            </p:txBody>
          </p:sp>
        </mc:Choice>
        <mc:Fallback xmlns="">
          <p:sp>
            <p:nvSpPr>
              <p:cNvPr id="6" name="TextBox 5">
                <a:extLst>
                  <a:ext uri="{FF2B5EF4-FFF2-40B4-BE49-F238E27FC236}">
                    <a16:creationId xmlns:a16="http://schemas.microsoft.com/office/drawing/2014/main" id="{7C2EFCAE-6BDD-425B-B7EE-33EAD8C22C89}"/>
                  </a:ext>
                </a:extLst>
              </p:cNvPr>
              <p:cNvSpPr txBox="1">
                <a:spLocks noRot="1" noChangeAspect="1" noMove="1" noResize="1" noEditPoints="1" noAdjustHandles="1" noChangeArrowheads="1" noChangeShapeType="1" noTextEdit="1"/>
              </p:cNvSpPr>
              <p:nvPr/>
            </p:nvSpPr>
            <p:spPr>
              <a:xfrm>
                <a:off x="884015" y="4168869"/>
                <a:ext cx="3273910" cy="369332"/>
              </a:xfrm>
              <a:prstGeom prst="rect">
                <a:avLst/>
              </a:prstGeom>
              <a:blipFill>
                <a:blip r:embed="rId4"/>
                <a:stretch>
                  <a:fillRect l="-1490" t="-10000" b="-26667"/>
                </a:stretch>
              </a:blipFill>
            </p:spPr>
            <p:txBody>
              <a:bodyPr/>
              <a:lstStyle/>
              <a:p>
                <a:r>
                  <a:rPr lang="en-GB">
                    <a:noFill/>
                  </a:rPr>
                  <a:t> </a:t>
                </a:r>
              </a:p>
            </p:txBody>
          </p:sp>
        </mc:Fallback>
      </mc:AlternateContent>
      <p:cxnSp>
        <p:nvCxnSpPr>
          <p:cNvPr id="8" name="Straight Arrow Connector 7">
            <a:extLst>
              <a:ext uri="{FF2B5EF4-FFF2-40B4-BE49-F238E27FC236}">
                <a16:creationId xmlns:a16="http://schemas.microsoft.com/office/drawing/2014/main" id="{2FD53A0B-6D08-4C75-94FC-2E5571040503}"/>
              </a:ext>
            </a:extLst>
          </p:cNvPr>
          <p:cNvCxnSpPr>
            <a:cxnSpLocks/>
          </p:cNvCxnSpPr>
          <p:nvPr/>
        </p:nvCxnSpPr>
        <p:spPr>
          <a:xfrm flipV="1">
            <a:off x="2311121" y="4538201"/>
            <a:ext cx="1055077" cy="43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4DF1BC8-0126-499F-912D-FE9706A20434}"/>
              </a:ext>
              <a:ext uri="{C183D7F6-B498-43B3-948B-1728B52AA6E4}">
                <adec:decorative xmlns:adec="http://schemas.microsoft.com/office/drawing/2017/decorative" val="0"/>
              </a:ext>
            </a:extLst>
          </p:cNvPr>
          <p:cNvSpPr txBox="1"/>
          <p:nvPr/>
        </p:nvSpPr>
        <p:spPr>
          <a:xfrm>
            <a:off x="715710" y="4884819"/>
            <a:ext cx="3959289" cy="923330"/>
          </a:xfrm>
          <a:prstGeom prst="rect">
            <a:avLst/>
          </a:prstGeom>
          <a:noFill/>
        </p:spPr>
        <p:txBody>
          <a:bodyPr wrap="square" rtlCol="0">
            <a:spAutoFit/>
          </a:bodyPr>
          <a:lstStyle/>
          <a:p>
            <a:r>
              <a:rPr lang="en-US" dirty="0"/>
              <a:t>Usually, the X coordinate is the hashed version of the information being transferred </a:t>
            </a:r>
            <a:endParaRPr lang="en-GB" dirty="0"/>
          </a:p>
        </p:txBody>
      </p:sp>
    </p:spTree>
    <p:extLst>
      <p:ext uri="{BB962C8B-B14F-4D97-AF65-F5344CB8AC3E}">
        <p14:creationId xmlns:p14="http://schemas.microsoft.com/office/powerpoint/2010/main" val="174408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B71E30C-8CE9-42AD-B8DE-C0F52B22DAE2}"/>
              </a:ext>
            </a:extLst>
          </p:cNvPr>
          <p:cNvSpPr txBox="1"/>
          <p:nvPr/>
        </p:nvSpPr>
        <p:spPr>
          <a:xfrm>
            <a:off x="1547567" y="2215611"/>
            <a:ext cx="9096866" cy="2585323"/>
          </a:xfrm>
          <a:prstGeom prst="rect">
            <a:avLst/>
          </a:prstGeom>
          <a:noFill/>
        </p:spPr>
        <p:txBody>
          <a:bodyPr wrap="square" rtlCol="0">
            <a:spAutoFit/>
          </a:bodyPr>
          <a:lstStyle/>
          <a:p>
            <a:pPr marL="342900" indent="-342900">
              <a:buFont typeface="Arial" panose="020B0604020202020204" pitchFamily="34" charset="0"/>
              <a:buChar char="•"/>
            </a:pPr>
            <a:r>
              <a:rPr lang="en-GB" b="0" i="0" dirty="0">
                <a:effectLst/>
                <a:latin typeface="Aldhabi" panose="01000000000000000000" pitchFamily="2" charset="-78"/>
                <a:cs typeface="Aldhabi" panose="01000000000000000000" pitchFamily="2" charset="-78"/>
                <a:hlinkClick r:id="rId2"/>
              </a:rPr>
              <a:t>https://blog.cloudflare.com/a-relatively-easy-to-understand-primer-on-elliptic-curve-cryptography/</a:t>
            </a:r>
            <a:r>
              <a:rPr lang="en-GB" b="0" i="0" dirty="0">
                <a:effectLst/>
                <a:latin typeface="Aldhabi" panose="01000000000000000000" pitchFamily="2" charset="-78"/>
                <a:cs typeface="Aldhabi" panose="01000000000000000000" pitchFamily="2" charset="-78"/>
              </a:rPr>
              <a:t> </a:t>
            </a:r>
          </a:p>
          <a:p>
            <a:pPr marL="342900" indent="-342900">
              <a:buFont typeface="Arial" panose="020B0604020202020204" pitchFamily="34" charset="0"/>
              <a:buChar char="•"/>
            </a:pPr>
            <a:r>
              <a:rPr lang="en-GB" b="0" i="0" dirty="0">
                <a:effectLst/>
                <a:latin typeface="Aldhabi" panose="01000000000000000000" pitchFamily="2" charset="-78"/>
                <a:cs typeface="Aldhabi" panose="01000000000000000000" pitchFamily="2" charset="-78"/>
                <a:hlinkClick r:id="rId3"/>
              </a:rPr>
              <a:t>https://www.youtube.com/watch?v=yDXiDOJgxmg</a:t>
            </a:r>
            <a:r>
              <a:rPr lang="en-GB" b="0" i="0" dirty="0">
                <a:effectLst/>
                <a:latin typeface="Aldhabi" panose="01000000000000000000" pitchFamily="2" charset="-78"/>
                <a:cs typeface="Aldhabi" panose="01000000000000000000" pitchFamily="2" charset="-78"/>
              </a:rPr>
              <a:t> </a:t>
            </a:r>
          </a:p>
          <a:p>
            <a:pPr marL="342900" indent="-342900">
              <a:buFont typeface="Arial" panose="020B0604020202020204" pitchFamily="34" charset="0"/>
              <a:buChar char="•"/>
            </a:pPr>
            <a:r>
              <a:rPr lang="en-GB" b="0" i="0" dirty="0">
                <a:effectLst/>
                <a:latin typeface="Aldhabi" panose="01000000000000000000" pitchFamily="2" charset="-78"/>
                <a:cs typeface="Aldhabi" panose="01000000000000000000" pitchFamily="2" charset="-78"/>
                <a:hlinkClick r:id="rId4"/>
              </a:rPr>
              <a:t>https://www.youtube.com/watch?v=NF1pwjL9-DE</a:t>
            </a:r>
            <a:r>
              <a:rPr lang="en-GB" b="0" i="0" dirty="0">
                <a:effectLst/>
                <a:latin typeface="Aldhabi" panose="01000000000000000000" pitchFamily="2" charset="-78"/>
                <a:cs typeface="Aldhabi" panose="01000000000000000000" pitchFamily="2" charset="-78"/>
              </a:rPr>
              <a:t> </a:t>
            </a:r>
          </a:p>
          <a:p>
            <a:pPr marL="342900" indent="-342900">
              <a:buFont typeface="Arial" panose="020B0604020202020204" pitchFamily="34" charset="0"/>
              <a:buChar char="•"/>
            </a:pPr>
            <a:r>
              <a:rPr lang="en-GB" b="0" i="0" dirty="0">
                <a:effectLst/>
                <a:latin typeface="Aldhabi" panose="01000000000000000000" pitchFamily="2" charset="-78"/>
                <a:cs typeface="Aldhabi" panose="01000000000000000000" pitchFamily="2" charset="-78"/>
                <a:hlinkClick r:id="rId5"/>
              </a:rPr>
              <a:t>https://en.wikipedia.org/wiki/Elliptic-curve_cryptography#:~:text=Elliptic%2Dcurve%20cryptography%20(ECC),fields)%20to%20provide%20equivalent%20security</a:t>
            </a:r>
            <a:endParaRPr lang="en-GB" b="0" i="0" dirty="0">
              <a:effectLst/>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GB" b="0" i="0" dirty="0">
                <a:effectLst/>
                <a:latin typeface="Aldhabi" panose="01000000000000000000" pitchFamily="2" charset="-78"/>
                <a:cs typeface="Aldhabi" panose="01000000000000000000" pitchFamily="2" charset="-78"/>
                <a:hlinkClick r:id="rId6"/>
              </a:rPr>
              <a:t>http://www.umsl.edu/~siegelj/information_theory/projects/EllipticCurveEncyiption.pdf</a:t>
            </a:r>
            <a:r>
              <a:rPr lang="en-GB" b="0" i="0" dirty="0">
                <a:effectLst/>
                <a:latin typeface="Aldhabi" panose="01000000000000000000" pitchFamily="2" charset="-78"/>
                <a:cs typeface="Aldhabi" panose="01000000000000000000" pitchFamily="2" charset="-78"/>
              </a:rPr>
              <a:t> </a:t>
            </a:r>
          </a:p>
          <a:p>
            <a:pPr marL="342900" indent="-342900">
              <a:buFont typeface="Arial" panose="020B0604020202020204" pitchFamily="34" charset="0"/>
              <a:buChar char="•"/>
            </a:pPr>
            <a:r>
              <a:rPr lang="en-GB" b="0" i="0" dirty="0">
                <a:effectLst/>
                <a:latin typeface="Aldhabi" panose="01000000000000000000" pitchFamily="2" charset="-78"/>
                <a:cs typeface="Aldhabi" panose="01000000000000000000" pitchFamily="2" charset="-78"/>
                <a:hlinkClick r:id="rId7"/>
              </a:rPr>
              <a:t>https://cryptobook.nakov.com/asymmetric-key-ciphers/elliptic-curve-cryptography-ecc</a:t>
            </a:r>
            <a:r>
              <a:rPr lang="en-GB" dirty="0">
                <a:latin typeface="Aldhabi" panose="01000000000000000000" pitchFamily="2" charset="-78"/>
                <a:cs typeface="Aldhabi" panose="01000000000000000000" pitchFamily="2" charset="-78"/>
              </a:rPr>
              <a:t> </a:t>
            </a:r>
          </a:p>
          <a:p>
            <a:pPr marL="342900" indent="-342900">
              <a:buFont typeface="Arial" panose="020B0604020202020204" pitchFamily="34" charset="0"/>
              <a:buChar char="•"/>
            </a:pPr>
            <a:r>
              <a:rPr lang="en-GB" b="0" i="0" dirty="0">
                <a:effectLst/>
                <a:latin typeface="Aldhabi" panose="01000000000000000000" pitchFamily="2" charset="-78"/>
                <a:cs typeface="Aldhabi" panose="01000000000000000000" pitchFamily="2" charset="-78"/>
                <a:hlinkClick r:id="rId8"/>
              </a:rPr>
              <a:t>https://www.keycdn.com/support/elliptic-curve-cryptography</a:t>
            </a:r>
            <a:r>
              <a:rPr lang="en-GB" b="0" i="0" dirty="0">
                <a:effectLst/>
                <a:latin typeface="Aldhabi" panose="01000000000000000000" pitchFamily="2" charset="-78"/>
                <a:cs typeface="Aldhabi" panose="01000000000000000000" pitchFamily="2" charset="-78"/>
              </a:rPr>
              <a:t> </a:t>
            </a:r>
          </a:p>
          <a:p>
            <a:r>
              <a:rPr lang="en-GB" b="0" i="0" dirty="0">
                <a:effectLst/>
                <a:latin typeface="Aldhabi" panose="01000000000000000000" pitchFamily="2" charset="-78"/>
                <a:cs typeface="Aldhabi" panose="01000000000000000000" pitchFamily="2" charset="-78"/>
              </a:rPr>
              <a:t> </a:t>
            </a:r>
          </a:p>
        </p:txBody>
      </p:sp>
      <p:sp>
        <p:nvSpPr>
          <p:cNvPr id="5" name="TextBox 4">
            <a:extLst>
              <a:ext uri="{FF2B5EF4-FFF2-40B4-BE49-F238E27FC236}">
                <a16:creationId xmlns:a16="http://schemas.microsoft.com/office/drawing/2014/main" id="{4E170CFD-D9B0-4E2E-B31B-FE61B00255F7}"/>
              </a:ext>
            </a:extLst>
          </p:cNvPr>
          <p:cNvSpPr txBox="1"/>
          <p:nvPr/>
        </p:nvSpPr>
        <p:spPr>
          <a:xfrm>
            <a:off x="1781666" y="1442300"/>
            <a:ext cx="8862767" cy="584775"/>
          </a:xfrm>
          <a:prstGeom prst="rect">
            <a:avLst/>
          </a:prstGeom>
          <a:noFill/>
        </p:spPr>
        <p:txBody>
          <a:bodyPr wrap="square" rtlCol="0">
            <a:spAutoFit/>
          </a:bodyPr>
          <a:lstStyle/>
          <a:p>
            <a:r>
              <a:rPr lang="en-GB" sz="3200" b="1" u="sng" dirty="0">
                <a:latin typeface="-apple-system"/>
              </a:rPr>
              <a:t>Bibliography</a:t>
            </a:r>
            <a:endParaRPr lang="en-GB" sz="3200" b="1" u="sng" dirty="0"/>
          </a:p>
        </p:txBody>
      </p:sp>
    </p:spTree>
    <p:extLst>
      <p:ext uri="{BB962C8B-B14F-4D97-AF65-F5344CB8AC3E}">
        <p14:creationId xmlns:p14="http://schemas.microsoft.com/office/powerpoint/2010/main" val="5696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0C09-FB23-4D00-9DEA-4B01A56E87C7}"/>
              </a:ext>
            </a:extLst>
          </p:cNvPr>
          <p:cNvSpPr>
            <a:spLocks noGrp="1"/>
          </p:cNvSpPr>
          <p:nvPr>
            <p:ph type="ctrTitle"/>
          </p:nvPr>
        </p:nvSpPr>
        <p:spPr>
          <a:xfrm>
            <a:off x="1314349" y="2213811"/>
            <a:ext cx="9068586" cy="897034"/>
          </a:xfrm>
        </p:spPr>
        <p:txBody>
          <a:bodyPr/>
          <a:lstStyle/>
          <a:p>
            <a:r>
              <a:rPr lang="en-US" sz="4000" b="1" dirty="0"/>
              <a:t>What is elliptic-curve cryptography?</a:t>
            </a:r>
            <a:endParaRPr lang="en-GB" sz="4000" b="1" dirty="0"/>
          </a:p>
        </p:txBody>
      </p:sp>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1658630" y="3582186"/>
            <a:ext cx="9070848" cy="2253006"/>
          </a:xfrm>
        </p:spPr>
        <p:txBody>
          <a:bodyPr>
            <a:normAutofit/>
          </a:bodyPr>
          <a:lstStyle/>
          <a:p>
            <a:pPr algn="l"/>
            <a:r>
              <a:rPr lang="en-GB" sz="2400" b="1" i="0" dirty="0">
                <a:effectLst/>
                <a:latin typeface="Arial" panose="020B0604020202020204" pitchFamily="34" charset="0"/>
              </a:rPr>
              <a:t>Elliptic-curve cryptography (ECC) </a:t>
            </a:r>
            <a:r>
              <a:rPr lang="en-GB" sz="2400" b="0" i="0" dirty="0">
                <a:effectLst/>
                <a:latin typeface="Arial" panose="020B0604020202020204" pitchFamily="34" charset="0"/>
              </a:rPr>
              <a:t>is an approach to public-key cryptography based on the algebraic structure of elliptic curves over finite fields.</a:t>
            </a:r>
          </a:p>
        </p:txBody>
      </p:sp>
    </p:spTree>
    <p:extLst>
      <p:ext uri="{BB962C8B-B14F-4D97-AF65-F5344CB8AC3E}">
        <p14:creationId xmlns:p14="http://schemas.microsoft.com/office/powerpoint/2010/main" val="291801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39026F13-499B-4EC7-B5BA-99A52E90C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7" name="Picture 6">
            <a:extLst>
              <a:ext uri="{FF2B5EF4-FFF2-40B4-BE49-F238E27FC236}">
                <a16:creationId xmlns:a16="http://schemas.microsoft.com/office/drawing/2014/main" id="{6FD53DF6-B79E-449F-8350-704597C65118}"/>
              </a:ext>
            </a:extLst>
          </p:cNvPr>
          <p:cNvPicPr>
            <a:picLocks noChangeAspect="1"/>
          </p:cNvPicPr>
          <p:nvPr/>
        </p:nvPicPr>
        <p:blipFill rotWithShape="1">
          <a:blip r:embed="rId2"/>
          <a:srcRect l="10958" r="1320" b="3"/>
          <a:stretch/>
        </p:blipFill>
        <p:spPr>
          <a:xfrm>
            <a:off x="616737" y="621793"/>
            <a:ext cx="4376501" cy="5614416"/>
          </a:xfrm>
          <a:prstGeom prst="rect">
            <a:avLst/>
          </a:prstGeom>
        </p:spPr>
      </p:pic>
      <p:sp>
        <p:nvSpPr>
          <p:cNvPr id="25" name="Rectangle 13">
            <a:extLst>
              <a:ext uri="{FF2B5EF4-FFF2-40B4-BE49-F238E27FC236}">
                <a16:creationId xmlns:a16="http://schemas.microsoft.com/office/drawing/2014/main" id="{6D4A3EB8-C534-4357-BED1-BD1378622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50C0C09-FB23-4D00-9DEA-4B01A56E87C7}"/>
              </a:ext>
            </a:extLst>
          </p:cNvPr>
          <p:cNvSpPr>
            <a:spLocks noGrp="1"/>
          </p:cNvSpPr>
          <p:nvPr>
            <p:ph type="ctrTitle"/>
          </p:nvPr>
        </p:nvSpPr>
        <p:spPr>
          <a:xfrm>
            <a:off x="5353249" y="1348844"/>
            <a:ext cx="5716338" cy="1092799"/>
          </a:xfrm>
        </p:spPr>
        <p:txBody>
          <a:bodyPr>
            <a:normAutofit/>
          </a:bodyPr>
          <a:lstStyle/>
          <a:p>
            <a:r>
              <a:rPr lang="en-US" sz="3200" b="1" dirty="0"/>
              <a:t>Why use elliptical-curve cryptography?</a:t>
            </a:r>
            <a:endParaRPr lang="en-GB" sz="3200" b="1" dirty="0"/>
          </a:p>
        </p:txBody>
      </p:sp>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5533786" y="2452019"/>
            <a:ext cx="5355264" cy="3181019"/>
          </a:xfrm>
        </p:spPr>
        <p:txBody>
          <a:bodyPr>
            <a:noAutofit/>
          </a:bodyPr>
          <a:lstStyle/>
          <a:p>
            <a:pPr marL="457200" indent="-457200" algn="l">
              <a:lnSpc>
                <a:spcPct val="90000"/>
              </a:lnSpc>
              <a:spcAft>
                <a:spcPts val="600"/>
              </a:spcAft>
              <a:buFont typeface="Arial" panose="020B0604020202020204" pitchFamily="34" charset="0"/>
              <a:buChar char="•"/>
            </a:pPr>
            <a:r>
              <a:rPr lang="en-GB" sz="2400" dirty="0"/>
              <a:t>Elliptic Curves provide security equivalent to classical systems (like RSA), but uses fewer bits. </a:t>
            </a:r>
          </a:p>
          <a:p>
            <a:pPr algn="l">
              <a:lnSpc>
                <a:spcPct val="90000"/>
              </a:lnSpc>
              <a:spcAft>
                <a:spcPts val="600"/>
              </a:spcAft>
            </a:pPr>
            <a:endParaRPr lang="en-GB" sz="2400" dirty="0"/>
          </a:p>
          <a:p>
            <a:pPr marL="457200" indent="-457200" algn="l">
              <a:lnSpc>
                <a:spcPct val="90000"/>
              </a:lnSpc>
              <a:spcAft>
                <a:spcPts val="600"/>
              </a:spcAft>
              <a:buFont typeface="Arial" panose="020B0604020202020204" pitchFamily="34" charset="0"/>
              <a:buChar char="•"/>
            </a:pPr>
            <a:r>
              <a:rPr lang="en-GB" sz="2400" dirty="0"/>
              <a:t>Implementation of elliptic curves in cryptography requires smaller chip size, less power consumption, increase in speed, etc.</a:t>
            </a:r>
            <a:endParaRPr lang="en-GB" sz="2400" b="0" i="0" dirty="0">
              <a:effectLst/>
              <a:latin typeface="Arial" panose="020B0604020202020204" pitchFamily="34" charset="0"/>
            </a:endParaRPr>
          </a:p>
        </p:txBody>
      </p:sp>
      <p:sp>
        <p:nvSpPr>
          <p:cNvPr id="26" name="Rectangle 15">
            <a:extLst>
              <a:ext uri="{FF2B5EF4-FFF2-40B4-BE49-F238E27FC236}">
                <a16:creationId xmlns:a16="http://schemas.microsoft.com/office/drawing/2014/main" id="{3FA13F65-6422-4EBC-B70B-E95950B28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7">
            <a:extLst>
              <a:ext uri="{FF2B5EF4-FFF2-40B4-BE49-F238E27FC236}">
                <a16:creationId xmlns:a16="http://schemas.microsoft.com/office/drawing/2014/main" id="{74EC5015-DFE8-4264-BCD5-E4D5A3EEFA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19">
            <a:extLst>
              <a:ext uri="{FF2B5EF4-FFF2-40B4-BE49-F238E27FC236}">
                <a16:creationId xmlns:a16="http://schemas.microsoft.com/office/drawing/2014/main" id="{E6A8CE91-4412-4504-94E5-903CCFE92F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1">
            <a:extLst>
              <a:ext uri="{FF2B5EF4-FFF2-40B4-BE49-F238E27FC236}">
                <a16:creationId xmlns:a16="http://schemas.microsoft.com/office/drawing/2014/main" id="{DC3B8F69-5432-41A9-80AA-ECBDFA57E7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7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91F094-6099-483F-AB34-5C9FCBA06B1D}"/>
              </a:ext>
            </a:extLst>
          </p:cNvPr>
          <p:cNvPicPr>
            <a:picLocks noChangeAspect="1"/>
          </p:cNvPicPr>
          <p:nvPr/>
        </p:nvPicPr>
        <p:blipFill rotWithShape="1">
          <a:blip r:embed="rId2">
            <a:alphaModFix amt="85000"/>
          </a:blip>
          <a:srcRect b="4661"/>
          <a:stretch/>
        </p:blipFill>
        <p:spPr>
          <a:xfrm>
            <a:off x="1" y="10"/>
            <a:ext cx="12191999" cy="6857989"/>
          </a:xfrm>
          <a:prstGeom prst="rect">
            <a:avLst/>
          </a:prstGeom>
        </p:spPr>
      </p:pic>
      <p:sp>
        <p:nvSpPr>
          <p:cNvPr id="11" name="Rectangle 10">
            <a:extLst>
              <a:ext uri="{FF2B5EF4-FFF2-40B4-BE49-F238E27FC236}">
                <a16:creationId xmlns:a16="http://schemas.microsoft.com/office/drawing/2014/main" id="{8A3844E6-D96A-41C1-870D-EE39760D7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alpha val="94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F2A92315-CB5C-4EB8-992E-4AA0C5DBC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1562100" y="2143136"/>
            <a:ext cx="9070848" cy="2996128"/>
          </a:xfrm>
        </p:spPr>
        <p:txBody>
          <a:bodyPr>
            <a:normAutofit/>
          </a:bodyPr>
          <a:lstStyle/>
          <a:p>
            <a:pPr>
              <a:lnSpc>
                <a:spcPct val="90000"/>
              </a:lnSpc>
              <a:spcAft>
                <a:spcPts val="600"/>
              </a:spcAft>
            </a:pPr>
            <a:r>
              <a:rPr lang="en-US" sz="3200" b="0" i="0" dirty="0">
                <a:effectLst/>
                <a:latin typeface="Arial" panose="020B0604020202020204" pitchFamily="34" charset="0"/>
              </a:rPr>
              <a:t>For a better understanding of why elliptical-curve cryptography </a:t>
            </a:r>
            <a:r>
              <a:rPr lang="en-US" sz="3200" dirty="0">
                <a:latin typeface="Arial" panose="020B0604020202020204" pitchFamily="34" charset="0"/>
              </a:rPr>
              <a:t>brings a plus, let’s make a comparison between it and the classical RSA algorithm.</a:t>
            </a:r>
          </a:p>
          <a:p>
            <a:pPr>
              <a:lnSpc>
                <a:spcPct val="90000"/>
              </a:lnSpc>
              <a:spcAft>
                <a:spcPts val="600"/>
              </a:spcAft>
            </a:pPr>
            <a:endParaRPr lang="en-GB" sz="1000" b="0" i="0" dirty="0">
              <a:effectLst/>
              <a:latin typeface="Arial" panose="020B0604020202020204" pitchFamily="34" charset="0"/>
            </a:endParaRPr>
          </a:p>
        </p:txBody>
      </p:sp>
      <p:sp>
        <p:nvSpPr>
          <p:cNvPr id="15" name="Rectangle 14">
            <a:extLst>
              <a:ext uri="{FF2B5EF4-FFF2-40B4-BE49-F238E27FC236}">
                <a16:creationId xmlns:a16="http://schemas.microsoft.com/office/drawing/2014/main" id="{79FECA57-A5E2-44A8-96B6-A95724F80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BD4DE04D-ED96-4A1A-AA20-E4BBEECBF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6D8CE3E-8596-4FB7-A9A6-0B18C146B9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78D154-D736-4782-853A-1EC344B8E8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29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1485404" y="2511765"/>
            <a:ext cx="9221189" cy="3318235"/>
          </a:xfrm>
        </p:spPr>
        <p:txBody>
          <a:bodyPr>
            <a:noAutofit/>
          </a:bodyPr>
          <a:lstStyle/>
          <a:p>
            <a:pPr algn="l"/>
            <a:r>
              <a:rPr lang="en-GB" sz="1800" b="0" i="0" dirty="0">
                <a:effectLst/>
                <a:latin typeface="-apple-system"/>
              </a:rPr>
              <a:t>The </a:t>
            </a:r>
            <a:r>
              <a:rPr lang="en-GB" sz="1800" b="1" i="0" dirty="0">
                <a:effectLst/>
                <a:latin typeface="-apple-system"/>
              </a:rPr>
              <a:t>RSA algorithm</a:t>
            </a:r>
            <a:r>
              <a:rPr lang="en-GB" sz="1800" b="0" i="0" dirty="0">
                <a:effectLst/>
                <a:latin typeface="-apple-system"/>
              </a:rPr>
              <a:t> is the most popular and best understood public key cryptography system. Its security relies on the fact that </a:t>
            </a:r>
            <a:r>
              <a:rPr lang="en-GB" sz="1800" b="1" i="0" dirty="0">
                <a:effectLst/>
                <a:latin typeface="-apple-system"/>
              </a:rPr>
              <a:t>factoring</a:t>
            </a:r>
            <a:r>
              <a:rPr lang="en-GB" sz="1800" b="0" i="0" dirty="0">
                <a:effectLst/>
                <a:latin typeface="-apple-system"/>
              </a:rPr>
              <a:t> is </a:t>
            </a:r>
            <a:r>
              <a:rPr lang="en-GB" sz="1800" b="1" i="0" dirty="0">
                <a:effectLst/>
                <a:latin typeface="-apple-system"/>
              </a:rPr>
              <a:t>slow</a:t>
            </a:r>
            <a:r>
              <a:rPr lang="en-GB" sz="1800" b="0" i="0" dirty="0">
                <a:effectLst/>
                <a:latin typeface="-apple-system"/>
              </a:rPr>
              <a:t> and </a:t>
            </a:r>
            <a:r>
              <a:rPr lang="en-GB" sz="1800" b="1" i="0" dirty="0">
                <a:effectLst/>
                <a:latin typeface="-apple-system"/>
              </a:rPr>
              <a:t>multiplication</a:t>
            </a:r>
            <a:r>
              <a:rPr lang="en-GB" sz="1800" b="0" i="0" dirty="0">
                <a:effectLst/>
                <a:latin typeface="-apple-system"/>
              </a:rPr>
              <a:t> is </a:t>
            </a:r>
            <a:r>
              <a:rPr lang="en-GB" sz="1800" b="1" i="0" dirty="0">
                <a:effectLst/>
                <a:latin typeface="-apple-system"/>
              </a:rPr>
              <a:t>fast</a:t>
            </a:r>
            <a:r>
              <a:rPr lang="en-GB" sz="1800" b="0" i="0" dirty="0">
                <a:effectLst/>
                <a:latin typeface="-apple-system"/>
              </a:rPr>
              <a:t>.</a:t>
            </a:r>
          </a:p>
          <a:p>
            <a:pPr marL="742950" lvl="1" indent="-285750" algn="l">
              <a:buFont typeface="Wingdings" panose="05000000000000000000" pitchFamily="2" charset="2"/>
              <a:buChar char="§"/>
            </a:pPr>
            <a:r>
              <a:rPr lang="en-GB" sz="1800" dirty="0">
                <a:latin typeface="-apple-system"/>
              </a:rPr>
              <a:t>Step 1: compute a</a:t>
            </a:r>
            <a:r>
              <a:rPr lang="en-GB" sz="1800" b="0" i="0" dirty="0">
                <a:effectLst/>
                <a:latin typeface="-apple-system"/>
              </a:rPr>
              <a:t> maximum value (</a:t>
            </a:r>
            <a:r>
              <a:rPr lang="en-GB" sz="1800" b="0" i="1" dirty="0">
                <a:effectLst/>
                <a:latin typeface="-apple-system"/>
              </a:rPr>
              <a:t>max</a:t>
            </a:r>
            <a:r>
              <a:rPr lang="en-GB" sz="1800" b="0" i="0" dirty="0">
                <a:effectLst/>
                <a:latin typeface="-apple-system"/>
              </a:rPr>
              <a:t>): obtained by multiplying two random prime numbers. </a:t>
            </a:r>
          </a:p>
          <a:p>
            <a:pPr marL="742950" lvl="1" indent="-285750" algn="l">
              <a:buFont typeface="Wingdings" panose="05000000000000000000" pitchFamily="2" charset="2"/>
              <a:buChar char="§"/>
            </a:pPr>
            <a:r>
              <a:rPr lang="en-GB" sz="1800" dirty="0">
                <a:latin typeface="-apple-system"/>
              </a:rPr>
              <a:t>Step 2: choose t</a:t>
            </a:r>
            <a:r>
              <a:rPr lang="en-GB" sz="1800" b="0" i="0" dirty="0">
                <a:effectLst/>
                <a:latin typeface="-apple-system"/>
              </a:rPr>
              <a:t>he public and private keys: greater than zero and less than max value, (</a:t>
            </a:r>
            <a:r>
              <a:rPr lang="en-GB" sz="1800" b="0" i="1" dirty="0">
                <a:effectLst/>
                <a:latin typeface="-apple-system"/>
              </a:rPr>
              <a:t>pub</a:t>
            </a:r>
            <a:r>
              <a:rPr lang="en-GB" sz="1800" b="0" i="0" dirty="0">
                <a:effectLst/>
                <a:latin typeface="-apple-system"/>
              </a:rPr>
              <a:t> and </a:t>
            </a:r>
            <a:r>
              <a:rPr lang="en-GB" sz="1800" b="0" i="1" dirty="0" err="1">
                <a:effectLst/>
                <a:latin typeface="-apple-system"/>
              </a:rPr>
              <a:t>priv</a:t>
            </a:r>
            <a:r>
              <a:rPr lang="en-GB" sz="1800" dirty="0">
                <a:latin typeface="-apple-system"/>
              </a:rPr>
              <a:t>)</a:t>
            </a:r>
            <a:r>
              <a:rPr lang="en-GB" sz="1800" b="0" i="0" dirty="0">
                <a:effectLst/>
                <a:latin typeface="-apple-system"/>
              </a:rPr>
              <a:t> </a:t>
            </a:r>
          </a:p>
          <a:p>
            <a:pPr marL="742950" lvl="1" indent="-285750" algn="l">
              <a:buFont typeface="Wingdings" panose="05000000000000000000" pitchFamily="2" charset="2"/>
              <a:buChar char="§"/>
            </a:pPr>
            <a:r>
              <a:rPr lang="en-GB" sz="1800" b="1" dirty="0">
                <a:latin typeface="-apple-system"/>
              </a:rPr>
              <a:t>E</a:t>
            </a:r>
            <a:r>
              <a:rPr lang="en-GB" sz="1800" b="1" i="0" dirty="0">
                <a:effectLst/>
                <a:latin typeface="-apple-system"/>
              </a:rPr>
              <a:t>ncrypt</a:t>
            </a:r>
            <a:r>
              <a:rPr lang="en-GB" sz="1800" b="0" i="0" dirty="0">
                <a:effectLst/>
                <a:latin typeface="-apple-system"/>
              </a:rPr>
              <a:t> a number: multiply it by itself </a:t>
            </a:r>
            <a:r>
              <a:rPr lang="en-GB" sz="1800" b="0" i="1" dirty="0">
                <a:effectLst/>
                <a:latin typeface="-apple-system"/>
              </a:rPr>
              <a:t>pub</a:t>
            </a:r>
            <a:r>
              <a:rPr lang="en-GB" sz="1800" b="0" i="0" dirty="0">
                <a:effectLst/>
                <a:latin typeface="-apple-system"/>
              </a:rPr>
              <a:t> times, making sure to wrap around when max is hit</a:t>
            </a:r>
          </a:p>
          <a:p>
            <a:pPr marL="742950" lvl="1" indent="-285750" algn="l">
              <a:buFont typeface="Wingdings" panose="05000000000000000000" pitchFamily="2" charset="2"/>
              <a:buChar char="§"/>
            </a:pPr>
            <a:r>
              <a:rPr lang="en-GB" sz="1800" b="0" i="0" dirty="0">
                <a:effectLst/>
                <a:latin typeface="-apple-system"/>
              </a:rPr>
              <a:t> </a:t>
            </a:r>
            <a:r>
              <a:rPr lang="en-GB" sz="1800" b="1" dirty="0">
                <a:latin typeface="-apple-system"/>
              </a:rPr>
              <a:t>D</a:t>
            </a:r>
            <a:r>
              <a:rPr lang="en-GB" sz="1800" b="1" i="0" dirty="0">
                <a:effectLst/>
                <a:latin typeface="-apple-system"/>
              </a:rPr>
              <a:t>ecrypt</a:t>
            </a:r>
            <a:r>
              <a:rPr lang="en-GB" sz="1800" b="0" i="0" dirty="0">
                <a:effectLst/>
                <a:latin typeface="-apple-system"/>
              </a:rPr>
              <a:t> a number: multiply it by itself </a:t>
            </a:r>
            <a:r>
              <a:rPr lang="en-GB" sz="1800" b="0" i="1" dirty="0" err="1">
                <a:effectLst/>
                <a:latin typeface="-apple-system"/>
              </a:rPr>
              <a:t>priv</a:t>
            </a:r>
            <a:r>
              <a:rPr lang="en-GB" sz="1800" b="0" i="0" dirty="0">
                <a:effectLst/>
                <a:latin typeface="-apple-system"/>
              </a:rPr>
              <a:t> times to get back to the original number.</a:t>
            </a:r>
          </a:p>
        </p:txBody>
      </p:sp>
      <p:sp>
        <p:nvSpPr>
          <p:cNvPr id="6" name="TextBox 5">
            <a:extLst>
              <a:ext uri="{FF2B5EF4-FFF2-40B4-BE49-F238E27FC236}">
                <a16:creationId xmlns:a16="http://schemas.microsoft.com/office/drawing/2014/main" id="{F61F7893-A38F-4410-A579-080B26B7F7AA}"/>
              </a:ext>
            </a:extLst>
          </p:cNvPr>
          <p:cNvSpPr txBox="1"/>
          <p:nvPr/>
        </p:nvSpPr>
        <p:spPr>
          <a:xfrm>
            <a:off x="1485404" y="2007909"/>
            <a:ext cx="9221188" cy="400110"/>
          </a:xfrm>
          <a:prstGeom prst="rect">
            <a:avLst/>
          </a:prstGeom>
          <a:noFill/>
        </p:spPr>
        <p:txBody>
          <a:bodyPr wrap="square" rtlCol="0">
            <a:spAutoFit/>
          </a:bodyPr>
          <a:lstStyle/>
          <a:p>
            <a:r>
              <a:rPr lang="en-GB" sz="2000" b="1" u="sng" dirty="0">
                <a:latin typeface="-apple-system"/>
              </a:rPr>
              <a:t>Q</a:t>
            </a:r>
            <a:r>
              <a:rPr lang="en-GB" sz="2000" b="1" i="0" u="sng" dirty="0">
                <a:effectLst/>
                <a:latin typeface="-apple-system"/>
              </a:rPr>
              <a:t>uick walk-through of how RSA works:</a:t>
            </a:r>
            <a:endParaRPr lang="en-GB" sz="2000" b="1" u="sng" dirty="0"/>
          </a:p>
        </p:txBody>
      </p:sp>
    </p:spTree>
    <p:extLst>
      <p:ext uri="{BB962C8B-B14F-4D97-AF65-F5344CB8AC3E}">
        <p14:creationId xmlns:p14="http://schemas.microsoft.com/office/powerpoint/2010/main" val="345891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1485405" y="2162974"/>
            <a:ext cx="9221189" cy="3318235"/>
          </a:xfrm>
        </p:spPr>
        <p:txBody>
          <a:bodyPr>
            <a:noAutofit/>
          </a:bodyPr>
          <a:lstStyle/>
          <a:p>
            <a:pPr algn="l"/>
            <a:r>
              <a:rPr lang="en-GB" sz="1800" dirty="0">
                <a:latin typeface="-apple-system"/>
              </a:rPr>
              <a:t>A</a:t>
            </a:r>
            <a:r>
              <a:rPr lang="en-GB" sz="1800" b="0" i="0" dirty="0">
                <a:effectLst/>
                <a:latin typeface="-apple-system"/>
              </a:rPr>
              <a:t> set of algorithms that is easy to process in one direction, but difficult to undo are known as </a:t>
            </a:r>
            <a:r>
              <a:rPr lang="en-GB" sz="1800" b="1" i="0" dirty="0">
                <a:effectLst/>
                <a:latin typeface="-apple-system"/>
              </a:rPr>
              <a:t>Trapdoor Functions</a:t>
            </a:r>
            <a:r>
              <a:rPr lang="en-GB" sz="1800" b="0" i="0" dirty="0">
                <a:effectLst/>
                <a:latin typeface="-apple-system"/>
              </a:rPr>
              <a:t>. In the case of </a:t>
            </a:r>
            <a:r>
              <a:rPr lang="en-GB" sz="1800" b="1" i="0" dirty="0">
                <a:effectLst/>
                <a:latin typeface="-apple-system"/>
              </a:rPr>
              <a:t>RSA</a:t>
            </a:r>
            <a:r>
              <a:rPr lang="en-GB" sz="1800" b="0" i="0" dirty="0">
                <a:effectLst/>
                <a:latin typeface="-apple-system"/>
              </a:rPr>
              <a:t>, the </a:t>
            </a:r>
            <a:r>
              <a:rPr lang="en-GB" sz="1800" b="0" i="1" dirty="0">
                <a:effectLst/>
                <a:latin typeface="-apple-system"/>
              </a:rPr>
              <a:t>easy algorithm multiplies two prime numbers</a:t>
            </a:r>
            <a:r>
              <a:rPr lang="en-GB" sz="1800" dirty="0">
                <a:latin typeface="-apple-system"/>
              </a:rPr>
              <a:t> and </a:t>
            </a:r>
            <a:r>
              <a:rPr lang="en-GB" sz="1800" b="0" i="0" dirty="0">
                <a:effectLst/>
                <a:latin typeface="-apple-system"/>
              </a:rPr>
              <a:t>its difficult pair algorithm is </a:t>
            </a:r>
            <a:r>
              <a:rPr lang="en-GB" sz="1800" b="0" i="1" dirty="0">
                <a:effectLst/>
                <a:latin typeface="-apple-system"/>
              </a:rPr>
              <a:t>factoring the product of the multiplication into its two component primes</a:t>
            </a:r>
            <a:r>
              <a:rPr lang="en-GB" sz="1800" b="0" i="0" dirty="0">
                <a:effectLst/>
                <a:latin typeface="-apple-system"/>
              </a:rPr>
              <a:t>.</a:t>
            </a:r>
          </a:p>
          <a:p>
            <a:pPr algn="l"/>
            <a:endParaRPr lang="en-GB" sz="1800" b="0" i="0" dirty="0">
              <a:effectLst/>
              <a:latin typeface="-apple-system"/>
            </a:endParaRPr>
          </a:p>
          <a:p>
            <a:pPr algn="l"/>
            <a:r>
              <a:rPr lang="en-GB" sz="1800" b="0" i="0" dirty="0">
                <a:effectLst/>
                <a:latin typeface="-apple-system"/>
              </a:rPr>
              <a:t>Finding a good </a:t>
            </a:r>
            <a:r>
              <a:rPr lang="en-GB" sz="1800" b="1" i="0" dirty="0">
                <a:effectLst/>
                <a:latin typeface="-apple-system"/>
              </a:rPr>
              <a:t>Trapdoor Function </a:t>
            </a:r>
            <a:r>
              <a:rPr lang="en-GB" sz="1800" b="0" i="0" dirty="0">
                <a:effectLst/>
                <a:latin typeface="-apple-system"/>
              </a:rPr>
              <a:t>is important when making a secure public key cryptographic system. </a:t>
            </a:r>
          </a:p>
          <a:p>
            <a:pPr algn="l"/>
            <a:r>
              <a:rPr lang="en-GB" sz="1800" b="0" i="0" dirty="0">
                <a:effectLst/>
                <a:latin typeface="-apple-system"/>
              </a:rPr>
              <a:t>Simplistically: the bigger the gap between the difficulty of going one direction in a </a:t>
            </a:r>
            <a:r>
              <a:rPr lang="en-GB" sz="1800" b="1" i="0" dirty="0">
                <a:effectLst/>
                <a:latin typeface="-apple-system"/>
              </a:rPr>
              <a:t>Trapdoor Function </a:t>
            </a:r>
            <a:r>
              <a:rPr lang="en-GB" sz="1800" b="0" i="0" dirty="0">
                <a:effectLst/>
                <a:latin typeface="-apple-system"/>
              </a:rPr>
              <a:t>and going the other, the more secure a cryptographic system based on it will be.</a:t>
            </a:r>
          </a:p>
          <a:p>
            <a:pPr algn="l"/>
            <a:endParaRPr lang="en-GB" sz="1800" dirty="0">
              <a:latin typeface="-apple-system"/>
            </a:endParaRPr>
          </a:p>
          <a:p>
            <a:pPr algn="l"/>
            <a:endParaRPr lang="en-GB" sz="1800" b="0" i="0" dirty="0">
              <a:effectLst/>
              <a:latin typeface="-apple-system"/>
            </a:endParaRPr>
          </a:p>
        </p:txBody>
      </p:sp>
    </p:spTree>
    <p:extLst>
      <p:ext uri="{BB962C8B-B14F-4D97-AF65-F5344CB8AC3E}">
        <p14:creationId xmlns:p14="http://schemas.microsoft.com/office/powerpoint/2010/main" val="158385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1485405" y="2153547"/>
            <a:ext cx="9221189" cy="3318235"/>
          </a:xfrm>
        </p:spPr>
        <p:txBody>
          <a:bodyPr>
            <a:noAutofit/>
          </a:bodyPr>
          <a:lstStyle/>
          <a:p>
            <a:pPr algn="l"/>
            <a:r>
              <a:rPr lang="en-GB" sz="1800" b="0" i="0" dirty="0">
                <a:effectLst/>
                <a:latin typeface="-apple-system"/>
              </a:rPr>
              <a:t>That said, factoring is not the hardest problem on a bit for bit basis. Specialized algorithms (like the Quadratic Sieve and the General Number Field Sieve) were created to tackle the problem of prime factorization and have been moderately successful.</a:t>
            </a:r>
          </a:p>
          <a:p>
            <a:pPr algn="l"/>
            <a:endParaRPr lang="en-GB" sz="1800" b="0" i="0" dirty="0">
              <a:effectLst/>
              <a:latin typeface="-apple-system"/>
            </a:endParaRPr>
          </a:p>
          <a:p>
            <a:pPr algn="l"/>
            <a:r>
              <a:rPr lang="en-GB" sz="1800" b="0" i="0" dirty="0">
                <a:effectLst/>
                <a:latin typeface="-apple-system"/>
              </a:rPr>
              <a:t>These factoring algorithms get more efficient as the size of the numbers being factored increases. The gap between the difficulty of factoring large numbers and multiplying large numbers is shrinking as the number (i.e. the key's bit length) gets larger. </a:t>
            </a:r>
            <a:r>
              <a:rPr lang="en-GB" sz="1800" dirty="0">
                <a:latin typeface="-apple-system"/>
              </a:rPr>
              <a:t>This determines</a:t>
            </a:r>
            <a:r>
              <a:rPr lang="en-GB" sz="1800" b="0" i="0" dirty="0">
                <a:effectLst/>
                <a:latin typeface="-apple-system"/>
              </a:rPr>
              <a:t> the size of the keys to grow even faster and this is </a:t>
            </a:r>
            <a:r>
              <a:rPr lang="en-GB" sz="1800" b="0" i="0" u="sng" dirty="0">
                <a:effectLst/>
                <a:latin typeface="-apple-system"/>
              </a:rPr>
              <a:t>not sustainable</a:t>
            </a:r>
            <a:r>
              <a:rPr lang="en-GB" sz="1800" b="0" i="0" dirty="0">
                <a:effectLst/>
                <a:latin typeface="-apple-system"/>
              </a:rPr>
              <a:t> for mobile and low-powered devices that have </a:t>
            </a:r>
            <a:r>
              <a:rPr lang="en-GB" sz="1800" b="0" i="0" u="sng" dirty="0">
                <a:effectLst/>
                <a:latin typeface="-apple-system"/>
              </a:rPr>
              <a:t>limited computational power</a:t>
            </a:r>
            <a:r>
              <a:rPr lang="en-GB" sz="1800" b="0" i="0" dirty="0">
                <a:effectLst/>
                <a:latin typeface="-apple-system"/>
              </a:rPr>
              <a:t>. The gap between factoring and multiplying is not sustainable in the long term.</a:t>
            </a:r>
          </a:p>
          <a:p>
            <a:pPr algn="l"/>
            <a:endParaRPr lang="en-GB" sz="1800" b="0" i="0" dirty="0">
              <a:effectLst/>
              <a:latin typeface="-apple-system"/>
            </a:endParaRPr>
          </a:p>
          <a:p>
            <a:pPr algn="l"/>
            <a:endParaRPr lang="en-GB" sz="1800" b="0" i="0" dirty="0">
              <a:effectLst/>
              <a:latin typeface="-apple-system"/>
            </a:endParaRPr>
          </a:p>
        </p:txBody>
      </p:sp>
    </p:spTree>
    <p:extLst>
      <p:ext uri="{BB962C8B-B14F-4D97-AF65-F5344CB8AC3E}">
        <p14:creationId xmlns:p14="http://schemas.microsoft.com/office/powerpoint/2010/main" val="394948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7BD47A-6088-48AC-BDE7-308D351D6044}"/>
              </a:ext>
            </a:extLst>
          </p:cNvPr>
          <p:cNvPicPr>
            <a:picLocks noChangeAspect="1"/>
          </p:cNvPicPr>
          <p:nvPr/>
        </p:nvPicPr>
        <p:blipFill rotWithShape="1">
          <a:blip r:embed="rId2">
            <a:alphaModFix amt="45000"/>
          </a:blip>
          <a:srcRect t="19929"/>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3" name="Subtitle 2">
            <a:extLst>
              <a:ext uri="{FF2B5EF4-FFF2-40B4-BE49-F238E27FC236}">
                <a16:creationId xmlns:a16="http://schemas.microsoft.com/office/drawing/2014/main" id="{BD869C0C-BEDC-4DAA-87DA-0AF964146CE6}"/>
              </a:ext>
            </a:extLst>
          </p:cNvPr>
          <p:cNvSpPr>
            <a:spLocks noGrp="1"/>
          </p:cNvSpPr>
          <p:nvPr>
            <p:ph type="subTitle" idx="1"/>
          </p:nvPr>
        </p:nvSpPr>
        <p:spPr>
          <a:xfrm>
            <a:off x="1561708" y="1741251"/>
            <a:ext cx="9070848" cy="3339077"/>
          </a:xfrm>
        </p:spPr>
        <p:txBody>
          <a:bodyPr>
            <a:noAutofit/>
          </a:bodyPr>
          <a:lstStyle/>
          <a:p>
            <a:pPr>
              <a:lnSpc>
                <a:spcPct val="90000"/>
              </a:lnSpc>
              <a:spcAft>
                <a:spcPts val="600"/>
              </a:spcAft>
            </a:pPr>
            <a:r>
              <a:rPr lang="en-GB" sz="2400" b="0" i="0" dirty="0" err="1">
                <a:effectLst/>
                <a:latin typeface="-apple-system"/>
              </a:rPr>
              <a:t>Lenstra</a:t>
            </a:r>
            <a:r>
              <a:rPr lang="en-GB" sz="2400" b="0" i="0" dirty="0">
                <a:effectLst/>
                <a:latin typeface="-apple-system"/>
              </a:rPr>
              <a:t> introduced the concept of "Global Security.“ : </a:t>
            </a:r>
            <a:r>
              <a:rPr lang="en-GB" sz="2400" dirty="0">
                <a:latin typeface="-apple-system"/>
              </a:rPr>
              <a:t>y</a:t>
            </a:r>
            <a:r>
              <a:rPr lang="en-GB" sz="2400" b="0" i="0" dirty="0">
                <a:effectLst/>
                <a:latin typeface="-apple-system"/>
              </a:rPr>
              <a:t>ou can compute how much energy is needed to break a cryptographic algorithm and compare that with how much water that energy could boil. This is a kind of cryptographic carbon footprint. </a:t>
            </a:r>
          </a:p>
          <a:p>
            <a:pPr>
              <a:lnSpc>
                <a:spcPct val="90000"/>
              </a:lnSpc>
              <a:spcAft>
                <a:spcPts val="600"/>
              </a:spcAft>
            </a:pPr>
            <a:endParaRPr lang="en-GB" sz="2400" dirty="0">
              <a:latin typeface="-apple-system"/>
            </a:endParaRPr>
          </a:p>
          <a:p>
            <a:pPr>
              <a:lnSpc>
                <a:spcPct val="90000"/>
              </a:lnSpc>
              <a:spcAft>
                <a:spcPts val="600"/>
              </a:spcAft>
            </a:pPr>
            <a:r>
              <a:rPr lang="en-GB" sz="2400" b="0" i="0" dirty="0">
                <a:effectLst/>
                <a:latin typeface="-apple-system"/>
              </a:rPr>
              <a:t>By this measure, breaking a </a:t>
            </a:r>
            <a:r>
              <a:rPr lang="en-GB" sz="2400" b="1" i="0" u="sng" dirty="0">
                <a:effectLst/>
                <a:latin typeface="-apple-system"/>
              </a:rPr>
              <a:t>228-bit RSA</a:t>
            </a:r>
            <a:r>
              <a:rPr lang="en-GB" sz="2400" b="0" i="0" u="sng" dirty="0">
                <a:effectLst/>
                <a:latin typeface="-apple-system"/>
              </a:rPr>
              <a:t> </a:t>
            </a:r>
            <a:r>
              <a:rPr lang="en-GB" sz="2400" b="1" i="0" u="sng" dirty="0">
                <a:effectLst/>
                <a:latin typeface="-apple-system"/>
              </a:rPr>
              <a:t>key</a:t>
            </a:r>
            <a:r>
              <a:rPr lang="en-GB" sz="2400" b="0" i="0" dirty="0">
                <a:effectLst/>
                <a:latin typeface="-apple-system"/>
              </a:rPr>
              <a:t> requires less energy to than it takes to boil a teaspoon of water. Comparatively, breaking a </a:t>
            </a:r>
            <a:r>
              <a:rPr lang="en-GB" sz="2400" b="1" i="0" u="sng" dirty="0">
                <a:effectLst/>
                <a:latin typeface="-apple-system"/>
              </a:rPr>
              <a:t>228-bit elliptic curve key </a:t>
            </a:r>
            <a:r>
              <a:rPr lang="en-GB" sz="2400" b="0" i="0" dirty="0">
                <a:effectLst/>
                <a:latin typeface="-apple-system"/>
              </a:rPr>
              <a:t>requires enough energy to boil all the water on earth. For this level of security with RSA, you'd need a </a:t>
            </a:r>
            <a:r>
              <a:rPr lang="en-GB" sz="2400" b="1" i="0" u="sng" dirty="0">
                <a:effectLst/>
                <a:latin typeface="-apple-system"/>
              </a:rPr>
              <a:t>2,380-bit RSA key.</a:t>
            </a:r>
          </a:p>
          <a:p>
            <a:pPr>
              <a:lnSpc>
                <a:spcPct val="90000"/>
              </a:lnSpc>
              <a:spcAft>
                <a:spcPts val="600"/>
              </a:spcAft>
            </a:pPr>
            <a:endParaRPr lang="en-GB" sz="2400" b="0" i="0" dirty="0">
              <a:effectLst/>
              <a:latin typeface="-apple-system"/>
            </a:endParaRPr>
          </a:p>
          <a:p>
            <a:pPr>
              <a:lnSpc>
                <a:spcPct val="90000"/>
              </a:lnSpc>
              <a:spcAft>
                <a:spcPts val="600"/>
              </a:spcAft>
            </a:pPr>
            <a:endParaRPr lang="en-GB" sz="2400" b="0" i="0" dirty="0">
              <a:effectLst/>
              <a:latin typeface="-apple-system"/>
            </a:endParaRP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61911677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1691</Words>
  <Application>Microsoft Office PowerPoint</Application>
  <PresentationFormat>Widescreen</PresentationFormat>
  <Paragraphs>128</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Aldhabi</vt:lpstr>
      <vt:lpstr>-apple-system</vt:lpstr>
      <vt:lpstr>Arial</vt:lpstr>
      <vt:lpstr>Calibri</vt:lpstr>
      <vt:lpstr>Cambria Math</vt:lpstr>
      <vt:lpstr>Century Gothic</vt:lpstr>
      <vt:lpstr>Garamond</vt:lpstr>
      <vt:lpstr>Linux Libertine</vt:lpstr>
      <vt:lpstr>Wingdings</vt:lpstr>
      <vt:lpstr>Savon</vt:lpstr>
      <vt:lpstr>Elliptic-curve cryptography</vt:lpstr>
      <vt:lpstr>PowerPoint Presentation</vt:lpstr>
      <vt:lpstr>What is elliptic-curve cryptography?</vt:lpstr>
      <vt:lpstr>Why use elliptical-curve cryptography?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an elliptic curve?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Elliptic-curve cryptography</dc:title>
  <dc:creator>MARA-IOANA CHIȚIMUȘ</dc:creator>
  <cp:lastModifiedBy>MARA-IOANA CHIȚIMUȘ</cp:lastModifiedBy>
  <cp:revision>4</cp:revision>
  <dcterms:created xsi:type="dcterms:W3CDTF">2021-01-06T18:46:42Z</dcterms:created>
  <dcterms:modified xsi:type="dcterms:W3CDTF">2021-01-07T07:28:07Z</dcterms:modified>
</cp:coreProperties>
</file>