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8903" autoAdjust="0"/>
  </p:normalViewPr>
  <p:slideViewPr>
    <p:cSldViewPr snapToGrid="0">
      <p:cViewPr varScale="1">
        <p:scale>
          <a:sx n="73" d="100"/>
          <a:sy n="73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CCAA-0E2B-83F6-57B4-AF1B4824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933C-45DA-E3F1-1894-E00EE0A6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FFA8-25F8-62D1-8E34-B7C23BF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EEB5-0354-E154-C592-E3FC1474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FD32-CBE0-9552-0C19-B65B2AF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B72C-CE54-EAEC-27BE-21B5D5A4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0901-AEC6-97B6-2178-CBD284AB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80FF-7618-9472-D8CA-5B4C9697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6E3B-F44E-3918-0FE7-BFE747FB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CEC3-D41A-DD53-EBF9-161A7C02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DE18F-34FF-D660-E635-6C333C616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9A7D7-8297-6299-E46B-38EDD27F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038F-A4E3-AF99-6B36-BE42FBEF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9357-7C4E-A35A-FE7A-D4E6A71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FE98-27F4-9220-F987-F0440773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E339-058B-A240-851E-A534B623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99EC-A645-FE5C-28F1-768D7140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C3FE-C765-A38A-D0C6-106001F0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98A1-C818-5E20-AC72-721A6850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F8F4-4F03-4634-C166-77147392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2242-1587-253E-A429-898E8DBF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69BA-C4C2-24A7-D30E-C80F2E19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BC38-D87C-CE16-C56D-DC3FC95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E849-5442-2C8F-5811-B1E86324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A931E-A9FE-BDF4-2F06-E6F9B12A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3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D8CE-9F9A-F723-46C0-7AF5B0EB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2DF3-DE6F-A506-7670-98614DDA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DC0E-8167-9FCA-4924-06CAF6B8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03B93-1226-6A89-92A0-4926C8D4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FB9BE-EBF0-CEE6-7F95-61C57676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B4B22-792B-B89F-F926-27007A75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88DC-8895-F9FA-0C31-A871A4FF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CFB7B-4B32-176B-4ABA-5AC74867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4C16-241B-772F-1A7A-A85690F17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07EE-46C2-1208-44DC-F5F650750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BC6EC-1A41-2432-3F65-91DC6F491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A534B-0562-98E3-54BB-E39ACDA4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4DFCD-4492-CE6D-0C47-61FECB6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80680-FBDD-46B7-735E-F77A1011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0561-D06F-7A72-4677-AABBF884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FCA3-C4F5-652A-E8FE-65E29E94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EC889-A51E-6A5A-4700-2F43D96D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FC0EE-101D-555D-F318-D414880D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D52C4-55A0-D2FE-D06F-BA30358D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CCAF0-11F3-9335-C10D-B4281D83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B9DD0-5C4F-E67F-7561-2715BE1D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E20A-3FB4-1E43-9302-127AB2D6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8F21-DB8D-A8EB-748E-B0D839E9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36C13-244D-47F3-078B-525394F9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1E422-7E3F-1D72-535C-7B237F82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9F15-9E48-98A9-235D-515DB98D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AE673-C578-F3D2-5A5F-0011554A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6818-F469-949B-840E-6D83420D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5A794-57FB-4A55-52F3-43CC0749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A39AF-5A81-D4BB-8C7F-0B745641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0FE7-B68C-F871-89CD-819D070E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7F2A0-2103-7ACE-AA09-1F1428A5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E988-EDE6-93E7-8586-F7F5C8BA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8894F-94A7-7405-22D7-F39D3A06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A0B1-66F5-E09E-B146-4C2091DE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724-E912-D162-1A3E-23F72B45B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7C38-92FB-4ABF-9189-B0EA7B6E024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10E6-F7D8-89C9-84F2-1A66AE56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B226-83D1-6DC6-9230-3BDE63B7B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F4EF-6E36-4540-B2D9-C3A9039E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3BF2-3157-D7E4-C3C6-5C4002495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8" y="127820"/>
            <a:ext cx="11602064" cy="3677264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  <a:cs typeface="Aldhabi" panose="020F0502020204030204" pitchFamily="2" charset="-78"/>
              </a:rPr>
              <a:t>Chemical Storage Locker</a:t>
            </a:r>
            <a:br>
              <a:rPr lang="ro-RO" dirty="0"/>
            </a:b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- Electronic Measurements &amp; Sensors Project -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7DCD0-2CFB-A28B-7EDE-61BDB6C28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0285"/>
            <a:ext cx="9144000" cy="3097160"/>
          </a:xfrm>
        </p:spPr>
        <p:txBody>
          <a:bodyPr>
            <a:normAutofit lnSpcReduction="10000"/>
          </a:bodyPr>
          <a:lstStyle/>
          <a:p>
            <a:r>
              <a:rPr lang="ro-RO" b="1" i="1" dirty="0">
                <a:solidFill>
                  <a:schemeClr val="accent2">
                    <a:lumMod val="50000"/>
                  </a:schemeClr>
                </a:solidFill>
              </a:rPr>
              <a:t>Teacher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o-RO" b="1" i="1" dirty="0">
                <a:solidFill>
                  <a:schemeClr val="accent2">
                    <a:lumMod val="50000"/>
                  </a:schemeClr>
                </a:solidFill>
              </a:rPr>
              <a:t> Dr. Ing. Rodica Holonec</a:t>
            </a: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o-RO" dirty="0"/>
          </a:p>
          <a:p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Students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Paul M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ădăras – 30424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                    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Paul Iordache – 30424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Sebastian Mureșan – 30424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         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Mara Mureșan – 30423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12.01.2024</a:t>
            </a:r>
            <a:endParaRPr lang="ro-RO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7047-6AE9-2491-4C4B-116293D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238019"/>
            <a:ext cx="7696200" cy="114458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Enhancing Safety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5D13-8CFF-91DE-75B3-E35879D8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60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i="1" dirty="0">
                <a:solidFill>
                  <a:schemeClr val="accent2">
                    <a:lumMod val="50000"/>
                  </a:schemeClr>
                </a:solidFill>
                <a:effectLst/>
              </a:rPr>
              <a:t>specialized system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effectLst/>
                <a:sym typeface="Wingdings" panose="05000000000000000000" pitchFamily="2" charset="2"/>
              </a:rPr>
              <a:t>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ensure the safe and secure containment of various chemicals within a controlled environment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i="0" dirty="0">
                <a:solidFill>
                  <a:srgbClr val="C00000"/>
                </a:solidFill>
                <a:effectLst/>
              </a:rPr>
              <a:t>ishandling of chemicals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C00000"/>
                </a:solidFill>
                <a:effectLst/>
              </a:rPr>
              <a:t> serious risk to personnel/environment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US" b="1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</a:t>
            </a:r>
            <a:r>
              <a:rPr lang="en-US" sz="36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 goal:        </a:t>
            </a:r>
            <a:r>
              <a:rPr lang="en-US" sz="3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SMART and RESPONSIVE setup that </a:t>
            </a:r>
          </a:p>
          <a:p>
            <a:pPr marL="0" indent="0" algn="ctr">
              <a:buNone/>
            </a:pPr>
            <a:r>
              <a:rPr lang="en-US" sz="3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MONITORS &amp; SAFEGUARDS </a:t>
            </a:r>
          </a:p>
          <a:p>
            <a:pPr marL="0" indent="0" algn="just">
              <a:buNone/>
            </a:pPr>
            <a:r>
              <a:rPr lang="en-US" sz="3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storage environment of potentially hazardous substances</a:t>
            </a:r>
            <a:endParaRPr lang="en-US" sz="3200" b="1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457200" lvl="1" indent="0" algn="just">
              <a:buNone/>
            </a:pP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pic>
        <p:nvPicPr>
          <p:cNvPr id="1026" name="Picture 2" descr="Flammable Storage Cabinets | Cabinets To Store Flammable Chemicals">
            <a:extLst>
              <a:ext uri="{FF2B5EF4-FFF2-40B4-BE49-F238E27FC236}">
                <a16:creationId xmlns:a16="http://schemas.microsoft.com/office/drawing/2014/main" id="{823D3D16-1344-3467-9C94-CE535DDA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97" y="5077067"/>
            <a:ext cx="2124842" cy="15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mical Storage Cabinets | Chemical Cabinet – Storemasta">
            <a:extLst>
              <a:ext uri="{FF2B5EF4-FFF2-40B4-BE49-F238E27FC236}">
                <a16:creationId xmlns:a16="http://schemas.microsoft.com/office/drawing/2014/main" id="{8CBB519A-E0E5-423D-6077-BD4B72926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55" y="5077068"/>
            <a:ext cx="2968132" cy="15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a chemical storage locker could save you millions - U.S. Hazmat Rentals">
            <a:extLst>
              <a:ext uri="{FF2B5EF4-FFF2-40B4-BE49-F238E27FC236}">
                <a16:creationId xmlns:a16="http://schemas.microsoft.com/office/drawing/2014/main" id="{E02AD7C9-7D28-4F42-61B4-271063702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55" y="5101881"/>
            <a:ext cx="3125584" cy="156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nger Sign dangerous chemicals - SafetyKore">
            <a:extLst>
              <a:ext uri="{FF2B5EF4-FFF2-40B4-BE49-F238E27FC236}">
                <a16:creationId xmlns:a16="http://schemas.microsoft.com/office/drawing/2014/main" id="{3D0BDA6F-609D-69FC-3945-5F6A008E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02" y="165539"/>
            <a:ext cx="1766712" cy="12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7047-6AE9-2491-4C4B-116293D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3" y="365125"/>
            <a:ext cx="4471219" cy="115887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5D13-8CFF-91DE-75B3-E35879D8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2">
                    <a:lumMod val="50000"/>
                  </a:schemeClr>
                </a:solidFill>
              </a:rPr>
              <a:t>Arduino Components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Arduino Microcontroller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Breadboard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Keypad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LCD Display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Wires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A tour of the Arduino UNO board">
            <a:extLst>
              <a:ext uri="{FF2B5EF4-FFF2-40B4-BE49-F238E27FC236}">
                <a16:creationId xmlns:a16="http://schemas.microsoft.com/office/drawing/2014/main" id="{B6A32B1B-755B-873E-678C-6E255806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46" y="943897"/>
            <a:ext cx="3657478" cy="23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roduction | Breadboards for Beginners | Adafruit Learning System">
            <a:extLst>
              <a:ext uri="{FF2B5EF4-FFF2-40B4-BE49-F238E27FC236}">
                <a16:creationId xmlns:a16="http://schemas.microsoft.com/office/drawing/2014/main" id="{D1DE6D82-A124-1360-BA31-206E436F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99" y="943897"/>
            <a:ext cx="3191497" cy="23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x4 Matrix Array Keypad Keyfeld keyboard compatible with Arduino and  Raspberry Pi">
            <a:extLst>
              <a:ext uri="{FF2B5EF4-FFF2-40B4-BE49-F238E27FC236}">
                <a16:creationId xmlns:a16="http://schemas.microsoft.com/office/drawing/2014/main" id="{2D62B46C-2198-5FDE-D14B-303EB8D8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51" y="3622939"/>
            <a:ext cx="2788846" cy="27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upont Wires Kit 30cm 30Pcs – ROBO CY">
            <a:extLst>
              <a:ext uri="{FF2B5EF4-FFF2-40B4-BE49-F238E27FC236}">
                <a16:creationId xmlns:a16="http://schemas.microsoft.com/office/drawing/2014/main" id="{A85C7CE2-BED8-7F15-3875-56831BD1E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88310"/>
            <a:ext cx="2163507" cy="162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Liquid Crystal Displays (LCD) with Arduino | Arduino Documentation">
            <a:extLst>
              <a:ext uri="{FF2B5EF4-FFF2-40B4-BE49-F238E27FC236}">
                <a16:creationId xmlns:a16="http://schemas.microsoft.com/office/drawing/2014/main" id="{DBBB16ED-7929-FC91-1B1B-7BCE44DB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41" y="3620456"/>
            <a:ext cx="5283274" cy="279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5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025961-69AB-E7B2-F0DD-6A7384D9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Potentiometer</a:t>
            </a:r>
            <a:endParaRPr lang="en-US" u="dotted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u="dotted" dirty="0">
                <a:solidFill>
                  <a:schemeClr val="accent2">
                    <a:lumMod val="50000"/>
                  </a:schemeClr>
                </a:solidFill>
              </a:rPr>
              <a:t>Actuators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LEDs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Buzzer</a:t>
            </a:r>
          </a:p>
          <a:p>
            <a:r>
              <a:rPr lang="en-US" u="dotted" dirty="0">
                <a:solidFill>
                  <a:schemeClr val="accent2">
                    <a:lumMod val="50000"/>
                  </a:schemeClr>
                </a:solidFill>
              </a:rPr>
              <a:t>Sensors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Alcohol Gas Sensor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Air Quality Sensor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Ultrasonic Sensor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Water Level Sensor</a:t>
            </a: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8" name="Picture 10" descr="Light Emitting Diode Basics | LED Types, Colors and Applications">
            <a:extLst>
              <a:ext uri="{FF2B5EF4-FFF2-40B4-BE49-F238E27FC236}">
                <a16:creationId xmlns:a16="http://schemas.microsoft.com/office/drawing/2014/main" id="{78B5AACB-65A6-3530-38AF-7A5D4A83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85" y="211945"/>
            <a:ext cx="3618630" cy="20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MQ3 Alcohol Sensor Module">
            <a:extLst>
              <a:ext uri="{FF2B5EF4-FFF2-40B4-BE49-F238E27FC236}">
                <a16:creationId xmlns:a16="http://schemas.microsoft.com/office/drawing/2014/main" id="{D5564B1B-06F9-F708-DB01-243A5C1B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35" y="4498415"/>
            <a:ext cx="1993229" cy="19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V Passive Buzzer">
            <a:extLst>
              <a:ext uri="{FF2B5EF4-FFF2-40B4-BE49-F238E27FC236}">
                <a16:creationId xmlns:a16="http://schemas.microsoft.com/office/drawing/2014/main" id="{1A180297-3D58-C377-755B-8DA6C7AC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61" y="304420"/>
            <a:ext cx="2155001" cy="21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otentiometru stereo Monacor VRB-100S100">
            <a:extLst>
              <a:ext uri="{FF2B5EF4-FFF2-40B4-BE49-F238E27FC236}">
                <a16:creationId xmlns:a16="http://schemas.microsoft.com/office/drawing/2014/main" id="{20352D23-861A-FBFC-DEBD-6B8F5CFD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1" y="4498591"/>
            <a:ext cx="1993230" cy="19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Mq135 - Air Quality Gas Sensor Module">
            <a:extLst>
              <a:ext uri="{FF2B5EF4-FFF2-40B4-BE49-F238E27FC236}">
                <a16:creationId xmlns:a16="http://schemas.microsoft.com/office/drawing/2014/main" id="{DEC70BA5-F472-824A-3E1E-EAD159805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Mq 135 Gas Sensor Module">
            <a:extLst>
              <a:ext uri="{FF2B5EF4-FFF2-40B4-BE49-F238E27FC236}">
                <a16:creationId xmlns:a16="http://schemas.microsoft.com/office/drawing/2014/main" id="{7CD7CF37-E45A-2EFE-1891-5FEECF22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35" y="2397449"/>
            <a:ext cx="1993230" cy="19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ltrasonic Range Sensor HC-SR04 Sensor Module - Vayuyaan">
            <a:extLst>
              <a:ext uri="{FF2B5EF4-FFF2-40B4-BE49-F238E27FC236}">
                <a16:creationId xmlns:a16="http://schemas.microsoft.com/office/drawing/2014/main" id="{1F781BFC-064D-FAD7-F85B-678EBFD5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57" y="4508924"/>
            <a:ext cx="1993230" cy="19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ater level sensor Module - ARDUSHOP">
            <a:extLst>
              <a:ext uri="{FF2B5EF4-FFF2-40B4-BE49-F238E27FC236}">
                <a16:creationId xmlns:a16="http://schemas.microsoft.com/office/drawing/2014/main" id="{DAA75854-2A98-B562-3A39-67D18C19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51" y="3066162"/>
            <a:ext cx="2932783" cy="29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025961-69AB-E7B2-F0DD-6A7384D9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670"/>
            <a:ext cx="10515600" cy="55599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main component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LOCKER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Additional component 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SUBSTANCES LEAKAGE DETECTION SYSTEM</a:t>
            </a:r>
          </a:p>
          <a:p>
            <a:pPr marL="457200" lvl="1" indent="0">
              <a:buNone/>
            </a:pPr>
            <a:endParaRPr lang="en-US" sz="1800" b="1" i="1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Enter a passing code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INCORRECT =&gt; the RED light is ON and the Buzzer starts, locker remains CLOSED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CORRECT =&gt; the GREEN light is ON, UNLOCK the storage </a:t>
            </a:r>
          </a:p>
          <a:p>
            <a:pPr marL="914400" lvl="2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Gas Detection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ALCOHOL =&gt; print the level value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SMOKE, AMMONIA, SULFUR, BENZEN =&gt; print the level value</a:t>
            </a:r>
          </a:p>
          <a:p>
            <a:pPr marL="914400" lvl="2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Water Detection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The Buzzer starts &amp; RED light is ON,  LOCK the storage </a:t>
            </a:r>
          </a:p>
          <a:p>
            <a:pPr marL="914400" lvl="2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Motion Detection</a:t>
            </a:r>
          </a:p>
          <a:p>
            <a:pPr marL="914400" lvl="2" indent="0">
              <a:buNone/>
            </a:pPr>
            <a:endParaRPr lang="en-US" sz="1800" b="1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800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" name="AutoShape 2" descr="Mq135 - Air Quality Gas Sensor Module">
            <a:extLst>
              <a:ext uri="{FF2B5EF4-FFF2-40B4-BE49-F238E27FC236}">
                <a16:creationId xmlns:a16="http://schemas.microsoft.com/office/drawing/2014/main" id="{DEC70BA5-F472-824A-3E1E-EAD159805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807485-6DA5-CFBB-812B-E3DF8B54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5"/>
            <a:ext cx="5188974" cy="11588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Working Principle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681D9DE-B2AA-1CE0-5F88-A1BF6DFA0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D301E84-198B-D0B4-9643-830329EC3A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2268794"/>
            <a:ext cx="1617406" cy="16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1873AF4-0039-9CA5-9633-4621383EC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8C135BD-A63B-7C6F-CD00-8F9216E6B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ray with wires and a calculator&#10;&#10;Description automatically generated">
            <a:extLst>
              <a:ext uri="{FF2B5EF4-FFF2-40B4-BE49-F238E27FC236}">
                <a16:creationId xmlns:a16="http://schemas.microsoft.com/office/drawing/2014/main" id="{BB7726E9-13C6-8C54-BEB0-34F2050B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05" y="3141590"/>
            <a:ext cx="2604595" cy="3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2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1F79-7C45-F416-9481-443CF187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84"/>
            <a:ext cx="3222523" cy="11883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897D-C3D1-D280-B4A8-34998A59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0"/>
            <a:ext cx="10515600" cy="501445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Prevention of Accidents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Cost-Effective Safety Measure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Compliance with Safety Standards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Efficient Resource Management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User Empowerment</a:t>
            </a:r>
          </a:p>
        </p:txBody>
      </p:sp>
      <p:pic>
        <p:nvPicPr>
          <p:cNvPr id="4098" name="Picture 2" descr="Thumbs up like gesture - Social media &amp; Logos Icons">
            <a:extLst>
              <a:ext uri="{FF2B5EF4-FFF2-40B4-BE49-F238E27FC236}">
                <a16:creationId xmlns:a16="http://schemas.microsoft.com/office/drawing/2014/main" id="{E528C22D-0DED-BF14-2752-E85272EE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983" y="511250"/>
            <a:ext cx="2706329" cy="270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5,600+ Smiley Face Logo Stock Illustrations, Royalty-Free Vector Graphics &amp;  Clip Art - iStock">
            <a:extLst>
              <a:ext uri="{FF2B5EF4-FFF2-40B4-BE49-F238E27FC236}">
                <a16:creationId xmlns:a16="http://schemas.microsoft.com/office/drawing/2014/main" id="{BF004E41-7993-FB8D-1282-89FBAEB9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12" y="3766625"/>
            <a:ext cx="3222523" cy="25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8AD5FDF5-A706-ECB2-FE7A-0FBE714BCB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0F99-E5A8-F24A-79BC-4072641F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8742" cy="110971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Possible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E34E-D85D-800E-E1CF-60C70AB2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018036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same locker and sensors could be used for a car locking system that doesn’t allow the driver to open the car if the value measured by the alcohol sensor is over a previous stated threshold.</a:t>
            </a:r>
          </a:p>
        </p:txBody>
      </p:sp>
      <p:pic>
        <p:nvPicPr>
          <p:cNvPr id="2050" name="Picture 2" descr="Car lock icon simple isolated black Royalty Free Vector">
            <a:extLst>
              <a:ext uri="{FF2B5EF4-FFF2-40B4-BE49-F238E27FC236}">
                <a16:creationId xmlns:a16="http://schemas.microsoft.com/office/drawing/2014/main" id="{357F99F4-436F-1EA0-3977-868FBD1FE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1" b="25018"/>
          <a:stretch/>
        </p:blipFill>
        <p:spPr bwMode="auto">
          <a:xfrm>
            <a:off x="2067441" y="3055858"/>
            <a:ext cx="4507636" cy="33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yless entry black glyph icon | Glyph icon, Glyphs, Key icon">
            <a:extLst>
              <a:ext uri="{FF2B5EF4-FFF2-40B4-BE49-F238E27FC236}">
                <a16:creationId xmlns:a16="http://schemas.microsoft.com/office/drawing/2014/main" id="{B5F0041B-9CC4-28E4-3653-BC6FDD3B3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762"/>
          <a:stretch/>
        </p:blipFill>
        <p:spPr bwMode="auto">
          <a:xfrm>
            <a:off x="5876986" y="3055858"/>
            <a:ext cx="3906354" cy="33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3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E34E-D85D-800E-E1CF-60C70AB2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510" y="309714"/>
            <a:ext cx="4748980" cy="11012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2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5122" name="Picture 2" descr="Chemical Plant Safety Slogans - ppt download">
            <a:extLst>
              <a:ext uri="{FF2B5EF4-FFF2-40B4-BE49-F238E27FC236}">
                <a16:creationId xmlns:a16="http://schemas.microsoft.com/office/drawing/2014/main" id="{AFCE9858-12D6-0EFA-8360-5E52AEA33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9841" r="4396" b="7143"/>
          <a:stretch/>
        </p:blipFill>
        <p:spPr bwMode="auto">
          <a:xfrm>
            <a:off x="1995948" y="1536364"/>
            <a:ext cx="8200103" cy="493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0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259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Wingdings</vt:lpstr>
      <vt:lpstr>Office Theme</vt:lpstr>
      <vt:lpstr>Chemical Storage Locker - Electronic Measurements &amp; Sensors Project - </vt:lpstr>
      <vt:lpstr> Enhancing Safety and Security</vt:lpstr>
      <vt:lpstr> Project Overview</vt:lpstr>
      <vt:lpstr>PowerPoint Presentation</vt:lpstr>
      <vt:lpstr>Working Principle</vt:lpstr>
      <vt:lpstr>Advantages</vt:lpstr>
      <vt:lpstr>Possible Developments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Storage Locker -Electronic Measurements &amp; Sensors Project- </dc:title>
  <dc:creator>Mara Muresan</dc:creator>
  <cp:lastModifiedBy>Mara Muresan</cp:lastModifiedBy>
  <cp:revision>16</cp:revision>
  <dcterms:created xsi:type="dcterms:W3CDTF">2024-01-11T21:47:41Z</dcterms:created>
  <dcterms:modified xsi:type="dcterms:W3CDTF">2024-01-12T18:13:26Z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2024-01-11T21:56:29Z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dedbbd02-dd68-4e0f-beec-105d42ea6ea6</vt:lpwstr>
  </property>
  <property fmtid="{D5CDD505-2E9C-101B-9397-08002B2CF9AE}" pid="8" name="MSIP_Label_5b58b62f-6f94-46bd-8089-18e64b0a9abb_ContentBits">
    <vt:lpwstr>0</vt:lpwstr>
  </property>
</Properties>
</file>