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258" r:id="rId3"/>
    <p:sldId id="260" r:id="rId4"/>
    <p:sldId id="311" r:id="rId5"/>
    <p:sldId id="312" r:id="rId6"/>
    <p:sldId id="313" r:id="rId7"/>
    <p:sldId id="269" r:id="rId8"/>
    <p:sldId id="283" r:id="rId9"/>
    <p:sldId id="314" r:id="rId10"/>
  </p:sldIdLst>
  <p:sldSz cx="9144000" cy="5143500" type="screen16x9"/>
  <p:notesSz cx="6858000" cy="9144000"/>
  <p:embeddedFontLst>
    <p:embeddedFont>
      <p:font typeface="Comfortaa" panose="020B0604020202020204" charset="0"/>
      <p:regular r:id="rId12"/>
      <p:bold r:id="rId13"/>
    </p:embeddedFont>
    <p:embeddedFont>
      <p:font typeface="Fira Code" panose="020B0604020202020204" charset="0"/>
      <p:regular r:id="rId14"/>
      <p:bold r:id="rId15"/>
    </p:embeddedFont>
    <p:embeddedFont>
      <p:font typeface="Source Code Pro" panose="020B0604020202020204" charset="0"/>
      <p:regular r:id="rId16"/>
      <p:bold r:id="rId17"/>
      <p:italic r:id="rId18"/>
      <p:boldItalic r:id="rId19"/>
    </p:embeddedFont>
    <p:embeddedFont>
      <p:font typeface="Bebas Neue" panose="020B0604020202020204" charset="0"/>
      <p:regular r:id="rId20"/>
    </p:embeddedFont>
    <p:embeddedFont>
      <p:font typeface="Anaheim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B04303F-8E88-48B0-8908-67340B5FE1B9}">
  <a:tblStyle styleId="{2B04303F-8E88-48B0-8908-67340B5FE1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852ED50-9A5E-4623-BB9F-4877FAA7858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09392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2" name="Google Shape;42;p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57" name="Google Shape;57;p8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8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9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8" r:id="rId5"/>
    <p:sldLayoutId id="2147483659" r:id="rId6"/>
    <p:sldLayoutId id="2147483672" r:id="rId7"/>
    <p:sldLayoutId id="2147483673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735500" y="1417900"/>
            <a:ext cx="5797500" cy="12424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Recipe Application</a:t>
            </a:r>
            <a:endParaRPr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633036" y="2738575"/>
            <a:ext cx="57975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" sz="1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&lt; </a:t>
            </a:r>
            <a:r>
              <a:rPr lang="e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Oltean Mara </a:t>
            </a:r>
            <a:r>
              <a:rPr lang="en" sz="1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&gt;</a:t>
            </a:r>
            <a:endParaRPr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Cuprins</a:t>
            </a:r>
            <a:endParaRPr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10" name="Google Shape;310;p33"/>
          <p:cNvSpPr txBox="1">
            <a:spLocks noGrp="1"/>
          </p:cNvSpPr>
          <p:nvPr>
            <p:ph type="title" idx="4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11" name="Google Shape;311;p33"/>
          <p:cNvSpPr txBox="1">
            <a:spLocks noGrp="1"/>
          </p:cNvSpPr>
          <p:nvPr>
            <p:ph type="title" idx="5"/>
          </p:nvPr>
        </p:nvSpPr>
        <p:spPr>
          <a:xfrm>
            <a:off x="2362200" y="2066675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2" name="Google Shape;312;p33"/>
          <p:cNvSpPr txBox="1">
            <a:spLocks noGrp="1"/>
          </p:cNvSpPr>
          <p:nvPr>
            <p:ph type="title" idx="6"/>
          </p:nvPr>
        </p:nvSpPr>
        <p:spPr>
          <a:xfrm>
            <a:off x="2743200" y="2751625"/>
            <a:ext cx="6021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3" name="Google Shape;313;p33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Scopul aplica</a:t>
            </a:r>
            <a:r>
              <a:rPr lang="ro-RO" dirty="0" smtClean="0"/>
              <a:t>ț</a:t>
            </a:r>
            <a:r>
              <a:rPr lang="en" dirty="0" smtClean="0"/>
              <a:t>iei</a:t>
            </a:r>
            <a:endParaRPr dirty="0"/>
          </a:p>
        </p:txBody>
      </p:sp>
      <p:sp>
        <p:nvSpPr>
          <p:cNvPr id="314" name="Google Shape;314;p33"/>
          <p:cNvSpPr txBox="1">
            <a:spLocks noGrp="1"/>
          </p:cNvSpPr>
          <p:nvPr>
            <p:ph type="subTitle" idx="8"/>
          </p:nvPr>
        </p:nvSpPr>
        <p:spPr>
          <a:xfrm>
            <a:off x="3048000" y="2061297"/>
            <a:ext cx="533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Tehnologii &amp; Resurse tehnice</a:t>
            </a:r>
            <a:endParaRPr dirty="0"/>
          </a:p>
        </p:txBody>
      </p:sp>
      <p:sp>
        <p:nvSpPr>
          <p:cNvPr id="315" name="Google Shape;315;p33"/>
          <p:cNvSpPr txBox="1">
            <a:spLocks noGrp="1"/>
          </p:cNvSpPr>
          <p:nvPr>
            <p:ph type="subTitle" idx="9"/>
          </p:nvPr>
        </p:nvSpPr>
        <p:spPr>
          <a:xfrm>
            <a:off x="3505200" y="2716544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Arhitectura aplica</a:t>
            </a:r>
            <a:r>
              <a:rPr lang="ro-RO" dirty="0"/>
              <a:t>ț</a:t>
            </a:r>
            <a:r>
              <a:rPr lang="en" dirty="0" smtClean="0"/>
              <a:t>iei</a:t>
            </a:r>
            <a:endParaRPr dirty="0"/>
          </a:p>
        </p:txBody>
      </p:sp>
      <p:grpSp>
        <p:nvGrpSpPr>
          <p:cNvPr id="316" name="Google Shape;316;p33"/>
          <p:cNvGrpSpPr/>
          <p:nvPr/>
        </p:nvGrpSpPr>
        <p:grpSpPr>
          <a:xfrm>
            <a:off x="358925" y="1867675"/>
            <a:ext cx="2142175" cy="2736325"/>
            <a:chOff x="358925" y="1867675"/>
            <a:chExt cx="2142175" cy="2736325"/>
          </a:xfrm>
        </p:grpSpPr>
        <p:sp>
          <p:nvSpPr>
            <p:cNvPr id="317" name="Google Shape;317;p33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315;p33"/>
          <p:cNvSpPr txBox="1">
            <a:spLocks noGrp="1"/>
          </p:cNvSpPr>
          <p:nvPr>
            <p:ph type="subTitle" idx="9"/>
          </p:nvPr>
        </p:nvSpPr>
        <p:spPr>
          <a:xfrm>
            <a:off x="3886200" y="3377342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Scenarii implementate</a:t>
            </a:r>
            <a:endParaRPr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Google Shape;312;p33"/>
          <p:cNvSpPr txBox="1">
            <a:spLocks/>
          </p:cNvSpPr>
          <p:nvPr/>
        </p:nvSpPr>
        <p:spPr>
          <a:xfrm>
            <a:off x="3124200" y="3405050"/>
            <a:ext cx="6021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2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" dirty="0" smtClean="0"/>
              <a:t>04</a:t>
            </a:r>
            <a:endParaRPr lang="en" dirty="0"/>
          </a:p>
        </p:txBody>
      </p:sp>
      <p:sp>
        <p:nvSpPr>
          <p:cNvPr id="49" name="Google Shape;315;p33"/>
          <p:cNvSpPr txBox="1">
            <a:spLocks noGrp="1"/>
          </p:cNvSpPr>
          <p:nvPr>
            <p:ph type="subTitle" idx="9"/>
          </p:nvPr>
        </p:nvSpPr>
        <p:spPr>
          <a:xfrm>
            <a:off x="4572000" y="4530000"/>
            <a:ext cx="44958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Perpective de extindere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Google Shape;312;p33"/>
          <p:cNvSpPr txBox="1">
            <a:spLocks/>
          </p:cNvSpPr>
          <p:nvPr/>
        </p:nvSpPr>
        <p:spPr>
          <a:xfrm>
            <a:off x="3507219" y="4022900"/>
            <a:ext cx="6021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2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" dirty="0" smtClean="0"/>
              <a:t>05</a:t>
            </a:r>
            <a:endParaRPr lang="en" dirty="0"/>
          </a:p>
        </p:txBody>
      </p:sp>
      <p:sp>
        <p:nvSpPr>
          <p:cNvPr id="45" name="Google Shape;312;p33"/>
          <p:cNvSpPr txBox="1">
            <a:spLocks/>
          </p:cNvSpPr>
          <p:nvPr/>
        </p:nvSpPr>
        <p:spPr>
          <a:xfrm>
            <a:off x="3840888" y="4539375"/>
            <a:ext cx="6021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2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" dirty="0" smtClean="0"/>
              <a:t>06</a:t>
            </a:r>
            <a:endParaRPr lang="en" dirty="0"/>
          </a:p>
        </p:txBody>
      </p:sp>
      <p:sp>
        <p:nvSpPr>
          <p:cNvPr id="46" name="Google Shape;315;p33"/>
          <p:cNvSpPr txBox="1">
            <a:spLocks noGrp="1"/>
          </p:cNvSpPr>
          <p:nvPr>
            <p:ph type="subTitle" idx="9"/>
          </p:nvPr>
        </p:nvSpPr>
        <p:spPr>
          <a:xfrm>
            <a:off x="4343400" y="3980325"/>
            <a:ext cx="44958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4">
                    <a:lumMod val="75000"/>
                  </a:schemeClr>
                </a:solidFill>
              </a:rPr>
              <a:t>Demo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1260456" y="1504950"/>
            <a:ext cx="6635700" cy="8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/>
              <a:t>F</a:t>
            </a:r>
            <a:r>
              <a:rPr lang="vi-VN" sz="1200" dirty="0" smtClean="0"/>
              <a:t>urniz</a:t>
            </a:r>
            <a:r>
              <a:rPr lang="en-US" sz="1200" dirty="0" smtClean="0"/>
              <a:t>area de</a:t>
            </a:r>
            <a:r>
              <a:rPr lang="vi-VN" sz="1200" dirty="0" smtClean="0"/>
              <a:t> </a:t>
            </a:r>
            <a:r>
              <a:rPr lang="vi-VN" sz="1200" dirty="0"/>
              <a:t>recomandări personalizate în ceea ce privește planurile alimentare.</a:t>
            </a: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234079" y="390672"/>
            <a:ext cx="824829" cy="6405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01</a:t>
            </a:r>
            <a:endParaRPr sz="3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09" name="Google Shape;409;p35"/>
          <p:cNvSpPr txBox="1"/>
          <p:nvPr/>
        </p:nvSpPr>
        <p:spPr>
          <a:xfrm>
            <a:off x="400956" y="1504950"/>
            <a:ext cx="704700" cy="66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138475" y="4226803"/>
            <a:ext cx="2144036" cy="7394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1890;p72"/>
          <p:cNvSpPr/>
          <p:nvPr/>
        </p:nvSpPr>
        <p:spPr>
          <a:xfrm>
            <a:off x="995131" y="1980897"/>
            <a:ext cx="185410" cy="94006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10549" y="2558324"/>
            <a:ext cx="79799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200" dirty="0">
                <a:solidFill>
                  <a:schemeClr val="bg1">
                    <a:lumMod val="10000"/>
                    <a:lumOff val="90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Apreciind complexitatea nevoilor individuale, platforma abordează atât utilizatorii sănătoși, cât și pe cei afectați de diverse afecțiuni.</a:t>
            </a:r>
            <a:endParaRPr lang="en-US" sz="1200" dirty="0">
              <a:solidFill>
                <a:schemeClr val="bg1">
                  <a:lumMod val="10000"/>
                  <a:lumOff val="90000"/>
                </a:schemeClr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32" name="Google Shape;1890;p72"/>
          <p:cNvSpPr/>
          <p:nvPr/>
        </p:nvSpPr>
        <p:spPr>
          <a:xfrm>
            <a:off x="461084" y="2654633"/>
            <a:ext cx="185410" cy="94006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753306" y="3257550"/>
            <a:ext cx="10387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200" dirty="0">
                <a:solidFill>
                  <a:schemeClr val="bg1">
                    <a:lumMod val="10000"/>
                    <a:lumOff val="90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Bază pentru aceste </a:t>
            </a:r>
            <a:r>
              <a:rPr lang="vi-VN" sz="12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recomandări</a:t>
            </a:r>
            <a:r>
              <a:rPr lang="ro-RO" sz="12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 -</a:t>
            </a:r>
            <a:r>
              <a:rPr lang="en-US" sz="12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&gt; </a:t>
            </a:r>
            <a:r>
              <a:rPr lang="vi-VN" sz="12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caracteristicile </a:t>
            </a:r>
            <a:r>
              <a:rPr lang="vi-VN" sz="1200" dirty="0">
                <a:solidFill>
                  <a:schemeClr val="bg1">
                    <a:lumMod val="10000"/>
                    <a:lumOff val="90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specifice ale </a:t>
            </a:r>
            <a:r>
              <a:rPr lang="vi-VN" sz="12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fiecărei</a:t>
            </a:r>
            <a:endParaRPr lang="en-US" sz="1200" dirty="0" smtClean="0">
              <a:solidFill>
                <a:schemeClr val="bg1">
                  <a:lumMod val="10000"/>
                  <a:lumOff val="90000"/>
                </a:schemeClr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r>
              <a:rPr lang="vi-VN" sz="12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persoane:Genul,Vârsta,Greutatea,Înălțimea</a:t>
            </a:r>
            <a:r>
              <a:rPr lang="ro-RO" sz="12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,Nivelul de activitate fizică</a:t>
            </a:r>
            <a:r>
              <a:rPr lang="vi-VN" sz="12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.</a:t>
            </a:r>
            <a:endParaRPr lang="vi-VN" sz="1200" dirty="0">
              <a:solidFill>
                <a:schemeClr val="bg1">
                  <a:lumMod val="10000"/>
                  <a:lumOff val="90000"/>
                </a:schemeClr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34" name="Google Shape;1890;p72"/>
          <p:cNvSpPr/>
          <p:nvPr/>
        </p:nvSpPr>
        <p:spPr>
          <a:xfrm>
            <a:off x="461084" y="3333750"/>
            <a:ext cx="185410" cy="94006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990600" y="452406"/>
            <a:ext cx="3318537" cy="491096"/>
          </a:xfrm>
          <a:prstGeom prst="rect">
            <a:avLst/>
          </a:prstGeom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>
              <a:lnSpc>
                <a:spcPct val="115000"/>
              </a:lnSpc>
              <a:buClr>
                <a:srgbClr val="E7E7E7"/>
              </a:buClr>
              <a:buSzPts val="2400"/>
            </a:pPr>
            <a:r>
              <a:rPr lang="en-US" sz="2400" b="1" cap="all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Source Code Pro"/>
                <a:ea typeface="Source Code Pro"/>
                <a:sym typeface="Source Code Pro"/>
              </a:rPr>
              <a:t>Scopul</a:t>
            </a:r>
            <a:r>
              <a:rPr lang="en-US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Source Code Pro"/>
                <a:ea typeface="Source Code Pro"/>
                <a:sym typeface="Source Code Pro"/>
              </a:rPr>
              <a:t> </a:t>
            </a:r>
            <a:r>
              <a:rPr lang="en-US" sz="2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Source Code Pro"/>
                <a:ea typeface="Source Code Pro"/>
                <a:sym typeface="Source Code Pro"/>
              </a:rPr>
              <a:t>aplica</a:t>
            </a:r>
            <a:r>
              <a:rPr lang="ro-RO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Source Code Pro"/>
                <a:ea typeface="Source Code Pro"/>
                <a:sym typeface="Source Code Pro"/>
              </a:rPr>
              <a:t>t</a:t>
            </a:r>
            <a:r>
              <a:rPr lang="en-US" sz="2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Source Code Pro"/>
                <a:ea typeface="Source Code Pro"/>
                <a:sym typeface="Source Code Pro"/>
              </a:rPr>
              <a:t>iei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Source Code Pro"/>
              <a:ea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234079" y="390672"/>
            <a:ext cx="824829" cy="6405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0</a:t>
            </a:r>
            <a:r>
              <a:rPr lang="ro-RO" sz="3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</a:t>
            </a:r>
            <a:endParaRPr sz="3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09" name="Google Shape;409;p35"/>
          <p:cNvSpPr txBox="1"/>
          <p:nvPr/>
        </p:nvSpPr>
        <p:spPr>
          <a:xfrm>
            <a:off x="209868" y="1085681"/>
            <a:ext cx="704700" cy="66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8153400" y="4017587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" name="Google Shape;1890;p72"/>
          <p:cNvSpPr/>
          <p:nvPr/>
        </p:nvSpPr>
        <p:spPr>
          <a:xfrm>
            <a:off x="1053453" y="1415491"/>
            <a:ext cx="185410" cy="94006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890;p72"/>
          <p:cNvSpPr/>
          <p:nvPr/>
        </p:nvSpPr>
        <p:spPr>
          <a:xfrm>
            <a:off x="1053453" y="2977806"/>
            <a:ext cx="185410" cy="94006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890;p72"/>
          <p:cNvSpPr/>
          <p:nvPr/>
        </p:nvSpPr>
        <p:spPr>
          <a:xfrm>
            <a:off x="1066631" y="4141551"/>
            <a:ext cx="185410" cy="94006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990600" y="452406"/>
            <a:ext cx="5346335" cy="517065"/>
          </a:xfrm>
          <a:prstGeom prst="rect">
            <a:avLst/>
          </a:prstGeom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>
              <a:lnSpc>
                <a:spcPct val="115000"/>
              </a:lnSpc>
              <a:buClr>
                <a:srgbClr val="E7E7E7"/>
              </a:buClr>
              <a:buSzPts val="2400"/>
            </a:pPr>
            <a:r>
              <a:rPr lang="ro-RO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Source Code Pro"/>
                <a:ea typeface="Source Code Pro"/>
                <a:sym typeface="Source Code Pro"/>
              </a:rPr>
              <a:t>Tehnologii &amp; resurse tehnice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Source Code Pro"/>
              <a:ea typeface="Source Code Pro"/>
              <a:sym typeface="Source Code Pr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8863" y="1276350"/>
            <a:ext cx="76200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vi-VN" sz="1100" b="1" dirty="0">
                <a:solidFill>
                  <a:srgbClr val="D1D5DB"/>
                </a:solidFill>
                <a:latin typeface="Source Code Pro" panose="020B0604020202020204" charset="0"/>
                <a:ea typeface="Source Code Pro" panose="020B0604020202020204" charset="0"/>
              </a:rPr>
              <a:t>Tehnologii Utilizate</a:t>
            </a:r>
            <a:r>
              <a:rPr lang="vi-VN" sz="1100" b="1" dirty="0" smtClean="0">
                <a:solidFill>
                  <a:srgbClr val="D1D5DB"/>
                </a:solidFill>
                <a:latin typeface="Source Code Pro" panose="020B0604020202020204" charset="0"/>
                <a:ea typeface="Source Code Pro" panose="020B0604020202020204" charset="0"/>
              </a:rPr>
              <a:t>:</a:t>
            </a:r>
            <a:endParaRPr lang="ro-RO" sz="1100" b="1" dirty="0" smtClean="0">
              <a:solidFill>
                <a:srgbClr val="D1D5DB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>
              <a:buFont typeface="Arial"/>
              <a:buChar char="•"/>
            </a:pPr>
            <a:endParaRPr lang="vi-VN" sz="1100" dirty="0">
              <a:solidFill>
                <a:srgbClr val="D1D5DB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vi-VN" sz="1100" b="1" i="1" dirty="0" smtClean="0">
                <a:solidFill>
                  <a:schemeClr val="accent1">
                    <a:lumMod val="75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Java</a:t>
            </a:r>
            <a:r>
              <a:rPr lang="vi-VN" sz="1100" dirty="0" smtClean="0">
                <a:solidFill>
                  <a:srgbClr val="D1D5DB"/>
                </a:solidFill>
                <a:latin typeface="Source Code Pro" panose="020B0604020202020204" charset="0"/>
                <a:ea typeface="Source Code Pro" panose="020B0604020202020204" charset="0"/>
              </a:rPr>
              <a:t>: </a:t>
            </a:r>
            <a:r>
              <a:rPr lang="pt-BR" sz="1100" dirty="0">
                <a:solidFill>
                  <a:srgbClr val="D1D5DB"/>
                </a:solidFill>
                <a:latin typeface="Source Code Pro" panose="020B0604020202020204" charset="0"/>
                <a:ea typeface="Source Code Pro" panose="020B0604020202020204" charset="0"/>
              </a:rPr>
              <a:t>Limbajul de programare principal pentru dezvoltarea </a:t>
            </a:r>
            <a:r>
              <a:rPr lang="pt-BR" sz="1100" dirty="0" smtClean="0">
                <a:solidFill>
                  <a:srgbClr val="D1D5DB"/>
                </a:solidFill>
                <a:latin typeface="Source Code Pro" panose="020B0604020202020204" charset="0"/>
                <a:ea typeface="Source Code Pro" panose="020B0604020202020204" charset="0"/>
              </a:rPr>
              <a:t>aplicației</a:t>
            </a:r>
            <a:r>
              <a:rPr lang="vi-VN" sz="1100" dirty="0" smtClean="0">
                <a:solidFill>
                  <a:srgbClr val="D1D5DB"/>
                </a:solidFill>
                <a:latin typeface="Source Code Pro" panose="020B0604020202020204" charset="0"/>
                <a:ea typeface="Source Code Pro" panose="020B0604020202020204" charset="0"/>
              </a:rPr>
              <a:t>.</a:t>
            </a:r>
          </a:p>
          <a:p>
            <a:pPr marL="742950" lvl="1" indent="-285750">
              <a:buFont typeface="Arial"/>
              <a:buChar char="•"/>
            </a:pPr>
            <a:r>
              <a:rPr lang="vi-VN" sz="1100" b="1" i="1" dirty="0" smtClean="0">
                <a:solidFill>
                  <a:schemeClr val="accent1">
                    <a:lumMod val="75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Spring Boot</a:t>
            </a:r>
            <a:r>
              <a:rPr lang="en-US" sz="1100" dirty="0" smtClean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: </a:t>
            </a:r>
            <a:r>
              <a:rPr lang="vi-VN" sz="1100" dirty="0" smtClean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Un </a:t>
            </a:r>
            <a:r>
              <a:rPr lang="vi-VN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framework ce facilitează dezvoltarea rapidă și ușoară a aplicațiilor Java.</a:t>
            </a:r>
            <a:endParaRPr lang="en-US" sz="1100" b="1" i="1" dirty="0" smtClean="0">
              <a:solidFill>
                <a:schemeClr val="accent1">
                  <a:lumMod val="75000"/>
                </a:schemeClr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vi-VN" sz="1100" b="1" i="1" dirty="0" smtClean="0">
                <a:solidFill>
                  <a:schemeClr val="accent1">
                    <a:lumMod val="75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Spring JPA</a:t>
            </a:r>
            <a:r>
              <a:rPr lang="vi-VN" sz="1100" dirty="0">
                <a:solidFill>
                  <a:srgbClr val="D1D5DB"/>
                </a:solidFill>
                <a:latin typeface="Source Code Pro" panose="020B0604020202020204" charset="0"/>
                <a:ea typeface="Source Code Pro" panose="020B0604020202020204" charset="0"/>
              </a:rPr>
              <a:t>: Un subproiect al framework-ului Spring, care furnizează un set de abstracții pentru interacțiunea cu bazele de date</a:t>
            </a:r>
            <a:r>
              <a:rPr lang="vi-VN" sz="1100" dirty="0" smtClean="0">
                <a:solidFill>
                  <a:srgbClr val="D1D5DB"/>
                </a:solidFill>
                <a:latin typeface="Source Code Pro" panose="020B0604020202020204" charset="0"/>
                <a:ea typeface="Source Code Pro" panose="020B0604020202020204" charset="0"/>
              </a:rPr>
              <a:t>.</a:t>
            </a:r>
            <a:endParaRPr lang="en-US" sz="1100" dirty="0" smtClean="0">
              <a:solidFill>
                <a:srgbClr val="D1D5DB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100" b="1" i="1" dirty="0" smtClean="0">
                <a:solidFill>
                  <a:schemeClr val="accent1">
                    <a:lumMod val="75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Hibernate: </a:t>
            </a:r>
            <a:r>
              <a:rPr lang="vi-VN" sz="1100" dirty="0" smtClean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Un </a:t>
            </a:r>
            <a:r>
              <a:rPr lang="vi-VN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framework ORM (Object-Relational Mapping) ce lucrează în tandem cu Spring JPA pentru maparea obiectelor în baze de date relaționale.</a:t>
            </a:r>
            <a:endParaRPr lang="en-US" sz="1100" dirty="0" smtClean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vi-VN" sz="1100" b="1" i="1" dirty="0" smtClean="0">
                <a:solidFill>
                  <a:schemeClr val="accent1">
                    <a:lumMod val="75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Baze de Date Relaționale</a:t>
            </a:r>
            <a:r>
              <a:rPr lang="vi-VN" sz="1100" dirty="0" smtClean="0">
                <a:solidFill>
                  <a:srgbClr val="D1D5DB"/>
                </a:solidFill>
                <a:latin typeface="Source Code Pro" panose="020B0604020202020204" charset="0"/>
                <a:ea typeface="Source Code Pro" panose="020B0604020202020204" charset="0"/>
              </a:rPr>
              <a:t>: Stocarea datelor utilizatorilor și planurilor alimentare.</a:t>
            </a:r>
            <a:endParaRPr lang="en-US" sz="1100" dirty="0" smtClean="0">
              <a:solidFill>
                <a:srgbClr val="D1D5DB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742950" lvl="1" indent="-285750">
              <a:buFont typeface="Arial"/>
              <a:buChar char="•"/>
            </a:pPr>
            <a:endParaRPr lang="vi-VN" sz="1100" dirty="0" smtClean="0">
              <a:solidFill>
                <a:srgbClr val="D1D5DB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>
              <a:buFont typeface="Arial"/>
              <a:buChar char="•"/>
            </a:pPr>
            <a:r>
              <a:rPr lang="vi-VN" sz="1100" b="1" dirty="0" smtClean="0">
                <a:solidFill>
                  <a:srgbClr val="D1D5DB"/>
                </a:solidFill>
                <a:latin typeface="Source Code Pro" panose="020B0604020202020204" charset="0"/>
                <a:ea typeface="Source Code Pro" panose="020B0604020202020204" charset="0"/>
              </a:rPr>
              <a:t>„Unelte</a:t>
            </a:r>
            <a:r>
              <a:rPr lang="en-US" sz="1100" b="1" dirty="0" smtClean="0">
                <a:solidFill>
                  <a:srgbClr val="D1D5DB"/>
                </a:solidFill>
                <a:latin typeface="Source Code Pro" panose="020B0604020202020204" charset="0"/>
                <a:ea typeface="Source Code Pro" panose="020B0604020202020204" charset="0"/>
              </a:rPr>
              <a:t>”</a:t>
            </a:r>
            <a:r>
              <a:rPr lang="vi-VN" sz="1100" b="1" dirty="0" smtClean="0">
                <a:solidFill>
                  <a:srgbClr val="D1D5DB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vi-VN" sz="1100" b="1" dirty="0">
                <a:solidFill>
                  <a:srgbClr val="D1D5DB"/>
                </a:solidFill>
                <a:latin typeface="Source Code Pro" panose="020B0604020202020204" charset="0"/>
                <a:ea typeface="Source Code Pro" panose="020B0604020202020204" charset="0"/>
              </a:rPr>
              <a:t>Utilizate</a:t>
            </a:r>
            <a:r>
              <a:rPr lang="vi-VN" sz="1100" b="1" dirty="0" smtClean="0">
                <a:solidFill>
                  <a:srgbClr val="D1D5DB"/>
                </a:solidFill>
                <a:latin typeface="Source Code Pro" panose="020B0604020202020204" charset="0"/>
                <a:ea typeface="Source Code Pro" panose="020B0604020202020204" charset="0"/>
              </a:rPr>
              <a:t>:</a:t>
            </a:r>
            <a:endParaRPr lang="ro-RO" sz="1100" b="1" dirty="0" smtClean="0">
              <a:solidFill>
                <a:srgbClr val="D1D5DB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>
              <a:buFont typeface="Arial"/>
              <a:buChar char="•"/>
            </a:pPr>
            <a:endParaRPr lang="vi-VN" sz="1100" dirty="0">
              <a:solidFill>
                <a:srgbClr val="D1D5DB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vi-VN" sz="1100" b="1" i="1" dirty="0">
                <a:solidFill>
                  <a:schemeClr val="accent1">
                    <a:lumMod val="75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IntelliJ IDEA</a:t>
            </a:r>
            <a:r>
              <a:rPr lang="vi-VN" sz="1100" dirty="0">
                <a:solidFill>
                  <a:srgbClr val="D1D5DB"/>
                </a:solidFill>
                <a:latin typeface="Source Code Pro" panose="020B0604020202020204" charset="0"/>
                <a:ea typeface="Source Code Pro" panose="020B0604020202020204" charset="0"/>
              </a:rPr>
              <a:t>: Mediu de dezvoltare integrat pentru Java.</a:t>
            </a:r>
          </a:p>
          <a:p>
            <a:pPr marL="742950" lvl="1" indent="-285750">
              <a:buFont typeface="Arial"/>
              <a:buChar char="•"/>
            </a:pPr>
            <a:r>
              <a:rPr lang="vi-VN" sz="1100" b="1" i="1" dirty="0">
                <a:solidFill>
                  <a:schemeClr val="accent1">
                    <a:lumMod val="75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PgAdmin</a:t>
            </a:r>
            <a:r>
              <a:rPr lang="vi-VN" sz="1100" dirty="0">
                <a:solidFill>
                  <a:srgbClr val="D1D5DB"/>
                </a:solidFill>
                <a:latin typeface="Source Code Pro" panose="020B0604020202020204" charset="0"/>
                <a:ea typeface="Source Code Pro" panose="020B0604020202020204" charset="0"/>
              </a:rPr>
              <a:t>: Platformă pentru administrarea bazelor de date PostgreSQL.</a:t>
            </a:r>
          </a:p>
          <a:p>
            <a:pPr marL="742950" lvl="1" indent="-285750">
              <a:buFont typeface="Arial"/>
              <a:buChar char="•"/>
            </a:pPr>
            <a:r>
              <a:rPr lang="vi-VN" sz="1100" b="1" i="1" dirty="0">
                <a:solidFill>
                  <a:schemeClr val="accent1">
                    <a:lumMod val="75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Postman</a:t>
            </a:r>
            <a:r>
              <a:rPr lang="vi-VN" sz="1100" dirty="0">
                <a:solidFill>
                  <a:srgbClr val="D1D5DB"/>
                </a:solidFill>
                <a:latin typeface="Source Code Pro" panose="020B0604020202020204" charset="0"/>
                <a:ea typeface="Source Code Pro" panose="020B0604020202020204" charset="0"/>
              </a:rPr>
              <a:t>: Testarea și interacțiunea cu API-uri Rest</a:t>
            </a:r>
            <a:r>
              <a:rPr lang="vi-VN" sz="1100" dirty="0" smtClean="0">
                <a:solidFill>
                  <a:srgbClr val="D1D5DB"/>
                </a:solidFill>
                <a:latin typeface="Source Code Pro" panose="020B0604020202020204" charset="0"/>
                <a:ea typeface="Source Code Pro" panose="020B0604020202020204" charset="0"/>
              </a:rPr>
              <a:t>.</a:t>
            </a:r>
            <a:endParaRPr lang="en-US" sz="1100" dirty="0" smtClean="0">
              <a:solidFill>
                <a:srgbClr val="D1D5DB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742950" lvl="1" indent="-285750">
              <a:buFont typeface="Arial"/>
              <a:buChar char="•"/>
            </a:pPr>
            <a:endParaRPr lang="vi-VN" sz="1100" dirty="0">
              <a:solidFill>
                <a:srgbClr val="D1D5DB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>
              <a:buFont typeface="Arial"/>
              <a:buChar char="•"/>
            </a:pPr>
            <a:r>
              <a:rPr lang="vi-VN" sz="1100" b="1" dirty="0">
                <a:solidFill>
                  <a:srgbClr val="D1D5DB"/>
                </a:solidFill>
                <a:latin typeface="Source Code Pro" panose="020B0604020202020204" charset="0"/>
                <a:ea typeface="Source Code Pro" panose="020B0604020202020204" charset="0"/>
              </a:rPr>
              <a:t>Importanța </a:t>
            </a:r>
            <a:r>
              <a:rPr lang="vi-VN" sz="1100" b="1" dirty="0" smtClean="0">
                <a:solidFill>
                  <a:srgbClr val="D1D5DB"/>
                </a:solidFill>
                <a:latin typeface="Source Code Pro" panose="020B0604020202020204" charset="0"/>
                <a:ea typeface="Source Code Pro" panose="020B0604020202020204" charset="0"/>
              </a:rPr>
              <a:t>„Infrastructurii</a:t>
            </a:r>
            <a:r>
              <a:rPr lang="en-US" sz="1100" b="1" dirty="0" smtClean="0">
                <a:solidFill>
                  <a:srgbClr val="D1D5DB"/>
                </a:solidFill>
                <a:latin typeface="Source Code Pro" panose="020B0604020202020204" charset="0"/>
                <a:ea typeface="Source Code Pro" panose="020B0604020202020204" charset="0"/>
              </a:rPr>
              <a:t>”</a:t>
            </a:r>
            <a:r>
              <a:rPr lang="vi-VN" sz="1100" b="1" dirty="0" smtClean="0">
                <a:solidFill>
                  <a:srgbClr val="D1D5DB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vi-VN" sz="1100" b="1" dirty="0">
                <a:solidFill>
                  <a:srgbClr val="D1D5DB"/>
                </a:solidFill>
                <a:latin typeface="Source Code Pro" panose="020B0604020202020204" charset="0"/>
                <a:ea typeface="Source Code Pro" panose="020B0604020202020204" charset="0"/>
              </a:rPr>
              <a:t>Tehnice</a:t>
            </a:r>
            <a:r>
              <a:rPr lang="vi-VN" sz="1100" b="1" dirty="0" smtClean="0">
                <a:solidFill>
                  <a:srgbClr val="D1D5DB"/>
                </a:solidFill>
                <a:latin typeface="Source Code Pro" panose="020B0604020202020204" charset="0"/>
                <a:ea typeface="Source Code Pro" panose="020B0604020202020204" charset="0"/>
              </a:rPr>
              <a:t>:</a:t>
            </a:r>
            <a:endParaRPr lang="ro-RO" sz="1100" b="1" dirty="0" smtClean="0">
              <a:solidFill>
                <a:srgbClr val="D1D5DB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>
              <a:buFont typeface="Arial"/>
              <a:buChar char="•"/>
            </a:pPr>
            <a:endParaRPr lang="vi-VN" sz="1100" dirty="0">
              <a:solidFill>
                <a:srgbClr val="D1D5DB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vi-VN" sz="1100" dirty="0" smtClean="0">
                <a:solidFill>
                  <a:srgbClr val="D1D5DB"/>
                </a:solidFill>
                <a:latin typeface="Source Code Pro" panose="020B0604020202020204" charset="0"/>
                <a:ea typeface="Source Code Pro" panose="020B0604020202020204" charset="0"/>
              </a:rPr>
              <a:t>Asigură </a:t>
            </a:r>
            <a:r>
              <a:rPr lang="vi-VN" sz="1100" dirty="0">
                <a:solidFill>
                  <a:srgbClr val="D1D5DB"/>
                </a:solidFill>
                <a:latin typeface="Source Code Pro" panose="020B0604020202020204" charset="0"/>
                <a:ea typeface="Source Code Pro" panose="020B0604020202020204" charset="0"/>
              </a:rPr>
              <a:t>o experiență utilizator </a:t>
            </a:r>
            <a:r>
              <a:rPr lang="ro-RO" sz="1100" dirty="0" smtClean="0">
                <a:solidFill>
                  <a:srgbClr val="D1D5DB"/>
                </a:solidFill>
                <a:latin typeface="Source Code Pro" panose="020B0604020202020204" charset="0"/>
                <a:ea typeface="Source Code Pro" panose="020B0604020202020204" charset="0"/>
              </a:rPr>
              <a:t>eficientă</a:t>
            </a:r>
            <a:r>
              <a:rPr lang="vi-VN" sz="1100" dirty="0" smtClean="0">
                <a:solidFill>
                  <a:srgbClr val="D1D5DB"/>
                </a:solidFill>
                <a:latin typeface="Source Code Pro" panose="020B0604020202020204" charset="0"/>
                <a:ea typeface="Source Code Pro" panose="020B0604020202020204" charset="0"/>
              </a:rPr>
              <a:t>.</a:t>
            </a:r>
            <a:endParaRPr lang="vi-VN" sz="1100" dirty="0">
              <a:solidFill>
                <a:srgbClr val="D1D5DB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vi-VN" sz="1100" dirty="0">
                <a:solidFill>
                  <a:srgbClr val="D1D5DB"/>
                </a:solidFill>
                <a:latin typeface="Source Code Pro" panose="020B0604020202020204" charset="0"/>
                <a:ea typeface="Source Code Pro" panose="020B0604020202020204" charset="0"/>
              </a:rPr>
              <a:t>Permit dezvoltarea ulterioară și extinderea funcționalităților.</a:t>
            </a:r>
          </a:p>
        </p:txBody>
      </p:sp>
    </p:spTree>
    <p:extLst>
      <p:ext uri="{BB962C8B-B14F-4D97-AF65-F5344CB8AC3E}">
        <p14:creationId xmlns:p14="http://schemas.microsoft.com/office/powerpoint/2010/main" val="295121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234079" y="390672"/>
            <a:ext cx="824829" cy="6405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0</a:t>
            </a:r>
            <a:r>
              <a:rPr lang="en-US" sz="3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</a:t>
            </a:r>
            <a:endParaRPr sz="3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90600" y="452406"/>
            <a:ext cx="4240263" cy="491096"/>
          </a:xfrm>
          <a:prstGeom prst="rect">
            <a:avLst/>
          </a:prstGeom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>
              <a:lnSpc>
                <a:spcPct val="115000"/>
              </a:lnSpc>
              <a:buClr>
                <a:srgbClr val="E7E7E7"/>
              </a:buClr>
              <a:buSzPts val="2400"/>
            </a:pPr>
            <a:r>
              <a:rPr lang="en-US" sz="2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Source Code Pro"/>
                <a:ea typeface="Source Code Pro"/>
                <a:sym typeface="Source Code Pro"/>
              </a:rPr>
              <a:t>Arhitectura</a:t>
            </a: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Source Code Pro"/>
                <a:ea typeface="Source Code Pro"/>
                <a:sym typeface="Source Code Pro"/>
              </a:rPr>
              <a:t> </a:t>
            </a:r>
            <a:r>
              <a:rPr lang="en-US" sz="2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Source Code Pro"/>
                <a:ea typeface="Source Code Pro"/>
                <a:sym typeface="Source Code Pro"/>
              </a:rPr>
              <a:t>aplicatiei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Source Code Pro"/>
              <a:ea typeface="Source Code Pro"/>
              <a:sym typeface="Source Code Pro"/>
            </a:endParaRPr>
          </a:p>
        </p:txBody>
      </p:sp>
      <p:sp>
        <p:nvSpPr>
          <p:cNvPr id="2" name="AutoShape 2" descr="Architecture flow of spring boot Applications Spring boot uses all the... | 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Architecture flow of spring boot Applications Spring boot uses all the... |  Download Scientific Diagra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41" y="1326171"/>
            <a:ext cx="7373579" cy="3723780"/>
          </a:xfrm>
          <a:prstGeom prst="roundRect">
            <a:avLst>
              <a:gd name="adj" fmla="val 4167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glow rad="1397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obliqueTopRigh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grpSp>
        <p:nvGrpSpPr>
          <p:cNvPr id="13" name="Google Shape;1656;p66"/>
          <p:cNvGrpSpPr/>
          <p:nvPr/>
        </p:nvGrpSpPr>
        <p:grpSpPr>
          <a:xfrm rot="5400000">
            <a:off x="598061" y="728109"/>
            <a:ext cx="1162644" cy="2358770"/>
            <a:chOff x="2054423" y="3230517"/>
            <a:chExt cx="1162644" cy="1950174"/>
          </a:xfrm>
          <a:solidFill>
            <a:schemeClr val="accent1"/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grpSp>
          <p:nvGrpSpPr>
            <p:cNvPr id="14" name="Google Shape;1657;p66"/>
            <p:cNvGrpSpPr/>
            <p:nvPr/>
          </p:nvGrpSpPr>
          <p:grpSpPr>
            <a:xfrm>
              <a:off x="2054423" y="3230517"/>
              <a:ext cx="597242" cy="1950174"/>
              <a:chOff x="6961407" y="2871131"/>
              <a:chExt cx="439278" cy="1434374"/>
            </a:xfrm>
            <a:grpFill/>
          </p:grpSpPr>
          <p:sp>
            <p:nvSpPr>
              <p:cNvPr id="22" name="Google Shape;1658;p66"/>
              <p:cNvSpPr/>
              <p:nvPr/>
            </p:nvSpPr>
            <p:spPr>
              <a:xfrm rot="-5400000">
                <a:off x="6647504" y="3552324"/>
                <a:ext cx="1374825" cy="131536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3024" extrusionOk="0">
                    <a:moveTo>
                      <a:pt x="31193" y="0"/>
                    </a:moveTo>
                    <a:cubicBezTo>
                      <a:pt x="31079" y="0"/>
                      <a:pt x="30893" y="114"/>
                      <a:pt x="30836" y="300"/>
                    </a:cubicBezTo>
                    <a:lnTo>
                      <a:pt x="17287" y="300"/>
                    </a:lnTo>
                    <a:lnTo>
                      <a:pt x="17287" y="2796"/>
                    </a:lnTo>
                    <a:lnTo>
                      <a:pt x="0" y="2796"/>
                    </a:lnTo>
                    <a:lnTo>
                      <a:pt x="0" y="3024"/>
                    </a:lnTo>
                    <a:lnTo>
                      <a:pt x="17529" y="3024"/>
                    </a:lnTo>
                    <a:lnTo>
                      <a:pt x="17529" y="528"/>
                    </a:lnTo>
                    <a:lnTo>
                      <a:pt x="30836" y="528"/>
                    </a:lnTo>
                    <a:cubicBezTo>
                      <a:pt x="30893" y="656"/>
                      <a:pt x="31079" y="770"/>
                      <a:pt x="31193" y="770"/>
                    </a:cubicBezTo>
                    <a:cubicBezTo>
                      <a:pt x="31435" y="770"/>
                      <a:pt x="31607" y="599"/>
                      <a:pt x="31607" y="414"/>
                    </a:cubicBezTo>
                    <a:cubicBezTo>
                      <a:pt x="31607" y="171"/>
                      <a:pt x="31435" y="0"/>
                      <a:pt x="3119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contourW="6350" prstMaterial="metal">
                  <a:bevelT w="127000" h="31750" prst="relaxedInset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cap="all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endParaRPr>
              </a:p>
            </p:txBody>
          </p:sp>
          <p:sp>
            <p:nvSpPr>
              <p:cNvPr id="23" name="Google Shape;1659;p66"/>
              <p:cNvSpPr/>
              <p:nvPr/>
            </p:nvSpPr>
            <p:spPr>
              <a:xfrm rot="-5400000">
                <a:off x="6677278" y="3618071"/>
                <a:ext cx="1230283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28284" h="3324" extrusionOk="0">
                    <a:moveTo>
                      <a:pt x="27870" y="0"/>
                    </a:moveTo>
                    <a:cubicBezTo>
                      <a:pt x="27741" y="0"/>
                      <a:pt x="27570" y="114"/>
                      <a:pt x="27513" y="228"/>
                    </a:cubicBezTo>
                    <a:lnTo>
                      <a:pt x="16103" y="228"/>
                    </a:lnTo>
                    <a:lnTo>
                      <a:pt x="16103" y="3081"/>
                    </a:lnTo>
                    <a:lnTo>
                      <a:pt x="0" y="3081"/>
                    </a:lnTo>
                    <a:lnTo>
                      <a:pt x="0" y="3324"/>
                    </a:lnTo>
                    <a:lnTo>
                      <a:pt x="16331" y="3324"/>
                    </a:lnTo>
                    <a:lnTo>
                      <a:pt x="16331" y="471"/>
                    </a:lnTo>
                    <a:lnTo>
                      <a:pt x="27513" y="471"/>
                    </a:lnTo>
                    <a:cubicBezTo>
                      <a:pt x="27570" y="656"/>
                      <a:pt x="27741" y="770"/>
                      <a:pt x="27870" y="770"/>
                    </a:cubicBezTo>
                    <a:cubicBezTo>
                      <a:pt x="28098" y="770"/>
                      <a:pt x="28283" y="585"/>
                      <a:pt x="28283" y="357"/>
                    </a:cubicBezTo>
                    <a:cubicBezTo>
                      <a:pt x="28283" y="171"/>
                      <a:pt x="28098" y="0"/>
                      <a:pt x="2787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contourW="6350" prstMaterial="metal">
                  <a:bevelT w="127000" h="31750" prst="relaxedInset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cap="all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endParaRPr>
              </a:p>
            </p:txBody>
          </p:sp>
          <p:sp>
            <p:nvSpPr>
              <p:cNvPr id="24" name="Google Shape;1660;p66"/>
              <p:cNvSpPr/>
              <p:nvPr/>
            </p:nvSpPr>
            <p:spPr>
              <a:xfrm rot="-5400000">
                <a:off x="6529931" y="3512306"/>
                <a:ext cx="1434374" cy="152024"/>
              </a:xfrm>
              <a:custGeom>
                <a:avLst/>
                <a:gdLst/>
                <a:ahLst/>
                <a:cxnLst/>
                <a:rect l="l" t="t" r="r" b="b"/>
                <a:pathLst>
                  <a:path w="32976" h="3495" extrusionOk="0">
                    <a:moveTo>
                      <a:pt x="32562" y="1"/>
                    </a:moveTo>
                    <a:cubicBezTo>
                      <a:pt x="32448" y="1"/>
                      <a:pt x="32263" y="115"/>
                      <a:pt x="32206" y="286"/>
                    </a:cubicBezTo>
                    <a:lnTo>
                      <a:pt x="14976" y="286"/>
                    </a:lnTo>
                    <a:lnTo>
                      <a:pt x="14976" y="3267"/>
                    </a:lnTo>
                    <a:lnTo>
                      <a:pt x="0" y="3267"/>
                    </a:lnTo>
                    <a:lnTo>
                      <a:pt x="0" y="3495"/>
                    </a:lnTo>
                    <a:lnTo>
                      <a:pt x="15204" y="3495"/>
                    </a:lnTo>
                    <a:lnTo>
                      <a:pt x="15204" y="528"/>
                    </a:lnTo>
                    <a:lnTo>
                      <a:pt x="32206" y="528"/>
                    </a:lnTo>
                    <a:cubicBezTo>
                      <a:pt x="32263" y="642"/>
                      <a:pt x="32448" y="771"/>
                      <a:pt x="32562" y="771"/>
                    </a:cubicBezTo>
                    <a:cubicBezTo>
                      <a:pt x="32805" y="771"/>
                      <a:pt x="32976" y="585"/>
                      <a:pt x="32976" y="414"/>
                    </a:cubicBezTo>
                    <a:cubicBezTo>
                      <a:pt x="32976" y="172"/>
                      <a:pt x="32805" y="1"/>
                      <a:pt x="3256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contourW="6350" prstMaterial="metal">
                  <a:bevelT w="127000" h="31750" prst="relaxedInset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cap="all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endParaRPr>
              </a:p>
            </p:txBody>
          </p:sp>
          <p:sp>
            <p:nvSpPr>
              <p:cNvPr id="25" name="Google Shape;1661;p66"/>
              <p:cNvSpPr/>
              <p:nvPr/>
            </p:nvSpPr>
            <p:spPr>
              <a:xfrm rot="-5400000">
                <a:off x="6645331" y="3671116"/>
                <a:ext cx="1098138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25246" h="3923" extrusionOk="0">
                    <a:moveTo>
                      <a:pt x="24832" y="0"/>
                    </a:moveTo>
                    <a:cubicBezTo>
                      <a:pt x="24718" y="0"/>
                      <a:pt x="24532" y="114"/>
                      <a:pt x="24475" y="285"/>
                    </a:cubicBezTo>
                    <a:lnTo>
                      <a:pt x="13835" y="285"/>
                    </a:lnTo>
                    <a:lnTo>
                      <a:pt x="13835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4078" y="3923"/>
                    </a:lnTo>
                    <a:lnTo>
                      <a:pt x="14078" y="528"/>
                    </a:lnTo>
                    <a:lnTo>
                      <a:pt x="24475" y="528"/>
                    </a:lnTo>
                    <a:cubicBezTo>
                      <a:pt x="24532" y="642"/>
                      <a:pt x="24718" y="770"/>
                      <a:pt x="24832" y="770"/>
                    </a:cubicBezTo>
                    <a:cubicBezTo>
                      <a:pt x="25074" y="770"/>
                      <a:pt x="25245" y="585"/>
                      <a:pt x="25245" y="414"/>
                    </a:cubicBezTo>
                    <a:cubicBezTo>
                      <a:pt x="25245" y="171"/>
                      <a:pt x="25074" y="0"/>
                      <a:pt x="248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contourW="6350" prstMaterial="metal">
                  <a:bevelT w="127000" h="31750" prst="relaxedInset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cap="all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endParaRPr>
              </a:p>
            </p:txBody>
          </p:sp>
          <p:sp>
            <p:nvSpPr>
              <p:cNvPr id="26" name="Google Shape;1662;p66"/>
              <p:cNvSpPr/>
              <p:nvPr/>
            </p:nvSpPr>
            <p:spPr>
              <a:xfrm rot="-5400000">
                <a:off x="6506661" y="3582076"/>
                <a:ext cx="1284264" cy="162594"/>
              </a:xfrm>
              <a:custGeom>
                <a:avLst/>
                <a:gdLst/>
                <a:ahLst/>
                <a:cxnLst/>
                <a:rect l="l" t="t" r="r" b="b"/>
                <a:pathLst>
                  <a:path w="29525" h="3738" extrusionOk="0">
                    <a:moveTo>
                      <a:pt x="29111" y="1"/>
                    </a:moveTo>
                    <a:cubicBezTo>
                      <a:pt x="28996" y="1"/>
                      <a:pt x="28811" y="115"/>
                      <a:pt x="28754" y="300"/>
                    </a:cubicBezTo>
                    <a:lnTo>
                      <a:pt x="12708" y="300"/>
                    </a:lnTo>
                    <a:lnTo>
                      <a:pt x="12708" y="3509"/>
                    </a:lnTo>
                    <a:lnTo>
                      <a:pt x="0" y="3509"/>
                    </a:lnTo>
                    <a:lnTo>
                      <a:pt x="0" y="3737"/>
                    </a:lnTo>
                    <a:lnTo>
                      <a:pt x="12951" y="3737"/>
                    </a:lnTo>
                    <a:lnTo>
                      <a:pt x="12951" y="528"/>
                    </a:lnTo>
                    <a:lnTo>
                      <a:pt x="28754" y="528"/>
                    </a:lnTo>
                    <a:cubicBezTo>
                      <a:pt x="28811" y="657"/>
                      <a:pt x="28996" y="771"/>
                      <a:pt x="29111" y="771"/>
                    </a:cubicBezTo>
                    <a:cubicBezTo>
                      <a:pt x="29353" y="771"/>
                      <a:pt x="29524" y="600"/>
                      <a:pt x="29524" y="414"/>
                    </a:cubicBezTo>
                    <a:cubicBezTo>
                      <a:pt x="29524" y="172"/>
                      <a:pt x="29353" y="1"/>
                      <a:pt x="291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contourW="6350" prstMaterial="metal">
                  <a:bevelT w="127000" h="31750" prst="relaxedInset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cap="all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endParaRPr>
              </a:p>
            </p:txBody>
          </p:sp>
          <p:sp>
            <p:nvSpPr>
              <p:cNvPr id="27" name="Google Shape;1663;p66"/>
              <p:cNvSpPr/>
              <p:nvPr/>
            </p:nvSpPr>
            <p:spPr>
              <a:xfrm rot="-5400000">
                <a:off x="6617711" y="3742147"/>
                <a:ext cx="953596" cy="173120"/>
              </a:xfrm>
              <a:custGeom>
                <a:avLst/>
                <a:gdLst/>
                <a:ahLst/>
                <a:cxnLst/>
                <a:rect l="l" t="t" r="r" b="b"/>
                <a:pathLst>
                  <a:path w="21923" h="3980" extrusionOk="0">
                    <a:moveTo>
                      <a:pt x="21566" y="0"/>
                    </a:moveTo>
                    <a:cubicBezTo>
                      <a:pt x="21394" y="0"/>
                      <a:pt x="21209" y="114"/>
                      <a:pt x="21209" y="300"/>
                    </a:cubicBezTo>
                    <a:lnTo>
                      <a:pt x="11168" y="300"/>
                    </a:lnTo>
                    <a:lnTo>
                      <a:pt x="11168" y="3752"/>
                    </a:lnTo>
                    <a:lnTo>
                      <a:pt x="0" y="3752"/>
                    </a:lnTo>
                    <a:lnTo>
                      <a:pt x="0" y="3980"/>
                    </a:lnTo>
                    <a:lnTo>
                      <a:pt x="11410" y="3980"/>
                    </a:lnTo>
                    <a:lnTo>
                      <a:pt x="11410" y="542"/>
                    </a:lnTo>
                    <a:lnTo>
                      <a:pt x="21209" y="542"/>
                    </a:lnTo>
                    <a:cubicBezTo>
                      <a:pt x="21209" y="656"/>
                      <a:pt x="21394" y="771"/>
                      <a:pt x="21566" y="771"/>
                    </a:cubicBezTo>
                    <a:cubicBezTo>
                      <a:pt x="21751" y="771"/>
                      <a:pt x="21922" y="599"/>
                      <a:pt x="21922" y="414"/>
                    </a:cubicBezTo>
                    <a:cubicBezTo>
                      <a:pt x="21922" y="186"/>
                      <a:pt x="21751" y="0"/>
                      <a:pt x="2156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contourW="6350" prstMaterial="metal">
                  <a:bevelT w="127000" h="31750" prst="relaxedInset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cap="all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endParaRPr>
              </a:p>
            </p:txBody>
          </p:sp>
          <p:sp>
            <p:nvSpPr>
              <p:cNvPr id="30" name="Google Shape;1664;p66"/>
              <p:cNvSpPr/>
              <p:nvPr/>
            </p:nvSpPr>
            <p:spPr>
              <a:xfrm rot="-5400000">
                <a:off x="6516884" y="3690342"/>
                <a:ext cx="1059686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3923" extrusionOk="0">
                    <a:moveTo>
                      <a:pt x="24004" y="1"/>
                    </a:moveTo>
                    <a:cubicBezTo>
                      <a:pt x="23819" y="1"/>
                      <a:pt x="23648" y="115"/>
                      <a:pt x="23648" y="300"/>
                    </a:cubicBezTo>
                    <a:lnTo>
                      <a:pt x="10098" y="300"/>
                    </a:lnTo>
                    <a:lnTo>
                      <a:pt x="10098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0341" y="3923"/>
                    </a:lnTo>
                    <a:lnTo>
                      <a:pt x="10341" y="543"/>
                    </a:lnTo>
                    <a:lnTo>
                      <a:pt x="23648" y="543"/>
                    </a:lnTo>
                    <a:cubicBezTo>
                      <a:pt x="23648" y="657"/>
                      <a:pt x="23819" y="771"/>
                      <a:pt x="24004" y="771"/>
                    </a:cubicBezTo>
                    <a:cubicBezTo>
                      <a:pt x="24176" y="771"/>
                      <a:pt x="24361" y="600"/>
                      <a:pt x="24361" y="414"/>
                    </a:cubicBezTo>
                    <a:cubicBezTo>
                      <a:pt x="24361" y="186"/>
                      <a:pt x="24176" y="1"/>
                      <a:pt x="2400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contourW="6350" prstMaterial="metal">
                  <a:bevelT w="127000" h="31750" prst="relaxedInset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cap="all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endParaRPr>
              </a:p>
            </p:txBody>
          </p:sp>
        </p:grpSp>
        <p:grpSp>
          <p:nvGrpSpPr>
            <p:cNvPr id="15" name="Google Shape;1665;p66"/>
            <p:cNvGrpSpPr/>
            <p:nvPr/>
          </p:nvGrpSpPr>
          <p:grpSpPr>
            <a:xfrm>
              <a:off x="2683043" y="3311479"/>
              <a:ext cx="534024" cy="1869213"/>
              <a:chOff x="7780935" y="2930680"/>
              <a:chExt cx="392780" cy="1374825"/>
            </a:xfrm>
            <a:grpFill/>
          </p:grpSpPr>
          <p:sp>
            <p:nvSpPr>
              <p:cNvPr id="16" name="Google Shape;1666;p66"/>
              <p:cNvSpPr/>
              <p:nvPr/>
            </p:nvSpPr>
            <p:spPr>
              <a:xfrm rot="-5400000">
                <a:off x="7866274" y="3998065"/>
                <a:ext cx="449808" cy="165073"/>
              </a:xfrm>
              <a:custGeom>
                <a:avLst/>
                <a:gdLst/>
                <a:ahLst/>
                <a:cxnLst/>
                <a:rect l="l" t="t" r="r" b="b"/>
                <a:pathLst>
                  <a:path w="10341" h="3795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9856" y="229"/>
                    </a:lnTo>
                    <a:lnTo>
                      <a:pt x="9856" y="3081"/>
                    </a:lnTo>
                    <a:cubicBezTo>
                      <a:pt x="9685" y="3081"/>
                      <a:pt x="9556" y="3267"/>
                      <a:pt x="9556" y="3438"/>
                    </a:cubicBezTo>
                    <a:cubicBezTo>
                      <a:pt x="9556" y="3623"/>
                      <a:pt x="9742" y="3794"/>
                      <a:pt x="9984" y="3794"/>
                    </a:cubicBezTo>
                    <a:cubicBezTo>
                      <a:pt x="10155" y="3794"/>
                      <a:pt x="10341" y="3623"/>
                      <a:pt x="10341" y="3438"/>
                    </a:cubicBezTo>
                    <a:cubicBezTo>
                      <a:pt x="10341" y="3267"/>
                      <a:pt x="10212" y="3081"/>
                      <a:pt x="10098" y="3081"/>
                    </a:cubicBezTo>
                    <a:lnTo>
                      <a:pt x="1009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contourW="6350" prstMaterial="metal">
                  <a:bevelT w="127000" h="31750" prst="relaxedInset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cap="all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endParaRPr>
              </a:p>
            </p:txBody>
          </p:sp>
          <p:sp>
            <p:nvSpPr>
              <p:cNvPr id="17" name="Google Shape;1667;p66"/>
              <p:cNvSpPr/>
              <p:nvPr/>
            </p:nvSpPr>
            <p:spPr>
              <a:xfrm rot="-5400000">
                <a:off x="7822212" y="3954002"/>
                <a:ext cx="498829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11468" h="4694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0925" y="243"/>
                    </a:lnTo>
                    <a:lnTo>
                      <a:pt x="10925" y="3980"/>
                    </a:lnTo>
                    <a:cubicBezTo>
                      <a:pt x="10811" y="3980"/>
                      <a:pt x="10697" y="4166"/>
                      <a:pt x="10697" y="4337"/>
                    </a:cubicBezTo>
                    <a:cubicBezTo>
                      <a:pt x="10697" y="4522"/>
                      <a:pt x="10868" y="4693"/>
                      <a:pt x="11054" y="4693"/>
                    </a:cubicBezTo>
                    <a:cubicBezTo>
                      <a:pt x="11282" y="4693"/>
                      <a:pt x="11467" y="4522"/>
                      <a:pt x="11467" y="4337"/>
                    </a:cubicBezTo>
                    <a:cubicBezTo>
                      <a:pt x="11467" y="4166"/>
                      <a:pt x="11339" y="3980"/>
                      <a:pt x="11168" y="3980"/>
                    </a:cubicBezTo>
                    <a:lnTo>
                      <a:pt x="1116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contourW="6350" prstMaterial="metal">
                  <a:bevelT w="127000" h="31750" prst="relaxedInset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cap="all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endParaRPr>
              </a:p>
            </p:txBody>
          </p:sp>
          <p:sp>
            <p:nvSpPr>
              <p:cNvPr id="18" name="Google Shape;1668;p66"/>
              <p:cNvSpPr/>
              <p:nvPr/>
            </p:nvSpPr>
            <p:spPr>
              <a:xfrm rot="-5400000">
                <a:off x="7418033" y="3559740"/>
                <a:ext cx="1266256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1995" y="243"/>
                    </a:lnTo>
                    <a:lnTo>
                      <a:pt x="11995" y="5178"/>
                    </a:lnTo>
                    <a:lnTo>
                      <a:pt x="16631" y="5178"/>
                    </a:lnTo>
                    <a:lnTo>
                      <a:pt x="20909" y="828"/>
                    </a:lnTo>
                    <a:lnTo>
                      <a:pt x="28340" y="828"/>
                    </a:lnTo>
                    <a:cubicBezTo>
                      <a:pt x="28397" y="1013"/>
                      <a:pt x="28526" y="1127"/>
                      <a:pt x="28697" y="1127"/>
                    </a:cubicBezTo>
                    <a:cubicBezTo>
                      <a:pt x="28939" y="1127"/>
                      <a:pt x="29111" y="956"/>
                      <a:pt x="29111" y="714"/>
                    </a:cubicBezTo>
                    <a:cubicBezTo>
                      <a:pt x="29111" y="543"/>
                      <a:pt x="28939" y="357"/>
                      <a:pt x="28697" y="357"/>
                    </a:cubicBezTo>
                    <a:cubicBezTo>
                      <a:pt x="28583" y="357"/>
                      <a:pt x="28397" y="471"/>
                      <a:pt x="28340" y="600"/>
                    </a:cubicBezTo>
                    <a:lnTo>
                      <a:pt x="20852" y="600"/>
                    </a:lnTo>
                    <a:lnTo>
                      <a:pt x="16516" y="4936"/>
                    </a:lnTo>
                    <a:lnTo>
                      <a:pt x="12238" y="4936"/>
                    </a:lnTo>
                    <a:lnTo>
                      <a:pt x="1223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contourW="6350" prstMaterial="metal">
                  <a:bevelT w="127000" h="31750" prst="relaxedInset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cap="all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endParaRPr>
              </a:p>
            </p:txBody>
          </p:sp>
          <p:sp>
            <p:nvSpPr>
              <p:cNvPr id="19" name="Google Shape;1669;p66"/>
              <p:cNvSpPr/>
              <p:nvPr/>
            </p:nvSpPr>
            <p:spPr>
              <a:xfrm rot="-5400000">
                <a:off x="7317206" y="3505455"/>
                <a:ext cx="1374825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3065" y="243"/>
                    </a:lnTo>
                    <a:lnTo>
                      <a:pt x="13065" y="5178"/>
                    </a:lnTo>
                    <a:lnTo>
                      <a:pt x="15917" y="5178"/>
                    </a:lnTo>
                    <a:lnTo>
                      <a:pt x="20382" y="714"/>
                    </a:lnTo>
                    <a:lnTo>
                      <a:pt x="30836" y="714"/>
                    </a:lnTo>
                    <a:cubicBezTo>
                      <a:pt x="30893" y="900"/>
                      <a:pt x="31022" y="1014"/>
                      <a:pt x="31193" y="1014"/>
                    </a:cubicBezTo>
                    <a:cubicBezTo>
                      <a:pt x="31435" y="1014"/>
                      <a:pt x="31607" y="828"/>
                      <a:pt x="31607" y="600"/>
                    </a:cubicBezTo>
                    <a:cubicBezTo>
                      <a:pt x="31607" y="415"/>
                      <a:pt x="31435" y="243"/>
                      <a:pt x="31193" y="243"/>
                    </a:cubicBezTo>
                    <a:cubicBezTo>
                      <a:pt x="31079" y="243"/>
                      <a:pt x="30893" y="358"/>
                      <a:pt x="30836" y="472"/>
                    </a:cubicBezTo>
                    <a:lnTo>
                      <a:pt x="20253" y="472"/>
                    </a:lnTo>
                    <a:lnTo>
                      <a:pt x="15803" y="4936"/>
                    </a:lnTo>
                    <a:lnTo>
                      <a:pt x="13307" y="4936"/>
                    </a:lnTo>
                    <a:lnTo>
                      <a:pt x="1330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contourW="6350" prstMaterial="metal">
                  <a:bevelT w="127000" h="31750" prst="relaxedInset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cap="all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endParaRPr>
              </a:p>
            </p:txBody>
          </p:sp>
          <p:sp>
            <p:nvSpPr>
              <p:cNvPr id="20" name="Google Shape;1670;p66"/>
              <p:cNvSpPr/>
              <p:nvPr/>
            </p:nvSpPr>
            <p:spPr>
              <a:xfrm rot="-5400000">
                <a:off x="7374298" y="3624573"/>
                <a:ext cx="1144680" cy="217183"/>
              </a:xfrm>
              <a:custGeom>
                <a:avLst/>
                <a:gdLst/>
                <a:ahLst/>
                <a:cxnLst/>
                <a:rect l="l" t="t" r="r" b="b"/>
                <a:pathLst>
                  <a:path w="26316" h="4993" extrusionOk="0">
                    <a:moveTo>
                      <a:pt x="25901" y="0"/>
                    </a:moveTo>
                    <a:cubicBezTo>
                      <a:pt x="25730" y="0"/>
                      <a:pt x="25602" y="114"/>
                      <a:pt x="25545" y="228"/>
                    </a:cubicBezTo>
                    <a:lnTo>
                      <a:pt x="20253" y="228"/>
                    </a:lnTo>
                    <a:lnTo>
                      <a:pt x="15689" y="4750"/>
                    </a:lnTo>
                    <a:lnTo>
                      <a:pt x="14491" y="4750"/>
                    </a:lnTo>
                    <a:lnTo>
                      <a:pt x="14491" y="171"/>
                    </a:lnTo>
                    <a:lnTo>
                      <a:pt x="0" y="171"/>
                    </a:lnTo>
                    <a:lnTo>
                      <a:pt x="0" y="414"/>
                    </a:lnTo>
                    <a:lnTo>
                      <a:pt x="14263" y="414"/>
                    </a:lnTo>
                    <a:lnTo>
                      <a:pt x="14263" y="4992"/>
                    </a:lnTo>
                    <a:lnTo>
                      <a:pt x="15803" y="4992"/>
                    </a:lnTo>
                    <a:lnTo>
                      <a:pt x="20325" y="471"/>
                    </a:lnTo>
                    <a:lnTo>
                      <a:pt x="25545" y="471"/>
                    </a:lnTo>
                    <a:cubicBezTo>
                      <a:pt x="25602" y="642"/>
                      <a:pt x="25787" y="713"/>
                      <a:pt x="25901" y="713"/>
                    </a:cubicBezTo>
                    <a:cubicBezTo>
                      <a:pt x="26144" y="713"/>
                      <a:pt x="26315" y="585"/>
                      <a:pt x="26315" y="357"/>
                    </a:cubicBezTo>
                    <a:cubicBezTo>
                      <a:pt x="26315" y="171"/>
                      <a:pt x="26144" y="0"/>
                      <a:pt x="259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contourW="6350" prstMaterial="metal">
                  <a:bevelT w="127000" h="31750" prst="relaxedInset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cap="all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endParaRPr>
              </a:p>
            </p:txBody>
          </p:sp>
          <p:sp>
            <p:nvSpPr>
              <p:cNvPr id="21" name="Google Shape;1671;p66"/>
              <p:cNvSpPr/>
              <p:nvPr/>
            </p:nvSpPr>
            <p:spPr>
              <a:xfrm rot="-5400000">
                <a:off x="7256398" y="3576791"/>
                <a:ext cx="1253250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28812" h="4694" extrusionOk="0">
                    <a:moveTo>
                      <a:pt x="28397" y="1"/>
                    </a:moveTo>
                    <a:cubicBezTo>
                      <a:pt x="28283" y="1"/>
                      <a:pt x="28098" y="115"/>
                      <a:pt x="28041" y="243"/>
                    </a:cubicBezTo>
                    <a:lnTo>
                      <a:pt x="19540" y="243"/>
                    </a:lnTo>
                    <a:lnTo>
                      <a:pt x="15618" y="4166"/>
                    </a:lnTo>
                    <a:lnTo>
                      <a:pt x="15618" y="172"/>
                    </a:lnTo>
                    <a:lnTo>
                      <a:pt x="0" y="172"/>
                    </a:lnTo>
                    <a:lnTo>
                      <a:pt x="0" y="415"/>
                    </a:lnTo>
                    <a:lnTo>
                      <a:pt x="15390" y="415"/>
                    </a:lnTo>
                    <a:lnTo>
                      <a:pt x="15390" y="4693"/>
                    </a:lnTo>
                    <a:lnTo>
                      <a:pt x="19669" y="472"/>
                    </a:lnTo>
                    <a:lnTo>
                      <a:pt x="28041" y="472"/>
                    </a:lnTo>
                    <a:cubicBezTo>
                      <a:pt x="28098" y="657"/>
                      <a:pt x="28226" y="771"/>
                      <a:pt x="28397" y="771"/>
                    </a:cubicBezTo>
                    <a:cubicBezTo>
                      <a:pt x="28640" y="771"/>
                      <a:pt x="28811" y="600"/>
                      <a:pt x="28811" y="357"/>
                    </a:cubicBezTo>
                    <a:cubicBezTo>
                      <a:pt x="28811" y="172"/>
                      <a:pt x="28640" y="1"/>
                      <a:pt x="2839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contourW="6350" prstMaterial="metal">
                  <a:bevelT w="127000" h="31750" prst="relaxedInset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cap="all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endParaRPr>
              </a:p>
            </p:txBody>
          </p:sp>
        </p:grpSp>
      </p:grpSp>
      <p:grpSp>
        <p:nvGrpSpPr>
          <p:cNvPr id="31" name="Google Shape;1249;p56"/>
          <p:cNvGrpSpPr/>
          <p:nvPr/>
        </p:nvGrpSpPr>
        <p:grpSpPr>
          <a:xfrm>
            <a:off x="1132437" y="3535555"/>
            <a:ext cx="561263" cy="1583855"/>
            <a:chOff x="426802" y="2674436"/>
            <a:chExt cx="397738" cy="1636680"/>
          </a:xfrm>
          <a:solidFill>
            <a:schemeClr val="accent1"/>
          </a:solidFill>
        </p:grpSpPr>
        <p:sp>
          <p:nvSpPr>
            <p:cNvPr id="33" name="Google Shape;1250;p56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avLst/>
              <a:gdLst/>
              <a:ahLst/>
              <a:cxnLst/>
              <a:rect l="l" t="t" r="r" b="b"/>
              <a:pathLst>
                <a:path w="35787" h="2312" extrusionOk="0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51;p56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avLst/>
              <a:gdLst/>
              <a:ahLst/>
              <a:cxnLst/>
              <a:rect l="l" t="t" r="r" b="b"/>
              <a:pathLst>
                <a:path w="37627" h="4865" extrusionOk="0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52;p56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avLst/>
              <a:gdLst/>
              <a:ahLst/>
              <a:cxnLst/>
              <a:rect l="l" t="t" r="r" b="b"/>
              <a:pathLst>
                <a:path w="10285" h="3381" extrusionOk="0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53;p56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avLst/>
              <a:gdLst/>
              <a:ahLst/>
              <a:cxnLst/>
              <a:rect l="l" t="t" r="r" b="b"/>
              <a:pathLst>
                <a:path w="34417" h="2012" extrusionOk="0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54;p56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avLst/>
              <a:gdLst/>
              <a:ahLst/>
              <a:cxnLst/>
              <a:rect l="l" t="t" r="r" b="b"/>
              <a:pathLst>
                <a:path w="31679" h="2255" extrusionOk="0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55;p56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avLst/>
              <a:gdLst/>
              <a:ahLst/>
              <a:cxnLst/>
              <a:rect l="l" t="t" r="r" b="b"/>
              <a:pathLst>
                <a:path w="31151" h="4879" extrusionOk="0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56;p56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avLst/>
              <a:gdLst/>
              <a:ahLst/>
              <a:cxnLst/>
              <a:rect l="l" t="t" r="r" b="b"/>
              <a:pathLst>
                <a:path w="32863" h="4807" extrusionOk="0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1257;p56"/>
          <p:cNvGrpSpPr/>
          <p:nvPr/>
        </p:nvGrpSpPr>
        <p:grpSpPr>
          <a:xfrm>
            <a:off x="800546" y="3542920"/>
            <a:ext cx="380107" cy="1576489"/>
            <a:chOff x="4792514" y="2979701"/>
            <a:chExt cx="305307" cy="1325804"/>
          </a:xfrm>
          <a:solidFill>
            <a:schemeClr val="accent1"/>
          </a:solidFill>
        </p:grpSpPr>
        <p:sp>
          <p:nvSpPr>
            <p:cNvPr id="42" name="Google Shape;1258;p56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59;p56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60;p56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61;p56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62;p56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1212;p55"/>
          <p:cNvGrpSpPr/>
          <p:nvPr/>
        </p:nvGrpSpPr>
        <p:grpSpPr>
          <a:xfrm rot="-5400000">
            <a:off x="7568440" y="435209"/>
            <a:ext cx="532384" cy="2618736"/>
            <a:chOff x="7109079" y="2871131"/>
            <a:chExt cx="291606" cy="1434374"/>
          </a:xfrm>
          <a:solidFill>
            <a:schemeClr val="accent1"/>
          </a:solidFill>
        </p:grpSpPr>
        <p:sp>
          <p:nvSpPr>
            <p:cNvPr id="48" name="Google Shape;1213;p55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14;p55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15;p55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16;p55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064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234079" y="390672"/>
            <a:ext cx="824829" cy="6405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0</a:t>
            </a:r>
            <a:r>
              <a:rPr lang="en-US" sz="3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4</a:t>
            </a:r>
            <a:endParaRPr sz="3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8" name="Google Shape;1890;p72"/>
          <p:cNvSpPr/>
          <p:nvPr/>
        </p:nvSpPr>
        <p:spPr>
          <a:xfrm>
            <a:off x="1600200" y="1577735"/>
            <a:ext cx="185410" cy="94006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890;p72"/>
          <p:cNvSpPr/>
          <p:nvPr/>
        </p:nvSpPr>
        <p:spPr>
          <a:xfrm>
            <a:off x="1414790" y="2163679"/>
            <a:ext cx="185410" cy="94006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890;p72"/>
          <p:cNvSpPr/>
          <p:nvPr/>
        </p:nvSpPr>
        <p:spPr>
          <a:xfrm>
            <a:off x="1719590" y="2741711"/>
            <a:ext cx="185410" cy="94006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990600" y="452406"/>
            <a:ext cx="4055919" cy="491096"/>
          </a:xfrm>
          <a:prstGeom prst="rect">
            <a:avLst/>
          </a:prstGeom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>
              <a:lnSpc>
                <a:spcPct val="115000"/>
              </a:lnSpc>
              <a:buClr>
                <a:srgbClr val="E7E7E7"/>
              </a:buClr>
              <a:buSzPts val="2400"/>
            </a:pPr>
            <a:r>
              <a:rPr lang="en-US" sz="2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Source Code Pro"/>
                <a:ea typeface="Source Code Pro"/>
                <a:sym typeface="Source Code Pro"/>
              </a:rPr>
              <a:t>Scenarii</a:t>
            </a: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Source Code Pro"/>
                <a:ea typeface="Source Code Pro"/>
                <a:sym typeface="Source Code Pro"/>
              </a:rPr>
              <a:t> </a:t>
            </a:r>
            <a:r>
              <a:rPr lang="en-US" sz="2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Source Code Pro"/>
                <a:ea typeface="Source Code Pro"/>
                <a:sym typeface="Source Code Pro"/>
              </a:rPr>
              <a:t>implementate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Source Code Pro"/>
              <a:ea typeface="Source Code Pro"/>
              <a:sym typeface="Source Code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56209" y="1470838"/>
            <a:ext cx="4158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>
                <a:solidFill>
                  <a:schemeClr val="accent1"/>
                </a:solidFill>
                <a:latin typeface="Source Code Pro" panose="020B0604020202020204" charset="0"/>
                <a:ea typeface="Source Code Pro" panose="020B0604020202020204" charset="0"/>
              </a:rPr>
              <a:t>Gestionarea</a:t>
            </a:r>
            <a:r>
              <a:rPr lang="en-US" b="1" i="1" dirty="0">
                <a:solidFill>
                  <a:schemeClr val="accent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b="1" i="1" dirty="0" err="1">
                <a:solidFill>
                  <a:schemeClr val="accent1"/>
                </a:solidFill>
                <a:latin typeface="Source Code Pro" panose="020B0604020202020204" charset="0"/>
                <a:ea typeface="Source Code Pro" panose="020B0604020202020204" charset="0"/>
              </a:rPr>
              <a:t>Profilului</a:t>
            </a:r>
            <a:r>
              <a:rPr lang="en-US" b="1" i="1" dirty="0">
                <a:solidFill>
                  <a:schemeClr val="accent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b="1" i="1" dirty="0" err="1" smtClean="0">
                <a:solidFill>
                  <a:schemeClr val="accent1"/>
                </a:solidFill>
                <a:latin typeface="Source Code Pro" panose="020B0604020202020204" charset="0"/>
                <a:ea typeface="Source Code Pro" panose="020B0604020202020204" charset="0"/>
              </a:rPr>
              <a:t>Utilizatorului</a:t>
            </a:r>
            <a:endParaRPr lang="en-US" b="1" i="1" dirty="0">
              <a:solidFill>
                <a:schemeClr val="accent1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5000" y="2056794"/>
            <a:ext cx="5017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i="1" dirty="0">
                <a:solidFill>
                  <a:schemeClr val="accent1"/>
                </a:solidFill>
                <a:latin typeface="Source Code Pro" panose="020B0604020202020204" charset="0"/>
                <a:ea typeface="Source Code Pro" panose="020B0604020202020204" charset="0"/>
              </a:rPr>
              <a:t>Generarea de Planuri Alimentare Personalizate</a:t>
            </a:r>
            <a:endParaRPr lang="en-US" b="1" i="1" dirty="0">
              <a:solidFill>
                <a:schemeClr val="accent1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2634826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>
                <a:solidFill>
                  <a:schemeClr val="accent1"/>
                </a:solidFill>
                <a:latin typeface="Source Code Pro" panose="020B0604020202020204" charset="0"/>
                <a:ea typeface="Source Code Pro" panose="020B0604020202020204" charset="0"/>
              </a:rPr>
              <a:t>Actualizarea</a:t>
            </a:r>
            <a:r>
              <a:rPr lang="en-US" b="1" i="1" dirty="0">
                <a:solidFill>
                  <a:schemeClr val="accent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b="1" i="1" dirty="0" err="1">
                <a:solidFill>
                  <a:schemeClr val="accent1"/>
                </a:solidFill>
                <a:latin typeface="Source Code Pro" panose="020B0604020202020204" charset="0"/>
                <a:ea typeface="Source Code Pro" panose="020B0604020202020204" charset="0"/>
              </a:rPr>
              <a:t>unui</a:t>
            </a:r>
            <a:r>
              <a:rPr lang="en-US" b="1" i="1" dirty="0">
                <a:solidFill>
                  <a:schemeClr val="accent1"/>
                </a:solidFill>
                <a:latin typeface="Source Code Pro" panose="020B0604020202020204" charset="0"/>
                <a:ea typeface="Source Code Pro" panose="020B0604020202020204" charset="0"/>
              </a:rPr>
              <a:t> Plan </a:t>
            </a:r>
            <a:r>
              <a:rPr lang="en-US" b="1" i="1" dirty="0" err="1">
                <a:solidFill>
                  <a:schemeClr val="accent1"/>
                </a:solidFill>
                <a:latin typeface="Source Code Pro" panose="020B0604020202020204" charset="0"/>
                <a:ea typeface="Source Code Pro" panose="020B0604020202020204" charset="0"/>
              </a:rPr>
              <a:t>Alimentar</a:t>
            </a:r>
            <a:endParaRPr lang="en-US" i="1" dirty="0">
              <a:solidFill>
                <a:schemeClr val="accent1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56209" y="3229841"/>
            <a:ext cx="40511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err="1">
                <a:solidFill>
                  <a:schemeClr val="accent1"/>
                </a:solidFill>
                <a:latin typeface="Source Code Pro" panose="020B0604020202020204" charset="0"/>
                <a:ea typeface="Source Code Pro" panose="020B0604020202020204" charset="0"/>
              </a:rPr>
              <a:t>Căutarea</a:t>
            </a:r>
            <a:r>
              <a:rPr lang="es-ES" b="1" i="1" dirty="0">
                <a:solidFill>
                  <a:schemeClr val="accent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s-ES" b="1" i="1" dirty="0" err="1">
                <a:solidFill>
                  <a:schemeClr val="accent1"/>
                </a:solidFill>
                <a:latin typeface="Source Code Pro" panose="020B0604020202020204" charset="0"/>
                <a:ea typeface="Source Code Pro" panose="020B0604020202020204" charset="0"/>
              </a:rPr>
              <a:t>unui</a:t>
            </a:r>
            <a:r>
              <a:rPr lang="es-ES" b="1" i="1" dirty="0">
                <a:solidFill>
                  <a:schemeClr val="accent1"/>
                </a:solidFill>
                <a:latin typeface="Source Code Pro" panose="020B0604020202020204" charset="0"/>
                <a:ea typeface="Source Code Pro" panose="020B0604020202020204" charset="0"/>
              </a:rPr>
              <a:t> Plan Alimentar </a:t>
            </a:r>
            <a:r>
              <a:rPr lang="es-ES" b="1" i="1" dirty="0" err="1">
                <a:solidFill>
                  <a:schemeClr val="accent1"/>
                </a:solidFill>
                <a:latin typeface="Source Code Pro" panose="020B0604020202020204" charset="0"/>
                <a:ea typeface="Source Code Pro" panose="020B0604020202020204" charset="0"/>
              </a:rPr>
              <a:t>după</a:t>
            </a:r>
            <a:r>
              <a:rPr lang="es-ES" b="1" i="1" dirty="0">
                <a:solidFill>
                  <a:schemeClr val="accent1"/>
                </a:solidFill>
                <a:latin typeface="Source Code Pro" panose="020B0604020202020204" charset="0"/>
                <a:ea typeface="Source Code Pro" panose="020B0604020202020204" charset="0"/>
              </a:rPr>
              <a:t> ID</a:t>
            </a:r>
            <a:endParaRPr lang="en-US" i="1" dirty="0">
              <a:solidFill>
                <a:schemeClr val="accent1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7" name="Google Shape;1890;p72"/>
          <p:cNvSpPr/>
          <p:nvPr/>
        </p:nvSpPr>
        <p:spPr>
          <a:xfrm>
            <a:off x="1414790" y="3336726"/>
            <a:ext cx="185410" cy="94006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594012" y="3795415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>
                <a:solidFill>
                  <a:schemeClr val="accent1"/>
                </a:solidFill>
                <a:latin typeface="Source Code Pro" panose="020B0604020202020204" charset="0"/>
                <a:ea typeface="Source Code Pro" panose="020B0604020202020204" charset="0"/>
              </a:rPr>
              <a:t>Ștergerea</a:t>
            </a:r>
            <a:r>
              <a:rPr lang="en-US" b="1" i="1" dirty="0">
                <a:solidFill>
                  <a:schemeClr val="accent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b="1" i="1" dirty="0" err="1">
                <a:solidFill>
                  <a:schemeClr val="accent1"/>
                </a:solidFill>
                <a:latin typeface="Source Code Pro" panose="020B0604020202020204" charset="0"/>
                <a:ea typeface="Source Code Pro" panose="020B0604020202020204" charset="0"/>
              </a:rPr>
              <a:t>unui</a:t>
            </a:r>
            <a:r>
              <a:rPr lang="en-US" b="1" i="1" dirty="0">
                <a:solidFill>
                  <a:schemeClr val="accent1"/>
                </a:solidFill>
                <a:latin typeface="Source Code Pro" panose="020B0604020202020204" charset="0"/>
                <a:ea typeface="Source Code Pro" panose="020B0604020202020204" charset="0"/>
              </a:rPr>
              <a:t> Plan </a:t>
            </a:r>
            <a:r>
              <a:rPr lang="en-US" b="1" i="1" dirty="0" err="1">
                <a:solidFill>
                  <a:schemeClr val="accent1"/>
                </a:solidFill>
                <a:latin typeface="Source Code Pro" panose="020B0604020202020204" charset="0"/>
                <a:ea typeface="Source Code Pro" panose="020B0604020202020204" charset="0"/>
              </a:rPr>
              <a:t>Alimentar</a:t>
            </a:r>
            <a:endParaRPr lang="en-US" i="1" dirty="0">
              <a:solidFill>
                <a:schemeClr val="accent1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9" name="Google Shape;1890;p72"/>
          <p:cNvSpPr/>
          <p:nvPr/>
        </p:nvSpPr>
        <p:spPr>
          <a:xfrm>
            <a:off x="1655443" y="3902300"/>
            <a:ext cx="185410" cy="94006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1389;p60"/>
          <p:cNvGrpSpPr/>
          <p:nvPr/>
        </p:nvGrpSpPr>
        <p:grpSpPr>
          <a:xfrm rot="19538889">
            <a:off x="8023356" y="3291204"/>
            <a:ext cx="1149364" cy="2524430"/>
            <a:chOff x="1390914" y="2488356"/>
            <a:chExt cx="811526" cy="1822760"/>
          </a:xfrm>
        </p:grpSpPr>
        <p:sp>
          <p:nvSpPr>
            <p:cNvPr id="21" name="Google Shape;1390;p60"/>
            <p:cNvSpPr/>
            <p:nvPr/>
          </p:nvSpPr>
          <p:spPr>
            <a:xfrm rot="-5400000">
              <a:off x="1739909" y="2894384"/>
              <a:ext cx="868558" cy="56503"/>
            </a:xfrm>
            <a:custGeom>
              <a:avLst/>
              <a:gdLst/>
              <a:ahLst/>
              <a:cxnLst/>
              <a:rect l="l" t="t" r="r" b="b"/>
              <a:pathLst>
                <a:path w="19968" h="1299" extrusionOk="0">
                  <a:moveTo>
                    <a:pt x="19554" y="0"/>
                  </a:moveTo>
                  <a:cubicBezTo>
                    <a:pt x="19426" y="0"/>
                    <a:pt x="19255" y="114"/>
                    <a:pt x="19198" y="229"/>
                  </a:cubicBezTo>
                  <a:lnTo>
                    <a:pt x="0" y="229"/>
                  </a:lnTo>
                  <a:lnTo>
                    <a:pt x="0" y="1298"/>
                  </a:lnTo>
                  <a:lnTo>
                    <a:pt x="228" y="1298"/>
                  </a:lnTo>
                  <a:lnTo>
                    <a:pt x="228" y="471"/>
                  </a:lnTo>
                  <a:lnTo>
                    <a:pt x="19198" y="471"/>
                  </a:lnTo>
                  <a:cubicBezTo>
                    <a:pt x="19255" y="642"/>
                    <a:pt x="19426" y="770"/>
                    <a:pt x="19554" y="770"/>
                  </a:cubicBezTo>
                  <a:cubicBezTo>
                    <a:pt x="19783" y="770"/>
                    <a:pt x="19968" y="585"/>
                    <a:pt x="19968" y="357"/>
                  </a:cubicBezTo>
                  <a:cubicBezTo>
                    <a:pt x="19968" y="171"/>
                    <a:pt x="19783" y="0"/>
                    <a:pt x="1955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91;p60"/>
            <p:cNvSpPr/>
            <p:nvPr/>
          </p:nvSpPr>
          <p:spPr>
            <a:xfrm rot="-5400000">
              <a:off x="1765616" y="2959195"/>
              <a:ext cx="778040" cy="95608"/>
            </a:xfrm>
            <a:custGeom>
              <a:avLst/>
              <a:gdLst/>
              <a:ahLst/>
              <a:cxnLst/>
              <a:rect l="l" t="t" r="r" b="b"/>
              <a:pathLst>
                <a:path w="17887" h="2198" extrusionOk="0">
                  <a:moveTo>
                    <a:pt x="17472" y="1"/>
                  </a:moveTo>
                  <a:cubicBezTo>
                    <a:pt x="17358" y="1"/>
                    <a:pt x="17173" y="115"/>
                    <a:pt x="17116" y="243"/>
                  </a:cubicBezTo>
                  <a:lnTo>
                    <a:pt x="0" y="243"/>
                  </a:lnTo>
                  <a:lnTo>
                    <a:pt x="0" y="2197"/>
                  </a:lnTo>
                  <a:lnTo>
                    <a:pt x="243" y="2197"/>
                  </a:lnTo>
                  <a:lnTo>
                    <a:pt x="243" y="471"/>
                  </a:lnTo>
                  <a:lnTo>
                    <a:pt x="17116" y="471"/>
                  </a:lnTo>
                  <a:cubicBezTo>
                    <a:pt x="17173" y="657"/>
                    <a:pt x="17358" y="714"/>
                    <a:pt x="17472" y="714"/>
                  </a:cubicBezTo>
                  <a:cubicBezTo>
                    <a:pt x="17715" y="714"/>
                    <a:pt x="17886" y="600"/>
                    <a:pt x="17886" y="357"/>
                  </a:cubicBezTo>
                  <a:cubicBezTo>
                    <a:pt x="17886" y="186"/>
                    <a:pt x="17715" y="1"/>
                    <a:pt x="1747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92;p60"/>
            <p:cNvSpPr/>
            <p:nvPr/>
          </p:nvSpPr>
          <p:spPr>
            <a:xfrm rot="-5400000">
              <a:off x="1756634" y="3001714"/>
              <a:ext cx="760032" cy="131580"/>
            </a:xfrm>
            <a:custGeom>
              <a:avLst/>
              <a:gdLst/>
              <a:ahLst/>
              <a:cxnLst/>
              <a:rect l="l" t="t" r="r" b="b"/>
              <a:pathLst>
                <a:path w="17473" h="3025" extrusionOk="0">
                  <a:moveTo>
                    <a:pt x="17116" y="0"/>
                  </a:moveTo>
                  <a:cubicBezTo>
                    <a:pt x="16931" y="0"/>
                    <a:pt x="16817" y="58"/>
                    <a:pt x="16759" y="229"/>
                  </a:cubicBezTo>
                  <a:lnTo>
                    <a:pt x="1" y="229"/>
                  </a:lnTo>
                  <a:lnTo>
                    <a:pt x="1" y="3024"/>
                  </a:lnTo>
                  <a:lnTo>
                    <a:pt x="243" y="3024"/>
                  </a:lnTo>
                  <a:lnTo>
                    <a:pt x="243" y="471"/>
                  </a:lnTo>
                  <a:lnTo>
                    <a:pt x="16759" y="471"/>
                  </a:lnTo>
                  <a:cubicBezTo>
                    <a:pt x="16817" y="585"/>
                    <a:pt x="16931" y="714"/>
                    <a:pt x="17116" y="714"/>
                  </a:cubicBezTo>
                  <a:cubicBezTo>
                    <a:pt x="17287" y="714"/>
                    <a:pt x="17473" y="528"/>
                    <a:pt x="17473" y="357"/>
                  </a:cubicBezTo>
                  <a:cubicBezTo>
                    <a:pt x="17473" y="115"/>
                    <a:pt x="17287" y="0"/>
                    <a:pt x="171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93;p60"/>
            <p:cNvSpPr/>
            <p:nvPr/>
          </p:nvSpPr>
          <p:spPr>
            <a:xfrm rot="-5400000">
              <a:off x="1370420" y="3504542"/>
              <a:ext cx="1460472" cy="152676"/>
            </a:xfrm>
            <a:custGeom>
              <a:avLst/>
              <a:gdLst/>
              <a:ahLst/>
              <a:cxnLst/>
              <a:rect l="l" t="t" r="r" b="b"/>
              <a:pathLst>
                <a:path w="33576" h="3510" extrusionOk="0">
                  <a:moveTo>
                    <a:pt x="33162" y="1"/>
                  </a:moveTo>
                  <a:cubicBezTo>
                    <a:pt x="33048" y="1"/>
                    <a:pt x="32862" y="115"/>
                    <a:pt x="32805" y="229"/>
                  </a:cubicBezTo>
                  <a:lnTo>
                    <a:pt x="18371" y="229"/>
                  </a:lnTo>
                  <a:lnTo>
                    <a:pt x="18371" y="3267"/>
                  </a:lnTo>
                  <a:lnTo>
                    <a:pt x="1" y="3267"/>
                  </a:lnTo>
                  <a:lnTo>
                    <a:pt x="1" y="3509"/>
                  </a:lnTo>
                  <a:lnTo>
                    <a:pt x="18600" y="3509"/>
                  </a:lnTo>
                  <a:lnTo>
                    <a:pt x="18600" y="471"/>
                  </a:lnTo>
                  <a:lnTo>
                    <a:pt x="32805" y="471"/>
                  </a:lnTo>
                  <a:cubicBezTo>
                    <a:pt x="32862" y="657"/>
                    <a:pt x="33048" y="714"/>
                    <a:pt x="33162" y="714"/>
                  </a:cubicBezTo>
                  <a:cubicBezTo>
                    <a:pt x="33404" y="714"/>
                    <a:pt x="33575" y="586"/>
                    <a:pt x="33575" y="357"/>
                  </a:cubicBezTo>
                  <a:cubicBezTo>
                    <a:pt x="33575" y="172"/>
                    <a:pt x="33404" y="1"/>
                    <a:pt x="331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94;p60"/>
            <p:cNvSpPr/>
            <p:nvPr/>
          </p:nvSpPr>
          <p:spPr>
            <a:xfrm rot="-5400000">
              <a:off x="1428446" y="3604151"/>
              <a:ext cx="1253859" cy="160071"/>
            </a:xfrm>
            <a:custGeom>
              <a:avLst/>
              <a:gdLst/>
              <a:ahLst/>
              <a:cxnLst/>
              <a:rect l="l" t="t" r="r" b="b"/>
              <a:pathLst>
                <a:path w="28826" h="3680" extrusionOk="0">
                  <a:moveTo>
                    <a:pt x="28469" y="0"/>
                  </a:moveTo>
                  <a:cubicBezTo>
                    <a:pt x="28298" y="0"/>
                    <a:pt x="28170" y="114"/>
                    <a:pt x="28113" y="285"/>
                  </a:cubicBezTo>
                  <a:lnTo>
                    <a:pt x="17302" y="285"/>
                  </a:lnTo>
                  <a:lnTo>
                    <a:pt x="17302" y="3437"/>
                  </a:lnTo>
                  <a:lnTo>
                    <a:pt x="1" y="3437"/>
                  </a:lnTo>
                  <a:lnTo>
                    <a:pt x="1" y="3680"/>
                  </a:lnTo>
                  <a:lnTo>
                    <a:pt x="17530" y="3680"/>
                  </a:lnTo>
                  <a:lnTo>
                    <a:pt x="17530" y="528"/>
                  </a:lnTo>
                  <a:lnTo>
                    <a:pt x="28113" y="528"/>
                  </a:lnTo>
                  <a:cubicBezTo>
                    <a:pt x="28170" y="642"/>
                    <a:pt x="28298" y="770"/>
                    <a:pt x="28469" y="770"/>
                  </a:cubicBezTo>
                  <a:cubicBezTo>
                    <a:pt x="28655" y="770"/>
                    <a:pt x="28826" y="585"/>
                    <a:pt x="28826" y="414"/>
                  </a:cubicBezTo>
                  <a:cubicBezTo>
                    <a:pt x="28826" y="171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95;p60"/>
            <p:cNvSpPr/>
            <p:nvPr/>
          </p:nvSpPr>
          <p:spPr>
            <a:xfrm rot="-5400000">
              <a:off x="1332600" y="3552324"/>
              <a:ext cx="1354991" cy="162594"/>
            </a:xfrm>
            <a:custGeom>
              <a:avLst/>
              <a:gdLst/>
              <a:ahLst/>
              <a:cxnLst/>
              <a:rect l="l" t="t" r="r" b="b"/>
              <a:pathLst>
                <a:path w="31151" h="3738" extrusionOk="0">
                  <a:moveTo>
                    <a:pt x="30723" y="0"/>
                  </a:moveTo>
                  <a:cubicBezTo>
                    <a:pt x="30609" y="0"/>
                    <a:pt x="30438" y="114"/>
                    <a:pt x="30366" y="229"/>
                  </a:cubicBezTo>
                  <a:lnTo>
                    <a:pt x="16104" y="229"/>
                  </a:lnTo>
                  <a:lnTo>
                    <a:pt x="16104" y="3495"/>
                  </a:lnTo>
                  <a:lnTo>
                    <a:pt x="1" y="3495"/>
                  </a:lnTo>
                  <a:lnTo>
                    <a:pt x="1" y="3737"/>
                  </a:lnTo>
                  <a:lnTo>
                    <a:pt x="16346" y="3737"/>
                  </a:lnTo>
                  <a:lnTo>
                    <a:pt x="16346" y="471"/>
                  </a:lnTo>
                  <a:lnTo>
                    <a:pt x="30366" y="471"/>
                  </a:lnTo>
                  <a:cubicBezTo>
                    <a:pt x="30438" y="642"/>
                    <a:pt x="30609" y="770"/>
                    <a:pt x="30723" y="770"/>
                  </a:cubicBezTo>
                  <a:cubicBezTo>
                    <a:pt x="30965" y="770"/>
                    <a:pt x="31151" y="585"/>
                    <a:pt x="31151" y="357"/>
                  </a:cubicBezTo>
                  <a:cubicBezTo>
                    <a:pt x="31151" y="171"/>
                    <a:pt x="30965" y="0"/>
                    <a:pt x="3072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96;p60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avLst/>
              <a:gdLst/>
              <a:ahLst/>
              <a:cxnLst/>
              <a:rect l="l" t="t" r="r" b="b"/>
              <a:pathLst>
                <a:path w="29725" h="5178" extrusionOk="0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97;p60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avLst/>
              <a:gdLst/>
              <a:ahLst/>
              <a:cxnLst/>
              <a:rect l="l" t="t" r="r" b="b"/>
              <a:pathLst>
                <a:path w="27942" h="5107" extrusionOk="0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98;p60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avLst/>
              <a:gdLst/>
              <a:ahLst/>
              <a:cxnLst/>
              <a:rect l="l" t="t" r="r" b="b"/>
              <a:pathLst>
                <a:path w="26744" h="2782" extrusionOk="0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99;p60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avLst/>
              <a:gdLst/>
              <a:ahLst/>
              <a:cxnLst/>
              <a:rect l="l" t="t" r="r" b="b"/>
              <a:pathLst>
                <a:path w="23777" h="3268" extrusionOk="0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00;p60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01;p60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avLst/>
              <a:gdLst/>
              <a:ahLst/>
              <a:cxnLst/>
              <a:rect l="l" t="t" r="r" b="b"/>
              <a:pathLst>
                <a:path w="11469" h="1542" extrusionOk="0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02;p60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avLst/>
              <a:gdLst/>
              <a:ahLst/>
              <a:cxnLst/>
              <a:rect l="l" t="t" r="r" b="b"/>
              <a:pathLst>
                <a:path w="12424" h="2383" extrusionOk="0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03;p60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avLst/>
              <a:gdLst/>
              <a:ahLst/>
              <a:cxnLst/>
              <a:rect l="l" t="t" r="r" b="b"/>
              <a:pathLst>
                <a:path w="13437" h="3211" extrusionOk="0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04;p60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05;p60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avLst/>
              <a:gdLst/>
              <a:ahLst/>
              <a:cxnLst/>
              <a:rect l="l" t="t" r="r" b="b"/>
              <a:pathLst>
                <a:path w="30253" h="2968" extrusionOk="0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06;p60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avLst/>
              <a:gdLst/>
              <a:ahLst/>
              <a:cxnLst/>
              <a:rect l="l" t="t" r="r" b="b"/>
              <a:pathLst>
                <a:path w="28826" h="3752" extrusionOk="0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07;p60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08;p60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09;p60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1769;p68"/>
          <p:cNvGrpSpPr/>
          <p:nvPr/>
        </p:nvGrpSpPr>
        <p:grpSpPr>
          <a:xfrm rot="13322579">
            <a:off x="8368564" y="-560601"/>
            <a:ext cx="636942" cy="1973192"/>
            <a:chOff x="4128096" y="2589445"/>
            <a:chExt cx="465334" cy="1726630"/>
          </a:xfrm>
        </p:grpSpPr>
        <p:sp>
          <p:nvSpPr>
            <p:cNvPr id="46" name="Google Shape;1770;p68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71;p68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72;p68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73;p68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74;p68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75;p68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76;p68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77;p68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78;p68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79;p68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80;p68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2179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4"/>
          <p:cNvSpPr txBox="1">
            <a:spLocks noGrp="1"/>
          </p:cNvSpPr>
          <p:nvPr>
            <p:ph type="title"/>
          </p:nvPr>
        </p:nvSpPr>
        <p:spPr>
          <a:xfrm>
            <a:off x="4572000" y="1555175"/>
            <a:ext cx="4075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12700" stA="50000" endPos="50000" dist="5000" dir="5400000" sy="-100000" rotWithShape="0"/>
                </a:effectLst>
              </a:rPr>
              <a:t>DEMO</a:t>
            </a:r>
            <a:endParaRPr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  <a:reflection blurRad="12700" stA="50000" endPos="50000" dist="5000" dir="5400000" sy="-100000" rotWithShape="0"/>
              </a:effectLst>
            </a:endParaRPr>
          </a:p>
        </p:txBody>
      </p:sp>
      <p:grpSp>
        <p:nvGrpSpPr>
          <p:cNvPr id="709" name="Google Shape;709;p4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710" name="Google Shape;710;p44"/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5" name="Google Shape;755;p44"/>
          <p:cNvSpPr txBox="1"/>
          <p:nvPr/>
        </p:nvSpPr>
        <p:spPr>
          <a:xfrm>
            <a:off x="4014788" y="2453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6" name="Google Shape;756;p44"/>
          <p:cNvSpPr txBox="1"/>
          <p:nvPr/>
        </p:nvSpPr>
        <p:spPr>
          <a:xfrm>
            <a:off x="7313175" y="38364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7" name="Google Shape;757;p44"/>
          <p:cNvSpPr txBox="1"/>
          <p:nvPr/>
        </p:nvSpPr>
        <p:spPr>
          <a:xfrm>
            <a:off x="7778275" y="40494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758" name="Google Shape;758;p44"/>
          <p:cNvSpPr txBox="1"/>
          <p:nvPr/>
        </p:nvSpPr>
        <p:spPr>
          <a:xfrm>
            <a:off x="4459138" y="470963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14788" y="2115764"/>
            <a:ext cx="954107" cy="861774"/>
          </a:xfrm>
          <a:prstGeom prst="rect">
            <a:avLst/>
          </a:prstGeom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5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Source Code Pro" panose="020B0604020202020204" charset="0"/>
                <a:ea typeface="Source Code Pro" panose="020B0604020202020204" charset="0"/>
              </a:rPr>
              <a:t>05</a:t>
            </a:r>
            <a:endParaRPr lang="en-US" sz="5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Source Code Pro" panose="020B0604020202020204" charset="0"/>
              <a:ea typeface="Source Code Pro" panose="020B0604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58"/>
          <p:cNvSpPr/>
          <p:nvPr/>
        </p:nvSpPr>
        <p:spPr>
          <a:xfrm>
            <a:off x="7710918" y="2911862"/>
            <a:ext cx="71700" cy="71700"/>
          </a:xfrm>
          <a:prstGeom prst="ellipse">
            <a:avLst/>
          </a:pr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58"/>
          <p:cNvSpPr/>
          <p:nvPr/>
        </p:nvSpPr>
        <p:spPr>
          <a:xfrm>
            <a:off x="1214950" y="2883100"/>
            <a:ext cx="1678500" cy="152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58"/>
          <p:cNvSpPr/>
          <p:nvPr/>
        </p:nvSpPr>
        <p:spPr>
          <a:xfrm>
            <a:off x="2893497" y="2883100"/>
            <a:ext cx="1678500" cy="15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58"/>
          <p:cNvSpPr/>
          <p:nvPr/>
        </p:nvSpPr>
        <p:spPr>
          <a:xfrm>
            <a:off x="4572019" y="2883100"/>
            <a:ext cx="1678500" cy="15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58"/>
          <p:cNvSpPr/>
          <p:nvPr/>
        </p:nvSpPr>
        <p:spPr>
          <a:xfrm>
            <a:off x="6250553" y="2883100"/>
            <a:ext cx="1678500" cy="15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02" name="Google Shape;1202;p58"/>
          <p:cNvCxnSpPr>
            <a:stCxn id="1198" idx="0"/>
          </p:cNvCxnSpPr>
          <p:nvPr/>
        </p:nvCxnSpPr>
        <p:spPr>
          <a:xfrm flipV="1">
            <a:off x="2054200" y="2495550"/>
            <a:ext cx="8753" cy="38755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03" name="Google Shape;1203;p58"/>
          <p:cNvSpPr txBox="1"/>
          <p:nvPr/>
        </p:nvSpPr>
        <p:spPr>
          <a:xfrm flipH="1">
            <a:off x="991353" y="1355550"/>
            <a:ext cx="21432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vi-V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Source Code Pro" panose="020B0604020202020204" charset="0"/>
                <a:ea typeface="Source Code Pro" panose="020B0604020202020204" charset="0"/>
              </a:rPr>
              <a:t>Recomandări de Alimente în Funcție de Grupul de Nutrienți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  <a:latin typeface="Source Code Pro" panose="020B0604020202020204" charset="0"/>
              <a:ea typeface="Source Code Pro" panose="020B0604020202020204" charset="0"/>
              <a:cs typeface="Source Code Pro"/>
              <a:sym typeface="Source Code Pro"/>
            </a:endParaRPr>
          </a:p>
        </p:txBody>
      </p:sp>
      <p:sp>
        <p:nvSpPr>
          <p:cNvPr id="1204" name="Google Shape;1204;p58"/>
          <p:cNvSpPr txBox="1"/>
          <p:nvPr/>
        </p:nvSpPr>
        <p:spPr>
          <a:xfrm flipH="1">
            <a:off x="2661125" y="3375000"/>
            <a:ext cx="21432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vi-VN" b="1" dirty="0">
                <a:solidFill>
                  <a:schemeClr val="accent2"/>
                </a:solidFill>
                <a:latin typeface="Source Code Pro" panose="020B0604020202020204" charset="0"/>
                <a:ea typeface="Source Code Pro" panose="020B0604020202020204" charset="0"/>
              </a:rPr>
              <a:t>Recomandări de Alimente în Funcție de Obiectivele de Fitness</a:t>
            </a:r>
            <a:endParaRPr dirty="0">
              <a:solidFill>
                <a:schemeClr val="accent2"/>
              </a:solidFill>
              <a:latin typeface="Source Code Pro" panose="020B0604020202020204" charset="0"/>
              <a:ea typeface="Source Code Pro" panose="020B0604020202020204" charset="0"/>
              <a:cs typeface="Source Code Pro"/>
              <a:sym typeface="Source Code Pro"/>
            </a:endParaRPr>
          </a:p>
        </p:txBody>
      </p:sp>
      <p:cxnSp>
        <p:nvCxnSpPr>
          <p:cNvPr id="1205" name="Google Shape;1205;p58"/>
          <p:cNvCxnSpPr>
            <a:stCxn id="1204" idx="0"/>
            <a:endCxn id="1199" idx="2"/>
          </p:cNvCxnSpPr>
          <p:nvPr/>
        </p:nvCxnSpPr>
        <p:spPr>
          <a:xfrm rot="10800000">
            <a:off x="3732725" y="3035100"/>
            <a:ext cx="0" cy="339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6" name="Google Shape;1206;p58"/>
          <p:cNvSpPr txBox="1"/>
          <p:nvPr/>
        </p:nvSpPr>
        <p:spPr>
          <a:xfrm flipH="1">
            <a:off x="4339700" y="1740496"/>
            <a:ext cx="21432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vi-VN" b="1" dirty="0">
                <a:solidFill>
                  <a:schemeClr val="accent1"/>
                </a:solidFill>
                <a:latin typeface="Source Code Pro" panose="020B0604020202020204" charset="0"/>
                <a:ea typeface="Source Code Pro" panose="020B0604020202020204" charset="0"/>
              </a:rPr>
              <a:t>Abordare Holistică a Sănătății</a:t>
            </a:r>
            <a:endParaRPr dirty="0">
              <a:solidFill>
                <a:schemeClr val="accent1"/>
              </a:solidFill>
              <a:latin typeface="Source Code Pro" panose="020B0604020202020204" charset="0"/>
              <a:ea typeface="Source Code Pro" panose="020B0604020202020204" charset="0"/>
              <a:cs typeface="Source Code Pro"/>
              <a:sym typeface="Source Code Pro"/>
            </a:endParaRPr>
          </a:p>
        </p:txBody>
      </p:sp>
      <p:sp>
        <p:nvSpPr>
          <p:cNvPr id="1207" name="Google Shape;1207;p58"/>
          <p:cNvSpPr txBox="1"/>
          <p:nvPr/>
        </p:nvSpPr>
        <p:spPr>
          <a:xfrm flipH="1">
            <a:off x="6018200" y="3375000"/>
            <a:ext cx="21432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vi-VN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Design și Experiență Utilizator Îmbunătățite</a:t>
            </a:r>
            <a:endParaRPr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  <a:cs typeface="Source Code Pro"/>
              <a:sym typeface="Source Code Pro"/>
            </a:endParaRPr>
          </a:p>
        </p:txBody>
      </p:sp>
      <p:cxnSp>
        <p:nvCxnSpPr>
          <p:cNvPr id="1208" name="Google Shape;1208;p58"/>
          <p:cNvCxnSpPr>
            <a:stCxn id="1200" idx="0"/>
            <a:endCxn id="1206" idx="2"/>
          </p:cNvCxnSpPr>
          <p:nvPr/>
        </p:nvCxnSpPr>
        <p:spPr>
          <a:xfrm rot="10800000">
            <a:off x="5411269" y="2532100"/>
            <a:ext cx="0" cy="351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09" name="Google Shape;1209;p58"/>
          <p:cNvCxnSpPr>
            <a:stCxn id="1207" idx="0"/>
            <a:endCxn id="1201" idx="2"/>
          </p:cNvCxnSpPr>
          <p:nvPr/>
        </p:nvCxnSpPr>
        <p:spPr>
          <a:xfrm rot="10800000">
            <a:off x="7089800" y="3035100"/>
            <a:ext cx="0" cy="339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25" name="Google Shape;1225;p58"/>
          <p:cNvSpPr txBox="1"/>
          <p:nvPr/>
        </p:nvSpPr>
        <p:spPr>
          <a:xfrm>
            <a:off x="277875" y="12772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26" name="Google Shape;1226;p58"/>
          <p:cNvSpPr txBox="1"/>
          <p:nvPr/>
        </p:nvSpPr>
        <p:spPr>
          <a:xfrm>
            <a:off x="8345786" y="4152762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14400" y="501649"/>
            <a:ext cx="4608954" cy="517065"/>
          </a:xfrm>
          <a:prstGeom prst="rect">
            <a:avLst/>
          </a:prstGeom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>
              <a:lnSpc>
                <a:spcPct val="115000"/>
              </a:lnSpc>
              <a:buClr>
                <a:srgbClr val="E7E7E7"/>
              </a:buClr>
              <a:buSzPts val="2400"/>
            </a:pP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Source Code Pro"/>
                <a:ea typeface="Source Code Pro"/>
                <a:sym typeface="Source Code Pro"/>
              </a:rPr>
              <a:t>Perspective de </a:t>
            </a:r>
            <a:r>
              <a:rPr lang="en-US" sz="2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Source Code Pro"/>
                <a:ea typeface="Source Code Pro"/>
                <a:sym typeface="Source Code Pro"/>
              </a:rPr>
              <a:t>extindere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Source Code Pro"/>
              <a:ea typeface="Source Code Pro"/>
              <a:sym typeface="Source Code Pr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081" y="403161"/>
            <a:ext cx="707245" cy="615553"/>
          </a:xfrm>
          <a:prstGeom prst="rect">
            <a:avLst/>
          </a:prstGeom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Source Code Pro" panose="020B0604020202020204" charset="0"/>
                <a:ea typeface="Source Code Pro" panose="020B0604020202020204" charset="0"/>
              </a:rPr>
              <a:t>06</a:t>
            </a:r>
            <a:endParaRPr lang="en-US" sz="3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Source Code Pro" panose="020B0604020202020204" charset="0"/>
              <a:ea typeface="Source Code Pro" panose="020B0604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3810000" y="1883005"/>
            <a:ext cx="5797500" cy="12424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Mul</a:t>
            </a:r>
            <a:r>
              <a:rPr lang="en-US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tumesc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!</a:t>
            </a:r>
            <a:endParaRPr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5000">
                <a:solidFill>
                  <a:srgbClr val="E81A8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rgbClr val="E81A8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5000" dirty="0">
                <a:solidFill>
                  <a:srgbClr val="4CAE97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rgbClr val="4CAE9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" sz="5000">
                <a:solidFill>
                  <a:srgbClr val="94EE6B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rgbClr val="94EE6B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260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301</Words>
  <Application>Microsoft Office PowerPoint</Application>
  <PresentationFormat>On-screen Show (16:9)</PresentationFormat>
  <Paragraphs>76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Comfortaa</vt:lpstr>
      <vt:lpstr>Fira Code</vt:lpstr>
      <vt:lpstr>Source Code Pro</vt:lpstr>
      <vt:lpstr>Bebas Neue</vt:lpstr>
      <vt:lpstr>Anaheim</vt:lpstr>
      <vt:lpstr>Introduction to Java Programming for High School by Slidesgo</vt:lpstr>
      <vt:lpstr>Recipe Application</vt:lpstr>
      <vt:lpstr>Cuprins</vt:lpstr>
      <vt:lpstr>  Furnizarea de recomandări personalizate în ceea ce privește planurile alimentare.</vt:lpstr>
      <vt:lpstr>02</vt:lpstr>
      <vt:lpstr>03</vt:lpstr>
      <vt:lpstr>04</vt:lpstr>
      <vt:lpstr>DEMO</vt:lpstr>
      <vt:lpstr>PowerPoint Presentation</vt:lpstr>
      <vt:lpstr>Multumesc!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Application</dc:title>
  <dc:creator>Mara</dc:creator>
  <cp:lastModifiedBy>lenovo</cp:lastModifiedBy>
  <cp:revision>36</cp:revision>
  <dcterms:modified xsi:type="dcterms:W3CDTF">2023-08-11T18:31:21Z</dcterms:modified>
</cp:coreProperties>
</file>