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Julius Sans One"/>
      <p:regular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6EA9FF-AB75-4803-9468-DB153DA9EF9E}">
  <a:tblStyle styleId="{5A6EA9FF-AB75-4803-9468-DB153DA9EF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omfortaa-regular.fntdata"/><Relationship Id="rId10" Type="http://schemas.openxmlformats.org/officeDocument/2006/relationships/slide" Target="slides/slide4.xml"/><Relationship Id="rId21" Type="http://schemas.openxmlformats.org/officeDocument/2006/relationships/font" Target="fonts/JuliusSansOn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1a8f921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1a8f921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0e8e6cd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0e8e6cd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0e8e6cd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0e8e6cd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0e8e6cd9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0e8e6cd9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0e8e6cd9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0e8e6cd9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e95efd77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e95efd77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e95efd77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e95efd77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0d69c22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40d69c22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0d69c2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0d69c2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0d69c22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0d69c22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0d69c22a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0d69c22a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0d69c22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0d69c22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0e8e6cd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0e8e6cd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docs.google.com/spreadsheets/u/0/d/16QffYpmiUnOcie7Y58BqC0C7ygkrWUw-e373dLiJTzo/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08950" y="1125475"/>
            <a:ext cx="5726100" cy="1173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s" sz="5644">
                <a:latin typeface="Julius Sans One"/>
                <a:ea typeface="Julius Sans One"/>
                <a:cs typeface="Julius Sans One"/>
                <a:sym typeface="Julius Sans One"/>
              </a:rPr>
              <a:t>Teka Livings</a:t>
            </a:r>
            <a:endParaRPr b="1" sz="5644">
              <a:latin typeface="Julius Sans One"/>
              <a:ea typeface="Julius Sans One"/>
              <a:cs typeface="Julius Sans One"/>
              <a:sym typeface="Julius Sans One"/>
            </a:endParaRPr>
          </a:p>
        </p:txBody>
      </p:sp>
      <p:sp>
        <p:nvSpPr>
          <p:cNvPr id="55" name="Google Shape;55;p13"/>
          <p:cNvSpPr txBox="1"/>
          <p:nvPr>
            <p:ph idx="1" type="subTitle"/>
          </p:nvPr>
        </p:nvSpPr>
        <p:spPr>
          <a:xfrm>
            <a:off x="311700" y="22990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dk1"/>
                </a:solidFill>
                <a:latin typeface="Comfortaa"/>
                <a:ea typeface="Comfortaa"/>
                <a:cs typeface="Comfortaa"/>
                <a:sym typeface="Comfortaa"/>
              </a:rPr>
              <a:t>Base de Datos</a:t>
            </a:r>
            <a:endParaRPr>
              <a:solidFill>
                <a:schemeClr val="dk1"/>
              </a:solidFill>
              <a:latin typeface="Comfortaa"/>
              <a:ea typeface="Comfortaa"/>
              <a:cs typeface="Comfortaa"/>
              <a:sym typeface="Comfortaa"/>
            </a:endParaRPr>
          </a:p>
        </p:txBody>
      </p:sp>
      <p:sp>
        <p:nvSpPr>
          <p:cNvPr id="56" name="Google Shape;56;p13"/>
          <p:cNvSpPr txBox="1"/>
          <p:nvPr/>
        </p:nvSpPr>
        <p:spPr>
          <a:xfrm>
            <a:off x="311700" y="4077625"/>
            <a:ext cx="376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omfortaa"/>
                <a:ea typeface="Comfortaa"/>
                <a:cs typeface="Comfortaa"/>
                <a:sym typeface="Comfortaa"/>
              </a:rPr>
              <a:t>Trabajo Final Zagales, Mara M.</a:t>
            </a:r>
            <a:endParaRPr b="1">
              <a:latin typeface="Comfortaa"/>
              <a:ea typeface="Comfortaa"/>
              <a:cs typeface="Comfortaa"/>
              <a:sym typeface="Comfortaa"/>
            </a:endParaRPr>
          </a:p>
          <a:p>
            <a:pPr indent="0" lvl="0" marL="0" rtl="0" algn="l">
              <a:spcBef>
                <a:spcPts val="0"/>
              </a:spcBef>
              <a:spcAft>
                <a:spcPts val="0"/>
              </a:spcAft>
              <a:buNone/>
            </a:pPr>
            <a:r>
              <a:rPr b="1" lang="es">
                <a:latin typeface="Comfortaa"/>
                <a:ea typeface="Comfortaa"/>
                <a:cs typeface="Comfortaa"/>
                <a:sym typeface="Comfortaa"/>
              </a:rPr>
              <a:t>CoderHouse</a:t>
            </a:r>
            <a:endParaRPr b="1">
              <a:latin typeface="Comfortaa"/>
              <a:ea typeface="Comfortaa"/>
              <a:cs typeface="Comfortaa"/>
              <a:sym typeface="Comfortaa"/>
            </a:endParaRPr>
          </a:p>
          <a:p>
            <a:pPr indent="0" lvl="0" marL="0" rtl="0" algn="l">
              <a:spcBef>
                <a:spcPts val="0"/>
              </a:spcBef>
              <a:spcAft>
                <a:spcPts val="0"/>
              </a:spcAft>
              <a:buNone/>
            </a:pPr>
            <a:r>
              <a:rPr b="1" lang="es">
                <a:latin typeface="Comfortaa"/>
                <a:ea typeface="Comfortaa"/>
                <a:cs typeface="Comfortaa"/>
                <a:sym typeface="Comfortaa"/>
              </a:rPr>
              <a:t>Comisión</a:t>
            </a:r>
            <a:r>
              <a:rPr b="1" lang="es">
                <a:latin typeface="Comfortaa"/>
                <a:ea typeface="Comfortaa"/>
                <a:cs typeface="Comfortaa"/>
                <a:sym typeface="Comfortaa"/>
              </a:rPr>
              <a:t>: 34940</a:t>
            </a:r>
            <a:endParaRPr b="1">
              <a:latin typeface="Comfortaa"/>
              <a:ea typeface="Comfortaa"/>
              <a:cs typeface="Comfortaa"/>
              <a:sym typeface="Comfortaa"/>
            </a:endParaRPr>
          </a:p>
        </p:txBody>
      </p:sp>
      <p:grpSp>
        <p:nvGrpSpPr>
          <p:cNvPr id="57" name="Google Shape;57;p13"/>
          <p:cNvGrpSpPr/>
          <p:nvPr/>
        </p:nvGrpSpPr>
        <p:grpSpPr>
          <a:xfrm>
            <a:off x="111475" y="123950"/>
            <a:ext cx="1416725" cy="1561575"/>
            <a:chOff x="111475" y="123950"/>
            <a:chExt cx="1416725" cy="1561575"/>
          </a:xfrm>
        </p:grpSpPr>
        <p:sp>
          <p:nvSpPr>
            <p:cNvPr id="58" name="Google Shape;58;p13"/>
            <p:cNvSpPr/>
            <p:nvPr/>
          </p:nvSpPr>
          <p:spPr>
            <a:xfrm>
              <a:off x="111475" y="123950"/>
              <a:ext cx="681675" cy="718850"/>
            </a:xfrm>
            <a:prstGeom prst="flowChartProcess">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08100" y="406675"/>
              <a:ext cx="731400" cy="718800"/>
            </a:xfrm>
            <a:prstGeom prst="rect">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79600" y="951188"/>
              <a:ext cx="545400" cy="495900"/>
            </a:xfrm>
            <a:prstGeom prst="rect">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07300" y="1288925"/>
              <a:ext cx="384300" cy="396600"/>
            </a:xfrm>
            <a:prstGeom prst="rect">
              <a:avLst/>
            </a:prstGeom>
            <a:gradFill>
              <a:gsLst>
                <a:gs pos="0">
                  <a:srgbClr val="00D2E9"/>
                </a:gs>
                <a:gs pos="100000">
                  <a:srgbClr val="045962"/>
                </a:gs>
              </a:gsLst>
              <a:lin ang="5400012" scaled="0"/>
            </a:gradFill>
            <a:ln cap="flat" cmpd="sng" w="9525">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143900" y="123950"/>
              <a:ext cx="384300" cy="396600"/>
            </a:xfrm>
            <a:prstGeom prst="rect">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3"/>
          <p:cNvGrpSpPr/>
          <p:nvPr/>
        </p:nvGrpSpPr>
        <p:grpSpPr>
          <a:xfrm rot="10800000">
            <a:off x="7563925" y="3495175"/>
            <a:ext cx="1416725" cy="1561575"/>
            <a:chOff x="111475" y="123950"/>
            <a:chExt cx="1416725" cy="1561575"/>
          </a:xfrm>
        </p:grpSpPr>
        <p:sp>
          <p:nvSpPr>
            <p:cNvPr id="64" name="Google Shape;64;p13"/>
            <p:cNvSpPr/>
            <p:nvPr/>
          </p:nvSpPr>
          <p:spPr>
            <a:xfrm>
              <a:off x="111475" y="123950"/>
              <a:ext cx="681675" cy="718850"/>
            </a:xfrm>
            <a:prstGeom prst="flowChartProcess">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08100" y="406675"/>
              <a:ext cx="731400" cy="718800"/>
            </a:xfrm>
            <a:prstGeom prst="rect">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79600" y="951188"/>
              <a:ext cx="545400" cy="495900"/>
            </a:xfrm>
            <a:prstGeom prst="rect">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07300" y="1288925"/>
              <a:ext cx="384300" cy="396600"/>
            </a:xfrm>
            <a:prstGeom prst="rect">
              <a:avLst/>
            </a:prstGeom>
            <a:gradFill>
              <a:gsLst>
                <a:gs pos="0">
                  <a:srgbClr val="00D2E9"/>
                </a:gs>
                <a:gs pos="100000">
                  <a:srgbClr val="045962"/>
                </a:gs>
              </a:gsLst>
              <a:lin ang="5400012" scaled="0"/>
            </a:gradFill>
            <a:ln cap="flat" cmpd="sng" w="9525">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143900" y="123950"/>
              <a:ext cx="384300" cy="396600"/>
            </a:xfrm>
            <a:prstGeom prst="rect">
              <a:avLst/>
            </a:prstGeom>
            <a:gradFill>
              <a:gsLst>
                <a:gs pos="0">
                  <a:srgbClr val="00D2E9"/>
                </a:gs>
                <a:gs pos="100000">
                  <a:srgbClr val="045962"/>
                </a:gs>
              </a:gsLst>
              <a:lin ang="5400012" scaled="0"/>
            </a:gradFill>
            <a:ln cap="flat" cmpd="sng" w="9525">
              <a:solidFill>
                <a:srgbClr val="00C2C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32" name="Shape 132"/>
        <p:cNvGrpSpPr/>
        <p:nvPr/>
      </p:nvGrpSpPr>
      <p:grpSpPr>
        <a:xfrm>
          <a:off x="0" y="0"/>
          <a:ext cx="0" cy="0"/>
          <a:chOff x="0" y="0"/>
          <a:chExt cx="0" cy="0"/>
        </a:xfrm>
      </p:grpSpPr>
      <p:sp>
        <p:nvSpPr>
          <p:cNvPr id="133" name="Google Shape;133;p22"/>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10</a:t>
            </a:r>
            <a:endParaRPr b="1">
              <a:latin typeface="Comfortaa"/>
              <a:ea typeface="Comfortaa"/>
              <a:cs typeface="Comfortaa"/>
              <a:sym typeface="Comfortaa"/>
            </a:endParaRPr>
          </a:p>
        </p:txBody>
      </p:sp>
      <p:pic>
        <p:nvPicPr>
          <p:cNvPr id="134" name="Google Shape;134;p22"/>
          <p:cNvPicPr preferRelativeResize="0"/>
          <p:nvPr/>
        </p:nvPicPr>
        <p:blipFill>
          <a:blip r:embed="rId3">
            <a:alphaModFix/>
          </a:blip>
          <a:stretch>
            <a:fillRect/>
          </a:stretch>
        </p:blipFill>
        <p:spPr>
          <a:xfrm>
            <a:off x="2131963" y="288575"/>
            <a:ext cx="4880074" cy="3818825"/>
          </a:xfrm>
          <a:prstGeom prst="rect">
            <a:avLst/>
          </a:prstGeom>
          <a:noFill/>
          <a:ln cap="flat" cmpd="sng" w="28575">
            <a:solidFill>
              <a:schemeClr val="dk2"/>
            </a:solidFill>
            <a:prstDash val="solid"/>
            <a:round/>
            <a:headEnd len="sm" w="sm" type="none"/>
            <a:tailEnd len="sm" w="sm" type="none"/>
          </a:ln>
        </p:spPr>
      </p:pic>
      <p:sp>
        <p:nvSpPr>
          <p:cNvPr id="135" name="Google Shape;135;p22"/>
          <p:cNvSpPr txBox="1"/>
          <p:nvPr/>
        </p:nvSpPr>
        <p:spPr>
          <a:xfrm>
            <a:off x="930350" y="4174225"/>
            <a:ext cx="7209300" cy="180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El gráfico muestra la cantidad de productos que vende cada </a:t>
            </a:r>
            <a:r>
              <a:rPr lang="es" sz="1500">
                <a:latin typeface="Comfortaa"/>
                <a:ea typeface="Comfortaa"/>
                <a:cs typeface="Comfortaa"/>
                <a:sym typeface="Comfortaa"/>
              </a:rPr>
              <a:t>proveedor</a:t>
            </a:r>
            <a:r>
              <a:rPr lang="es" sz="1500">
                <a:latin typeface="Comfortaa"/>
                <a:ea typeface="Comfortaa"/>
                <a:cs typeface="Comfortaa"/>
                <a:sym typeface="Comfortaa"/>
              </a:rPr>
              <a:t> de Teka.</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39" name="Shape 139"/>
        <p:cNvGrpSpPr/>
        <p:nvPr/>
      </p:nvGrpSpPr>
      <p:grpSpPr>
        <a:xfrm>
          <a:off x="0" y="0"/>
          <a:ext cx="0" cy="0"/>
          <a:chOff x="0" y="0"/>
          <a:chExt cx="0" cy="0"/>
        </a:xfrm>
      </p:grpSpPr>
      <p:sp>
        <p:nvSpPr>
          <p:cNvPr id="140" name="Google Shape;140;p23"/>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11</a:t>
            </a:r>
            <a:endParaRPr b="1">
              <a:latin typeface="Comfortaa"/>
              <a:ea typeface="Comfortaa"/>
              <a:cs typeface="Comfortaa"/>
              <a:sym typeface="Comfortaa"/>
            </a:endParaRPr>
          </a:p>
        </p:txBody>
      </p:sp>
      <p:sp>
        <p:nvSpPr>
          <p:cNvPr id="141" name="Google Shape;141;p23"/>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funciones</a:t>
            </a:r>
            <a:endParaRPr b="1">
              <a:solidFill>
                <a:schemeClr val="dk1"/>
              </a:solidFill>
              <a:latin typeface="Julius Sans One"/>
              <a:ea typeface="Julius Sans One"/>
              <a:cs typeface="Julius Sans One"/>
              <a:sym typeface="Julius Sans One"/>
            </a:endParaRPr>
          </a:p>
        </p:txBody>
      </p:sp>
      <p:sp>
        <p:nvSpPr>
          <p:cNvPr id="142" name="Google Shape;142;p23"/>
          <p:cNvSpPr txBox="1"/>
          <p:nvPr/>
        </p:nvSpPr>
        <p:spPr>
          <a:xfrm>
            <a:off x="626925" y="1075625"/>
            <a:ext cx="7209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500"/>
          </a:p>
        </p:txBody>
      </p:sp>
      <p:graphicFrame>
        <p:nvGraphicFramePr>
          <p:cNvPr id="143" name="Google Shape;143;p23"/>
          <p:cNvGraphicFramePr/>
          <p:nvPr/>
        </p:nvGraphicFramePr>
        <p:xfrm>
          <a:off x="692200" y="969945"/>
          <a:ext cx="3000000" cy="3000000"/>
        </p:xfrm>
        <a:graphic>
          <a:graphicData uri="http://schemas.openxmlformats.org/drawingml/2006/table">
            <a:tbl>
              <a:tblPr>
                <a:noFill/>
                <a:tableStyleId>{5A6EA9FF-AB75-4803-9468-DB153DA9EF9E}</a:tableStyleId>
              </a:tblPr>
              <a:tblGrid>
                <a:gridCol w="3879800"/>
                <a:gridCol w="3879800"/>
              </a:tblGrid>
              <a:tr h="633525">
                <a:tc>
                  <a:txBody>
                    <a:bodyPr/>
                    <a:lstStyle/>
                    <a:p>
                      <a:pPr indent="0" lvl="0" marL="0" rtl="0" algn="ctr">
                        <a:spcBef>
                          <a:spcPts val="0"/>
                        </a:spcBef>
                        <a:spcAft>
                          <a:spcPts val="0"/>
                        </a:spcAft>
                        <a:buNone/>
                      </a:pPr>
                      <a:r>
                        <a:rPr b="1" lang="es">
                          <a:latin typeface="Comfortaa"/>
                          <a:ea typeface="Comfortaa"/>
                          <a:cs typeface="Comfortaa"/>
                          <a:sym typeface="Comfortaa"/>
                        </a:rPr>
                        <a:t>detalle_producto(nombre,color,medida)</a:t>
                      </a:r>
                      <a:endParaRPr b="1">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c>
                  <a:txBody>
                    <a:bodyPr/>
                    <a:lstStyle/>
                    <a:p>
                      <a:pPr indent="0" lvl="0" marL="0" rtl="0" algn="ctr">
                        <a:spcBef>
                          <a:spcPts val="0"/>
                        </a:spcBef>
                        <a:spcAft>
                          <a:spcPts val="0"/>
                        </a:spcAft>
                        <a:buNone/>
                      </a:pPr>
                      <a:r>
                        <a:rPr b="1" lang="es">
                          <a:latin typeface="Comfortaa"/>
                          <a:ea typeface="Comfortaa"/>
                          <a:cs typeface="Comfortaa"/>
                          <a:sym typeface="Comfortaa"/>
                        </a:rPr>
                        <a:t>cant_vendida(producto_id)</a:t>
                      </a:r>
                      <a:endParaRPr b="1">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r>
              <a:tr h="3019475">
                <a:tc>
                  <a:txBody>
                    <a:bodyPr/>
                    <a:lstStyle/>
                    <a:p>
                      <a:pPr indent="0" lvl="0" marL="0" rtl="0" algn="l">
                        <a:spcBef>
                          <a:spcPts val="0"/>
                        </a:spcBef>
                        <a:spcAft>
                          <a:spcPts val="0"/>
                        </a:spcAft>
                        <a:buNone/>
                      </a:pPr>
                      <a:r>
                        <a:rPr lang="es" sz="1300">
                          <a:latin typeface="Comfortaa"/>
                          <a:ea typeface="Comfortaa"/>
                          <a:cs typeface="Comfortaa"/>
                          <a:sym typeface="Comfortaa"/>
                        </a:rPr>
                        <a:t>Realiza una </a:t>
                      </a:r>
                      <a:r>
                        <a:rPr lang="es" sz="1300">
                          <a:latin typeface="Comfortaa"/>
                          <a:ea typeface="Comfortaa"/>
                          <a:cs typeface="Comfortaa"/>
                          <a:sym typeface="Comfortaa"/>
                        </a:rPr>
                        <a:t>descripción</a:t>
                      </a:r>
                      <a:r>
                        <a:rPr lang="es" sz="1300">
                          <a:latin typeface="Comfortaa"/>
                          <a:ea typeface="Comfortaa"/>
                          <a:cs typeface="Comfortaa"/>
                          <a:sym typeface="Comfortaa"/>
                        </a:rPr>
                        <a:t> del producto con los datos que recibe como </a:t>
                      </a:r>
                      <a:r>
                        <a:rPr lang="es" sz="1300">
                          <a:latin typeface="Comfortaa"/>
                          <a:ea typeface="Comfortaa"/>
                          <a:cs typeface="Comfortaa"/>
                          <a:sym typeface="Comfortaa"/>
                        </a:rPr>
                        <a:t>parámetro.</a:t>
                      </a:r>
                      <a:endParaRPr sz="1300">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c>
                  <a:txBody>
                    <a:bodyPr/>
                    <a:lstStyle/>
                    <a:p>
                      <a:pPr indent="0" lvl="0" marL="0" rtl="0" algn="l">
                        <a:spcBef>
                          <a:spcPts val="0"/>
                        </a:spcBef>
                        <a:spcAft>
                          <a:spcPts val="0"/>
                        </a:spcAft>
                        <a:buNone/>
                      </a:pPr>
                      <a:r>
                        <a:rPr lang="es" sz="1300">
                          <a:latin typeface="Comfortaa"/>
                          <a:ea typeface="Comfortaa"/>
                          <a:cs typeface="Comfortaa"/>
                          <a:sym typeface="Comfortaa"/>
                        </a:rPr>
                        <a:t>Detalla la cantidad de productos que se vendieron hasta el momento, del producto ingresado como </a:t>
                      </a:r>
                      <a:r>
                        <a:rPr lang="es" sz="1300">
                          <a:latin typeface="Comfortaa"/>
                          <a:ea typeface="Comfortaa"/>
                          <a:cs typeface="Comfortaa"/>
                          <a:sym typeface="Comfortaa"/>
                        </a:rPr>
                        <a:t>parámetro</a:t>
                      </a:r>
                      <a:r>
                        <a:rPr lang="es" sz="1300">
                          <a:latin typeface="Comfortaa"/>
                          <a:ea typeface="Comfortaa"/>
                          <a:cs typeface="Comfortaa"/>
                          <a:sym typeface="Comfortaa"/>
                        </a:rPr>
                        <a:t>. </a:t>
                      </a:r>
                      <a:endParaRPr sz="1300">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r>
            </a:tbl>
          </a:graphicData>
        </a:graphic>
      </p:graphicFrame>
      <p:pic>
        <p:nvPicPr>
          <p:cNvPr id="144" name="Google Shape;144;p23"/>
          <p:cNvPicPr preferRelativeResize="0"/>
          <p:nvPr/>
        </p:nvPicPr>
        <p:blipFill>
          <a:blip r:embed="rId3">
            <a:alphaModFix/>
          </a:blip>
          <a:stretch>
            <a:fillRect/>
          </a:stretch>
        </p:blipFill>
        <p:spPr>
          <a:xfrm>
            <a:off x="837475" y="2378350"/>
            <a:ext cx="3348975" cy="1355850"/>
          </a:xfrm>
          <a:prstGeom prst="rect">
            <a:avLst/>
          </a:prstGeom>
          <a:noFill/>
          <a:ln>
            <a:noFill/>
          </a:ln>
        </p:spPr>
      </p:pic>
      <p:pic>
        <p:nvPicPr>
          <p:cNvPr id="145" name="Google Shape;145;p23"/>
          <p:cNvPicPr preferRelativeResize="0"/>
          <p:nvPr/>
        </p:nvPicPr>
        <p:blipFill>
          <a:blip r:embed="rId4">
            <a:alphaModFix/>
          </a:blip>
          <a:stretch>
            <a:fillRect/>
          </a:stretch>
        </p:blipFill>
        <p:spPr>
          <a:xfrm>
            <a:off x="1573750" y="3934025"/>
            <a:ext cx="1876425" cy="552450"/>
          </a:xfrm>
          <a:prstGeom prst="rect">
            <a:avLst/>
          </a:prstGeom>
          <a:noFill/>
          <a:ln>
            <a:noFill/>
          </a:ln>
        </p:spPr>
      </p:pic>
      <p:pic>
        <p:nvPicPr>
          <p:cNvPr id="146" name="Google Shape;146;p23"/>
          <p:cNvPicPr preferRelativeResize="0"/>
          <p:nvPr/>
        </p:nvPicPr>
        <p:blipFill>
          <a:blip r:embed="rId5">
            <a:alphaModFix/>
          </a:blip>
          <a:stretch>
            <a:fillRect/>
          </a:stretch>
        </p:blipFill>
        <p:spPr>
          <a:xfrm>
            <a:off x="5179950" y="2378350"/>
            <a:ext cx="2700685" cy="1355850"/>
          </a:xfrm>
          <a:prstGeom prst="rect">
            <a:avLst/>
          </a:prstGeom>
          <a:noFill/>
          <a:ln>
            <a:noFill/>
          </a:ln>
        </p:spPr>
      </p:pic>
      <p:pic>
        <p:nvPicPr>
          <p:cNvPr id="147" name="Google Shape;147;p23"/>
          <p:cNvPicPr preferRelativeResize="0"/>
          <p:nvPr/>
        </p:nvPicPr>
        <p:blipFill>
          <a:blip r:embed="rId6">
            <a:alphaModFix/>
          </a:blip>
          <a:stretch>
            <a:fillRect/>
          </a:stretch>
        </p:blipFill>
        <p:spPr>
          <a:xfrm>
            <a:off x="5412150" y="3934024"/>
            <a:ext cx="2515772" cy="55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51" name="Shape 151"/>
        <p:cNvGrpSpPr/>
        <p:nvPr/>
      </p:nvGrpSpPr>
      <p:grpSpPr>
        <a:xfrm>
          <a:off x="0" y="0"/>
          <a:ext cx="0" cy="0"/>
          <a:chOff x="0" y="0"/>
          <a:chExt cx="0" cy="0"/>
        </a:xfrm>
      </p:grpSpPr>
      <p:sp>
        <p:nvSpPr>
          <p:cNvPr id="152" name="Google Shape;152;p24"/>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12</a:t>
            </a:r>
            <a:endParaRPr b="1">
              <a:latin typeface="Comfortaa"/>
              <a:ea typeface="Comfortaa"/>
              <a:cs typeface="Comfortaa"/>
              <a:sym typeface="Comfortaa"/>
            </a:endParaRPr>
          </a:p>
        </p:txBody>
      </p:sp>
      <p:sp>
        <p:nvSpPr>
          <p:cNvPr id="153" name="Google Shape;153;p24"/>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stored procedures</a:t>
            </a:r>
            <a:endParaRPr b="1">
              <a:solidFill>
                <a:schemeClr val="dk1"/>
              </a:solidFill>
              <a:latin typeface="Julius Sans One"/>
              <a:ea typeface="Julius Sans One"/>
              <a:cs typeface="Julius Sans One"/>
              <a:sym typeface="Julius Sans One"/>
            </a:endParaRPr>
          </a:p>
        </p:txBody>
      </p:sp>
      <p:graphicFrame>
        <p:nvGraphicFramePr>
          <p:cNvPr id="154" name="Google Shape;154;p24"/>
          <p:cNvGraphicFramePr/>
          <p:nvPr/>
        </p:nvGraphicFramePr>
        <p:xfrm>
          <a:off x="692200" y="1304595"/>
          <a:ext cx="3000000" cy="3000000"/>
        </p:xfrm>
        <a:graphic>
          <a:graphicData uri="http://schemas.openxmlformats.org/drawingml/2006/table">
            <a:tbl>
              <a:tblPr>
                <a:noFill/>
                <a:tableStyleId>{5A6EA9FF-AB75-4803-9468-DB153DA9EF9E}</a:tableStyleId>
              </a:tblPr>
              <a:tblGrid>
                <a:gridCol w="3879800"/>
                <a:gridCol w="3879800"/>
              </a:tblGrid>
              <a:tr h="633525">
                <a:tc>
                  <a:txBody>
                    <a:bodyPr/>
                    <a:lstStyle/>
                    <a:p>
                      <a:pPr indent="0" lvl="0" marL="0" rtl="0" algn="ctr">
                        <a:spcBef>
                          <a:spcPts val="0"/>
                        </a:spcBef>
                        <a:spcAft>
                          <a:spcPts val="0"/>
                        </a:spcAft>
                        <a:buClr>
                          <a:schemeClr val="dk1"/>
                        </a:buClr>
                        <a:buSzPts val="1100"/>
                        <a:buFont typeface="Arial"/>
                        <a:buNone/>
                      </a:pPr>
                      <a:r>
                        <a:rPr b="1" lang="es" sz="1200">
                          <a:solidFill>
                            <a:srgbClr val="303030"/>
                          </a:solidFill>
                          <a:latin typeface="Comfortaa"/>
                          <a:ea typeface="Comfortaa"/>
                          <a:cs typeface="Comfortaa"/>
                          <a:sym typeface="Comfortaa"/>
                        </a:rPr>
                        <a:t>sp_ordenar_clientes </a:t>
                      </a:r>
                      <a:endParaRPr b="1" sz="1500">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s" sz="1200">
                          <a:solidFill>
                            <a:srgbClr val="303030"/>
                          </a:solidFill>
                          <a:latin typeface="Comfortaa"/>
                          <a:ea typeface="Comfortaa"/>
                          <a:cs typeface="Comfortaa"/>
                          <a:sym typeface="Comfortaa"/>
                        </a:rPr>
                        <a:t>sp_agregar_producto:</a:t>
                      </a:r>
                      <a:endParaRPr b="1" sz="1500">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r>
              <a:tr h="1293650">
                <a:tc>
                  <a:txBody>
                    <a:bodyPr/>
                    <a:lstStyle/>
                    <a:p>
                      <a:pPr indent="0" lvl="0" marL="0" rtl="0" algn="l">
                        <a:spcBef>
                          <a:spcPts val="0"/>
                        </a:spcBef>
                        <a:spcAft>
                          <a:spcPts val="0"/>
                        </a:spcAft>
                        <a:buNone/>
                      </a:pPr>
                      <a:r>
                        <a:rPr lang="es" sz="1200">
                          <a:solidFill>
                            <a:srgbClr val="303030"/>
                          </a:solidFill>
                          <a:latin typeface="Comfortaa"/>
                          <a:ea typeface="Comfortaa"/>
                          <a:cs typeface="Comfortaa"/>
                          <a:sym typeface="Comfortaa"/>
                        </a:rPr>
                        <a:t>Se creó</a:t>
                      </a:r>
                      <a:r>
                        <a:rPr lang="es" sz="1200">
                          <a:solidFill>
                            <a:srgbClr val="303030"/>
                          </a:solidFill>
                          <a:latin typeface="Comfortaa"/>
                          <a:ea typeface="Comfortaa"/>
                          <a:cs typeface="Comfortaa"/>
                          <a:sym typeface="Comfortaa"/>
                        </a:rPr>
                        <a:t> con el objetivo de ordenar clientes según el parámetro que se le pase. Lo compone la tabla de clientes.</a:t>
                      </a:r>
                      <a:endParaRPr>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rgbClr val="303030"/>
                          </a:solidFill>
                          <a:latin typeface="Comfortaa"/>
                          <a:ea typeface="Comfortaa"/>
                          <a:cs typeface="Comfortaa"/>
                          <a:sym typeface="Comfortaa"/>
                        </a:rPr>
                        <a:t>Se creó</a:t>
                      </a:r>
                      <a:r>
                        <a:rPr lang="es" sz="1200">
                          <a:solidFill>
                            <a:srgbClr val="303030"/>
                          </a:solidFill>
                          <a:latin typeface="Comfortaa"/>
                          <a:ea typeface="Comfortaa"/>
                          <a:cs typeface="Comfortaa"/>
                          <a:sym typeface="Comfortaa"/>
                        </a:rPr>
                        <a:t> con el objetivo de agregar un nuevo producto a la DB. Lo compone la tabla productos.</a:t>
                      </a:r>
                      <a:endParaRPr>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58" name="Shape 158"/>
        <p:cNvGrpSpPr/>
        <p:nvPr/>
      </p:nvGrpSpPr>
      <p:grpSpPr>
        <a:xfrm>
          <a:off x="0" y="0"/>
          <a:ext cx="0" cy="0"/>
          <a:chOff x="0" y="0"/>
          <a:chExt cx="0" cy="0"/>
        </a:xfrm>
      </p:grpSpPr>
      <p:sp>
        <p:nvSpPr>
          <p:cNvPr id="159" name="Google Shape;159;p25"/>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13</a:t>
            </a:r>
            <a:endParaRPr b="1">
              <a:latin typeface="Comfortaa"/>
              <a:ea typeface="Comfortaa"/>
              <a:cs typeface="Comfortaa"/>
              <a:sym typeface="Comfortaa"/>
            </a:endParaRPr>
          </a:p>
        </p:txBody>
      </p:sp>
      <p:sp>
        <p:nvSpPr>
          <p:cNvPr id="160" name="Google Shape;160;p25"/>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triggers</a:t>
            </a:r>
            <a:endParaRPr b="1">
              <a:solidFill>
                <a:schemeClr val="dk1"/>
              </a:solidFill>
              <a:latin typeface="Julius Sans One"/>
              <a:ea typeface="Julius Sans One"/>
              <a:cs typeface="Julius Sans One"/>
              <a:sym typeface="Julius Sans One"/>
            </a:endParaRPr>
          </a:p>
        </p:txBody>
      </p:sp>
      <p:graphicFrame>
        <p:nvGraphicFramePr>
          <p:cNvPr id="161" name="Google Shape;161;p25"/>
          <p:cNvGraphicFramePr/>
          <p:nvPr/>
        </p:nvGraphicFramePr>
        <p:xfrm>
          <a:off x="692200" y="969945"/>
          <a:ext cx="3000000" cy="3000000"/>
        </p:xfrm>
        <a:graphic>
          <a:graphicData uri="http://schemas.openxmlformats.org/drawingml/2006/table">
            <a:tbl>
              <a:tblPr>
                <a:noFill/>
                <a:tableStyleId>{5A6EA9FF-AB75-4803-9468-DB153DA9EF9E}</a:tableStyleId>
              </a:tblPr>
              <a:tblGrid>
                <a:gridCol w="3879800"/>
                <a:gridCol w="3879800"/>
              </a:tblGrid>
              <a:tr h="633525">
                <a:tc>
                  <a:txBody>
                    <a:bodyPr/>
                    <a:lstStyle/>
                    <a:p>
                      <a:pPr indent="0" lvl="0" marL="0" rtl="0" algn="ctr">
                        <a:spcBef>
                          <a:spcPts val="0"/>
                        </a:spcBef>
                        <a:spcAft>
                          <a:spcPts val="0"/>
                        </a:spcAft>
                        <a:buNone/>
                      </a:pPr>
                      <a:r>
                        <a:rPr b="1" lang="es">
                          <a:solidFill>
                            <a:srgbClr val="303030"/>
                          </a:solidFill>
                          <a:latin typeface="Comfortaa"/>
                          <a:ea typeface="Comfortaa"/>
                          <a:cs typeface="Comfortaa"/>
                          <a:sym typeface="Comfortaa"/>
                        </a:rPr>
                        <a:t>tr_clientes_eliminados</a:t>
                      </a:r>
                      <a:endParaRPr b="1">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c>
                  <a:txBody>
                    <a:bodyPr/>
                    <a:lstStyle/>
                    <a:p>
                      <a:pPr indent="0" lvl="0" marL="0" rtl="0" algn="ctr">
                        <a:lnSpc>
                          <a:spcPct val="368181"/>
                        </a:lnSpc>
                        <a:spcBef>
                          <a:spcPts val="1200"/>
                        </a:spcBef>
                        <a:spcAft>
                          <a:spcPts val="1200"/>
                        </a:spcAft>
                        <a:buNone/>
                      </a:pPr>
                      <a:r>
                        <a:rPr b="1" lang="es">
                          <a:solidFill>
                            <a:srgbClr val="303030"/>
                          </a:solidFill>
                          <a:latin typeface="Comfortaa"/>
                          <a:ea typeface="Comfortaa"/>
                          <a:cs typeface="Comfortaa"/>
                          <a:sym typeface="Comfortaa"/>
                        </a:rPr>
                        <a:t>tr_productos_agregados</a:t>
                      </a:r>
                      <a:endParaRPr b="1">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r>
              <a:tr h="2954425">
                <a:tc>
                  <a:txBody>
                    <a:bodyPr/>
                    <a:lstStyle/>
                    <a:p>
                      <a:pPr indent="0" lvl="0" marL="0" rtl="0" algn="l">
                        <a:spcBef>
                          <a:spcPts val="0"/>
                        </a:spcBef>
                        <a:spcAft>
                          <a:spcPts val="0"/>
                        </a:spcAft>
                        <a:buNone/>
                      </a:pPr>
                      <a:r>
                        <a:rPr lang="es">
                          <a:solidFill>
                            <a:srgbClr val="303030"/>
                          </a:solidFill>
                          <a:latin typeface="Comfortaa"/>
                          <a:ea typeface="Comfortaa"/>
                          <a:cs typeface="Comfortaa"/>
                          <a:sym typeface="Comfortaa"/>
                        </a:rPr>
                        <a:t>registra los datos de cuando se elimina un cliente de la DB (almacena que usuario elimina un cliente de la DB, día y hora del mismo, después de que se ejecute el DELETE).</a:t>
                      </a:r>
                      <a:endParaRPr>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c>
                  <a:txBody>
                    <a:bodyPr/>
                    <a:lstStyle/>
                    <a:p>
                      <a:pPr indent="0" lvl="0" marL="0" rtl="0" algn="l">
                        <a:lnSpc>
                          <a:spcPct val="100000"/>
                        </a:lnSpc>
                        <a:spcBef>
                          <a:spcPts val="1200"/>
                        </a:spcBef>
                        <a:spcAft>
                          <a:spcPts val="0"/>
                        </a:spcAft>
                        <a:buClr>
                          <a:schemeClr val="dk1"/>
                        </a:buClr>
                        <a:buSzPts val="1100"/>
                        <a:buFont typeface="Arial"/>
                        <a:buNone/>
                      </a:pPr>
                      <a:r>
                        <a:rPr lang="es">
                          <a:solidFill>
                            <a:srgbClr val="303030"/>
                          </a:solidFill>
                          <a:latin typeface="Comfortaa"/>
                          <a:ea typeface="Comfortaa"/>
                          <a:cs typeface="Comfortaa"/>
                          <a:sym typeface="Comfortaa"/>
                        </a:rPr>
                        <a:t>registra los nuevos productos que se ingresaron (los productos nuevos que se agreguen a la DB, con su respectivo usuario, fecha y hora).</a:t>
                      </a:r>
                      <a:endParaRPr>
                        <a:solidFill>
                          <a:srgbClr val="303030"/>
                        </a:solidFill>
                        <a:latin typeface="Comfortaa"/>
                        <a:ea typeface="Comfortaa"/>
                        <a:cs typeface="Comfortaa"/>
                        <a:sym typeface="Comfortaa"/>
                      </a:endParaRPr>
                    </a:p>
                    <a:p>
                      <a:pPr indent="0" lvl="0" marL="0" rtl="0" algn="l">
                        <a:spcBef>
                          <a:spcPts val="1200"/>
                        </a:spcBef>
                        <a:spcAft>
                          <a:spcPts val="0"/>
                        </a:spcAft>
                        <a:buNone/>
                      </a:pPr>
                      <a:r>
                        <a:t/>
                      </a:r>
                      <a:endParaRPr>
                        <a:solidFill>
                          <a:srgbClr val="303030"/>
                        </a:solidFill>
                        <a:latin typeface="Comfortaa"/>
                        <a:ea typeface="Comfortaa"/>
                        <a:cs typeface="Comfortaa"/>
                        <a:sym typeface="Comfortaa"/>
                      </a:endParaRPr>
                    </a:p>
                  </a:txBody>
                  <a:tcPr marT="91425" marB="91425" marR="91425" marL="91425">
                    <a:lnL cap="flat" cmpd="sng" w="19050">
                      <a:solidFill>
                        <a:srgbClr val="303030"/>
                      </a:solidFill>
                      <a:prstDash val="solid"/>
                      <a:round/>
                      <a:headEnd len="sm" w="sm" type="none"/>
                      <a:tailEnd len="sm" w="sm" type="none"/>
                    </a:lnL>
                    <a:lnR cap="flat" cmpd="sng" w="19050">
                      <a:solidFill>
                        <a:srgbClr val="303030"/>
                      </a:solidFill>
                      <a:prstDash val="solid"/>
                      <a:round/>
                      <a:headEnd len="sm" w="sm" type="none"/>
                      <a:tailEnd len="sm" w="sm" type="none"/>
                    </a:lnR>
                    <a:lnT cap="flat" cmpd="sng" w="19050">
                      <a:solidFill>
                        <a:srgbClr val="303030"/>
                      </a:solidFill>
                      <a:prstDash val="solid"/>
                      <a:round/>
                      <a:headEnd len="sm" w="sm" type="none"/>
                      <a:tailEnd len="sm" w="sm" type="none"/>
                    </a:lnT>
                    <a:lnB cap="flat" cmpd="sng" w="19050">
                      <a:solidFill>
                        <a:srgbClr val="30303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65" name="Shape 165"/>
        <p:cNvGrpSpPr/>
        <p:nvPr/>
      </p:nvGrpSpPr>
      <p:grpSpPr>
        <a:xfrm>
          <a:off x="0" y="0"/>
          <a:ext cx="0" cy="0"/>
          <a:chOff x="0" y="0"/>
          <a:chExt cx="0" cy="0"/>
        </a:xfrm>
      </p:grpSpPr>
      <p:sp>
        <p:nvSpPr>
          <p:cNvPr id="166" name="Google Shape;166;p26"/>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14</a:t>
            </a:r>
            <a:endParaRPr b="1">
              <a:latin typeface="Comfortaa"/>
              <a:ea typeface="Comfortaa"/>
              <a:cs typeface="Comfortaa"/>
              <a:sym typeface="Comfortaa"/>
            </a:endParaRPr>
          </a:p>
        </p:txBody>
      </p:sp>
      <p:sp>
        <p:nvSpPr>
          <p:cNvPr id="167" name="Google Shape;167;p26"/>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Herramientas</a:t>
            </a:r>
            <a:r>
              <a:rPr b="1" lang="es">
                <a:solidFill>
                  <a:schemeClr val="dk1"/>
                </a:solidFill>
                <a:latin typeface="Julius Sans One"/>
                <a:ea typeface="Julius Sans One"/>
                <a:cs typeface="Julius Sans One"/>
                <a:sym typeface="Julius Sans One"/>
              </a:rPr>
              <a:t> y </a:t>
            </a:r>
            <a:r>
              <a:rPr b="1" lang="es">
                <a:solidFill>
                  <a:schemeClr val="dk1"/>
                </a:solidFill>
                <a:latin typeface="Julius Sans One"/>
                <a:ea typeface="Julius Sans One"/>
                <a:cs typeface="Julius Sans One"/>
                <a:sym typeface="Julius Sans One"/>
              </a:rPr>
              <a:t>tecnologías</a:t>
            </a:r>
            <a:r>
              <a:rPr b="1" lang="es">
                <a:solidFill>
                  <a:schemeClr val="dk1"/>
                </a:solidFill>
                <a:latin typeface="Julius Sans One"/>
                <a:ea typeface="Julius Sans One"/>
                <a:cs typeface="Julius Sans One"/>
                <a:sym typeface="Julius Sans One"/>
              </a:rPr>
              <a:t> utilizadas</a:t>
            </a:r>
            <a:endParaRPr b="1">
              <a:solidFill>
                <a:schemeClr val="dk1"/>
              </a:solidFill>
              <a:latin typeface="Julius Sans One"/>
              <a:ea typeface="Julius Sans One"/>
              <a:cs typeface="Julius Sans One"/>
              <a:sym typeface="Julius Sans One"/>
            </a:endParaRPr>
          </a:p>
        </p:txBody>
      </p:sp>
      <p:sp>
        <p:nvSpPr>
          <p:cNvPr id="168" name="Google Shape;168;p26"/>
          <p:cNvSpPr txBox="1"/>
          <p:nvPr/>
        </p:nvSpPr>
        <p:spPr>
          <a:xfrm>
            <a:off x="979125" y="1239400"/>
            <a:ext cx="6097800" cy="28398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rgbClr val="00C2CB"/>
              </a:buClr>
              <a:buSzPts val="1500"/>
              <a:buFont typeface="Comfortaa"/>
              <a:buChar char="●"/>
            </a:pPr>
            <a:r>
              <a:rPr lang="es" sz="1500">
                <a:latin typeface="Comfortaa"/>
                <a:ea typeface="Comfortaa"/>
                <a:cs typeface="Comfortaa"/>
                <a:sym typeface="Comfortaa"/>
              </a:rPr>
              <a:t>MySQL: Motor de base de batos</a:t>
            </a:r>
            <a:endParaRPr sz="1500">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latin typeface="Comfortaa"/>
                <a:ea typeface="Comfortaa"/>
                <a:cs typeface="Comfortaa"/>
                <a:sym typeface="Comfortaa"/>
              </a:rPr>
              <a:t>MySQL Workbench: herramienta de interfaz de usuario</a:t>
            </a:r>
            <a:endParaRPr sz="1500">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latin typeface="Comfortaa"/>
                <a:ea typeface="Comfortaa"/>
                <a:cs typeface="Comfortaa"/>
                <a:sym typeface="Comfortaa"/>
              </a:rPr>
              <a:t>Drawio: para confeccionar el Diagrama E-R</a:t>
            </a:r>
            <a:endParaRPr sz="1500">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latin typeface="Comfortaa"/>
                <a:ea typeface="Comfortaa"/>
                <a:cs typeface="Comfortaa"/>
                <a:sym typeface="Comfortaa"/>
              </a:rPr>
              <a:t>Google Docs: para realizar </a:t>
            </a:r>
            <a:r>
              <a:rPr lang="es" sz="1500">
                <a:latin typeface="Comfortaa"/>
                <a:ea typeface="Comfortaa"/>
                <a:cs typeface="Comfortaa"/>
                <a:sym typeface="Comfortaa"/>
              </a:rPr>
              <a:t>presentación</a:t>
            </a:r>
            <a:r>
              <a:rPr lang="es" sz="1500">
                <a:latin typeface="Comfortaa"/>
                <a:ea typeface="Comfortaa"/>
                <a:cs typeface="Comfortaa"/>
                <a:sym typeface="Comfortaa"/>
              </a:rPr>
              <a:t> de d</a:t>
            </a:r>
            <a:r>
              <a:rPr lang="es" sz="1500">
                <a:latin typeface="Comfortaa"/>
                <a:ea typeface="Comfortaa"/>
                <a:cs typeface="Comfortaa"/>
                <a:sym typeface="Comfortaa"/>
              </a:rPr>
              <a:t>ocumentación</a:t>
            </a:r>
            <a:r>
              <a:rPr lang="es" sz="1500">
                <a:latin typeface="Comfortaa"/>
                <a:ea typeface="Comfortaa"/>
                <a:cs typeface="Comfortaa"/>
                <a:sym typeface="Comfortaa"/>
              </a:rPr>
              <a:t> de Teka y para </a:t>
            </a:r>
            <a:r>
              <a:rPr lang="es" sz="1500">
                <a:latin typeface="Comfortaa"/>
                <a:ea typeface="Comfortaa"/>
                <a:cs typeface="Comfortaa"/>
                <a:sym typeface="Comfortaa"/>
              </a:rPr>
              <a:t>descripción</a:t>
            </a:r>
            <a:r>
              <a:rPr lang="es" sz="1500">
                <a:latin typeface="Comfortaa"/>
                <a:ea typeface="Comfortaa"/>
                <a:cs typeface="Comfortaa"/>
                <a:sym typeface="Comfortaa"/>
              </a:rPr>
              <a:t> de tablas.</a:t>
            </a:r>
            <a:endParaRPr sz="1500">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latin typeface="Comfortaa"/>
                <a:ea typeface="Comfortaa"/>
                <a:cs typeface="Comfortaa"/>
                <a:sym typeface="Comfortaa"/>
              </a:rPr>
              <a:t>Excel: para </a:t>
            </a:r>
            <a:r>
              <a:rPr lang="es" sz="1500">
                <a:latin typeface="Comfortaa"/>
                <a:ea typeface="Comfortaa"/>
                <a:cs typeface="Comfortaa"/>
                <a:sym typeface="Comfortaa"/>
              </a:rPr>
              <a:t>confección</a:t>
            </a:r>
            <a:r>
              <a:rPr lang="es" sz="1500">
                <a:latin typeface="Comfortaa"/>
                <a:ea typeface="Comfortaa"/>
                <a:cs typeface="Comfortaa"/>
                <a:sym typeface="Comfortaa"/>
              </a:rPr>
              <a:t> de </a:t>
            </a:r>
            <a:r>
              <a:rPr lang="es" sz="1500">
                <a:latin typeface="Comfortaa"/>
                <a:ea typeface="Comfortaa"/>
                <a:cs typeface="Comfortaa"/>
                <a:sym typeface="Comfortaa"/>
              </a:rPr>
              <a:t>gráficos</a:t>
            </a:r>
            <a:r>
              <a:rPr lang="es" sz="1500">
                <a:latin typeface="Comfortaa"/>
                <a:ea typeface="Comfortaa"/>
                <a:cs typeface="Comfortaa"/>
                <a:sym typeface="Comfortaa"/>
              </a:rPr>
              <a:t> </a:t>
            </a:r>
            <a:endParaRPr sz="1500">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latin typeface="Comfortaa"/>
                <a:ea typeface="Comfortaa"/>
                <a:cs typeface="Comfortaa"/>
                <a:sym typeface="Comfortaa"/>
              </a:rPr>
              <a:t>Google Drive: para compartir archivos del Trabajo Final</a:t>
            </a:r>
            <a:endParaRPr sz="15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72" name="Shape 72"/>
        <p:cNvGrpSpPr/>
        <p:nvPr/>
      </p:nvGrpSpPr>
      <p:grpSpPr>
        <a:xfrm>
          <a:off x="0" y="0"/>
          <a:ext cx="0" cy="0"/>
          <a:chOff x="0" y="0"/>
          <a:chExt cx="0" cy="0"/>
        </a:xfrm>
      </p:grpSpPr>
      <p:sp>
        <p:nvSpPr>
          <p:cNvPr id="73" name="Google Shape;73;p14"/>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2</a:t>
            </a:r>
            <a:endParaRPr b="1">
              <a:latin typeface="Comfortaa"/>
              <a:ea typeface="Comfortaa"/>
              <a:cs typeface="Comfortaa"/>
              <a:sym typeface="Comfortaa"/>
            </a:endParaRPr>
          </a:p>
        </p:txBody>
      </p:sp>
      <p:sp>
        <p:nvSpPr>
          <p:cNvPr id="74" name="Google Shape;74;p14"/>
          <p:cNvSpPr txBox="1"/>
          <p:nvPr/>
        </p:nvSpPr>
        <p:spPr>
          <a:xfrm>
            <a:off x="520550" y="1202225"/>
            <a:ext cx="6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5" name="Google Shape;75;p14"/>
          <p:cNvSpPr txBox="1"/>
          <p:nvPr/>
        </p:nvSpPr>
        <p:spPr>
          <a:xfrm>
            <a:off x="715725" y="1031250"/>
            <a:ext cx="7209300" cy="3879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500">
                <a:latin typeface="Comfortaa"/>
                <a:ea typeface="Comfortaa"/>
                <a:cs typeface="Comfortaa"/>
                <a:sym typeface="Comfortaa"/>
              </a:rPr>
              <a:t>El trabajo final va a estar enfocado en poder generar una base de datos completa para la </a:t>
            </a:r>
            <a:r>
              <a:rPr lang="es" sz="1500">
                <a:latin typeface="Comfortaa"/>
                <a:ea typeface="Comfortaa"/>
                <a:cs typeface="Comfortaa"/>
                <a:sym typeface="Comfortaa"/>
              </a:rPr>
              <a:t>mueblería</a:t>
            </a:r>
            <a:r>
              <a:rPr lang="es" sz="1500">
                <a:latin typeface="Comfortaa"/>
                <a:ea typeface="Comfortaa"/>
                <a:cs typeface="Comfortaa"/>
                <a:sym typeface="Comfortaa"/>
              </a:rPr>
              <a:t> Teka Livings. El negocio que está en funcionamiento actualmente. </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La meta es poder desarrollar una DB para poder relacionar clientes, proveedores y productos. De esta manera quedarían más claras las ventas que realiza el negocio, la forma de pago, el método de envío. Así como también el stock de los distintos productos, las fechas de recepción de mercadería, cuantos muebles se encargaron a los proveedores, etc.</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
        <p:nvSpPr>
          <p:cNvPr id="76" name="Google Shape;76;p14"/>
          <p:cNvSpPr txBox="1"/>
          <p:nvPr/>
        </p:nvSpPr>
        <p:spPr>
          <a:xfrm>
            <a:off x="554575" y="438175"/>
            <a:ext cx="213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latin typeface="Julius Sans One"/>
                <a:ea typeface="Julius Sans One"/>
                <a:cs typeface="Julius Sans One"/>
                <a:sym typeface="Julius Sans One"/>
              </a:rPr>
              <a:t>Introducción</a:t>
            </a:r>
            <a:endParaRPr b="1" sz="1800">
              <a:latin typeface="Julius Sans One"/>
              <a:ea typeface="Julius Sans One"/>
              <a:cs typeface="Julius Sans One"/>
              <a:sym typeface="Julius Sans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80" name="Shape 80"/>
        <p:cNvGrpSpPr/>
        <p:nvPr/>
      </p:nvGrpSpPr>
      <p:grpSpPr>
        <a:xfrm>
          <a:off x="0" y="0"/>
          <a:ext cx="0" cy="0"/>
          <a:chOff x="0" y="0"/>
          <a:chExt cx="0" cy="0"/>
        </a:xfrm>
      </p:grpSpPr>
      <p:sp>
        <p:nvSpPr>
          <p:cNvPr id="81" name="Google Shape;81;p15"/>
          <p:cNvSpPr txBox="1"/>
          <p:nvPr>
            <p:ph idx="1" type="body"/>
          </p:nvPr>
        </p:nvSpPr>
        <p:spPr>
          <a:xfrm>
            <a:off x="529025" y="2461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OBJETIVOS</a:t>
            </a:r>
            <a:endParaRPr b="1">
              <a:solidFill>
                <a:schemeClr val="dk1"/>
              </a:solidFill>
              <a:latin typeface="Julius Sans One"/>
              <a:ea typeface="Julius Sans One"/>
              <a:cs typeface="Julius Sans One"/>
              <a:sym typeface="Julius Sans One"/>
            </a:endParaRPr>
          </a:p>
        </p:txBody>
      </p:sp>
      <p:sp>
        <p:nvSpPr>
          <p:cNvPr id="82" name="Google Shape;82;p15"/>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3</a:t>
            </a:r>
            <a:endParaRPr b="1">
              <a:latin typeface="Comfortaa"/>
              <a:ea typeface="Comfortaa"/>
              <a:cs typeface="Comfortaa"/>
              <a:sym typeface="Comfortaa"/>
            </a:endParaRPr>
          </a:p>
        </p:txBody>
      </p:sp>
      <p:sp>
        <p:nvSpPr>
          <p:cNvPr id="83" name="Google Shape;83;p15"/>
          <p:cNvSpPr txBox="1"/>
          <p:nvPr/>
        </p:nvSpPr>
        <p:spPr>
          <a:xfrm>
            <a:off x="597325" y="1075625"/>
            <a:ext cx="7209300" cy="31863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Crear una base de datos relacional, basada en un modelo de negocio Teka Livings. </a:t>
            </a:r>
            <a:endParaRPr sz="1500">
              <a:solidFill>
                <a:schemeClr val="dk1"/>
              </a:solidFill>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Desarrollar objetos que permitan el mantenimiento de la base de datos. </a:t>
            </a:r>
            <a:endParaRPr sz="1500">
              <a:solidFill>
                <a:schemeClr val="dk1"/>
              </a:solidFill>
              <a:latin typeface="Comfortaa"/>
              <a:ea typeface="Comfortaa"/>
              <a:cs typeface="Comfortaa"/>
              <a:sym typeface="Comfortaa"/>
            </a:endParaRPr>
          </a:p>
          <a:p>
            <a:pPr indent="-323850" lvl="0" marL="457200" rtl="0" algn="l">
              <a:lnSpc>
                <a:spcPct val="150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Implementar consultas SQL que permitan la generación de informes. </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87" name="Shape 87"/>
        <p:cNvGrpSpPr/>
        <p:nvPr/>
      </p:nvGrpSpPr>
      <p:grpSpPr>
        <a:xfrm>
          <a:off x="0" y="0"/>
          <a:ext cx="0" cy="0"/>
          <a:chOff x="0" y="0"/>
          <a:chExt cx="0" cy="0"/>
        </a:xfrm>
      </p:grpSpPr>
      <p:sp>
        <p:nvSpPr>
          <p:cNvPr id="88" name="Google Shape;88;p16"/>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4</a:t>
            </a:r>
            <a:endParaRPr b="1">
              <a:latin typeface="Comfortaa"/>
              <a:ea typeface="Comfortaa"/>
              <a:cs typeface="Comfortaa"/>
              <a:sym typeface="Comfortaa"/>
            </a:endParaRPr>
          </a:p>
        </p:txBody>
      </p:sp>
      <p:sp>
        <p:nvSpPr>
          <p:cNvPr id="89" name="Google Shape;89;p16"/>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Situación Problemática </a:t>
            </a:r>
            <a:endParaRPr b="1">
              <a:solidFill>
                <a:schemeClr val="dk1"/>
              </a:solidFill>
              <a:latin typeface="Julius Sans One"/>
              <a:ea typeface="Julius Sans One"/>
              <a:cs typeface="Julius Sans One"/>
              <a:sym typeface="Julius Sans One"/>
            </a:endParaRPr>
          </a:p>
        </p:txBody>
      </p:sp>
      <p:sp>
        <p:nvSpPr>
          <p:cNvPr id="90" name="Google Shape;90;p16"/>
          <p:cNvSpPr txBox="1"/>
          <p:nvPr/>
        </p:nvSpPr>
        <p:spPr>
          <a:xfrm>
            <a:off x="626925" y="1075625"/>
            <a:ext cx="7209300" cy="3879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El problema actual del negocio es que se recopila mucha información en cada venta que realiza, pero no se le puede dar un uso efectivo a esos datos.</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Con esta información normalizada y aplicada a una Base de Datos, se podrían generar estadísticas, para aplicarlas en las campañas publicitarias que el equipo de marketing realiza por Meta Business, o implementarla en Google Ads para llegar a más público, así como también en campañas de remarketing.</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94" name="Shape 94"/>
        <p:cNvGrpSpPr/>
        <p:nvPr/>
      </p:nvGrpSpPr>
      <p:grpSpPr>
        <a:xfrm>
          <a:off x="0" y="0"/>
          <a:ext cx="0" cy="0"/>
          <a:chOff x="0" y="0"/>
          <a:chExt cx="0" cy="0"/>
        </a:xfrm>
      </p:grpSpPr>
      <p:sp>
        <p:nvSpPr>
          <p:cNvPr id="95" name="Google Shape;95;p17"/>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5</a:t>
            </a:r>
            <a:endParaRPr b="1">
              <a:latin typeface="Comfortaa"/>
              <a:ea typeface="Comfortaa"/>
              <a:cs typeface="Comfortaa"/>
              <a:sym typeface="Comfortaa"/>
            </a:endParaRPr>
          </a:p>
        </p:txBody>
      </p:sp>
      <p:sp>
        <p:nvSpPr>
          <p:cNvPr id="96" name="Google Shape;96;p17"/>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MODELO DE </a:t>
            </a:r>
            <a:r>
              <a:rPr b="1" lang="es">
                <a:solidFill>
                  <a:schemeClr val="dk1"/>
                </a:solidFill>
                <a:latin typeface="Julius Sans One"/>
                <a:ea typeface="Julius Sans One"/>
                <a:cs typeface="Julius Sans One"/>
                <a:sym typeface="Julius Sans One"/>
              </a:rPr>
              <a:t>NEGOCIO</a:t>
            </a:r>
            <a:endParaRPr b="1">
              <a:solidFill>
                <a:schemeClr val="dk1"/>
              </a:solidFill>
              <a:latin typeface="Julius Sans One"/>
              <a:ea typeface="Julius Sans One"/>
              <a:cs typeface="Julius Sans One"/>
              <a:sym typeface="Julius Sans One"/>
            </a:endParaRPr>
          </a:p>
        </p:txBody>
      </p:sp>
      <p:sp>
        <p:nvSpPr>
          <p:cNvPr id="97" name="Google Shape;97;p17"/>
          <p:cNvSpPr txBox="1"/>
          <p:nvPr/>
        </p:nvSpPr>
        <p:spPr>
          <a:xfrm>
            <a:off x="626925" y="1075625"/>
            <a:ext cx="7209300" cy="3532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Teka Livings es una </a:t>
            </a:r>
            <a:r>
              <a:rPr lang="es" sz="1500">
                <a:latin typeface="Comfortaa"/>
                <a:ea typeface="Comfortaa"/>
                <a:cs typeface="Comfortaa"/>
                <a:sym typeface="Comfortaa"/>
              </a:rPr>
              <a:t>mueblería que se dedica a la venta de artículos de living como racks de televisión, mesas ratonas, vajilleros, escritorios, sillones.</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El negocio realiza la mayoría de las ventas por redes sociales, pero también tiene atención al público de manera presencial en Córdoba Capital. </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01" name="Shape 101"/>
        <p:cNvGrpSpPr/>
        <p:nvPr/>
      </p:nvGrpSpPr>
      <p:grpSpPr>
        <a:xfrm>
          <a:off x="0" y="0"/>
          <a:ext cx="0" cy="0"/>
          <a:chOff x="0" y="0"/>
          <a:chExt cx="0" cy="0"/>
        </a:xfrm>
      </p:grpSpPr>
      <p:sp>
        <p:nvSpPr>
          <p:cNvPr id="102" name="Google Shape;102;p18"/>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6</a:t>
            </a:r>
            <a:endParaRPr b="1">
              <a:latin typeface="Comfortaa"/>
              <a:ea typeface="Comfortaa"/>
              <a:cs typeface="Comfortaa"/>
              <a:sym typeface="Comfortaa"/>
            </a:endParaRPr>
          </a:p>
        </p:txBody>
      </p:sp>
      <p:sp>
        <p:nvSpPr>
          <p:cNvPr id="103" name="Google Shape;103;p18"/>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Diagrama e-r</a:t>
            </a:r>
            <a:endParaRPr b="1">
              <a:solidFill>
                <a:schemeClr val="dk1"/>
              </a:solidFill>
              <a:latin typeface="Julius Sans One"/>
              <a:ea typeface="Julius Sans One"/>
              <a:cs typeface="Julius Sans One"/>
              <a:sym typeface="Julius Sans One"/>
            </a:endParaRPr>
          </a:p>
        </p:txBody>
      </p:sp>
      <p:sp>
        <p:nvSpPr>
          <p:cNvPr id="104" name="Google Shape;104;p18"/>
          <p:cNvSpPr txBox="1"/>
          <p:nvPr/>
        </p:nvSpPr>
        <p:spPr>
          <a:xfrm>
            <a:off x="634325" y="873475"/>
            <a:ext cx="7209300" cy="180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DER muestra las relaciones entre cada tabla y sus respectivas PK y FK.</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pic>
        <p:nvPicPr>
          <p:cNvPr id="105" name="Google Shape;105;p18"/>
          <p:cNvPicPr preferRelativeResize="0"/>
          <p:nvPr/>
        </p:nvPicPr>
        <p:blipFill>
          <a:blip r:embed="rId3">
            <a:alphaModFix/>
          </a:blip>
          <a:stretch>
            <a:fillRect/>
          </a:stretch>
        </p:blipFill>
        <p:spPr>
          <a:xfrm>
            <a:off x="2351873" y="1366650"/>
            <a:ext cx="3842550" cy="3493675"/>
          </a:xfrm>
          <a:prstGeom prst="rect">
            <a:avLst/>
          </a:prstGeom>
          <a:noFill/>
          <a:ln cap="flat" cmpd="sng" w="19050">
            <a:solidFill>
              <a:srgbClr val="303030"/>
            </a:solidFill>
            <a:prstDash val="solid"/>
            <a:round/>
            <a:headEnd len="sm" w="sm" type="none"/>
            <a:tailEnd len="sm" w="sm" type="none"/>
          </a:ln>
          <a:effectLst>
            <a:outerShdw blurRad="57150" rotWithShape="0" algn="bl" dir="6480000" dist="3810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09" name="Shape 109"/>
        <p:cNvGrpSpPr/>
        <p:nvPr/>
      </p:nvGrpSpPr>
      <p:grpSpPr>
        <a:xfrm>
          <a:off x="0" y="0"/>
          <a:ext cx="0" cy="0"/>
          <a:chOff x="0" y="0"/>
          <a:chExt cx="0" cy="0"/>
        </a:xfrm>
      </p:grpSpPr>
      <p:sp>
        <p:nvSpPr>
          <p:cNvPr id="110" name="Google Shape;110;p19"/>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7</a:t>
            </a:r>
            <a:endParaRPr b="1">
              <a:latin typeface="Comfortaa"/>
              <a:ea typeface="Comfortaa"/>
              <a:cs typeface="Comfortaa"/>
              <a:sym typeface="Comfortaa"/>
            </a:endParaRPr>
          </a:p>
        </p:txBody>
      </p:sp>
      <p:sp>
        <p:nvSpPr>
          <p:cNvPr id="111" name="Google Shape;111;p19"/>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TaBLAS</a:t>
            </a:r>
            <a:endParaRPr b="1">
              <a:solidFill>
                <a:schemeClr val="dk1"/>
              </a:solidFill>
              <a:latin typeface="Julius Sans One"/>
              <a:ea typeface="Julius Sans One"/>
              <a:cs typeface="Julius Sans One"/>
              <a:sym typeface="Julius Sans One"/>
            </a:endParaRPr>
          </a:p>
        </p:txBody>
      </p:sp>
      <p:sp>
        <p:nvSpPr>
          <p:cNvPr id="112" name="Google Shape;112;p19"/>
          <p:cNvSpPr txBox="1"/>
          <p:nvPr/>
        </p:nvSpPr>
        <p:spPr>
          <a:xfrm>
            <a:off x="626925" y="1075625"/>
            <a:ext cx="7209300" cy="3201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En el </a:t>
            </a:r>
            <a:r>
              <a:rPr lang="es" sz="1500" u="sng">
                <a:solidFill>
                  <a:schemeClr val="hlink"/>
                </a:solidFill>
                <a:latin typeface="Comfortaa"/>
                <a:ea typeface="Comfortaa"/>
                <a:cs typeface="Comfortaa"/>
                <a:sym typeface="Comfortaa"/>
                <a:hlinkClick r:id="rId3"/>
              </a:rPr>
              <a:t>LISTADO DE TABLAS</a:t>
            </a:r>
            <a:r>
              <a:rPr lang="es" sz="1500">
                <a:latin typeface="Comfortaa"/>
                <a:ea typeface="Comfortaa"/>
                <a:cs typeface="Comfortaa"/>
                <a:sym typeface="Comfortaa"/>
              </a:rPr>
              <a:t> se puede observar sus campos, tipos de datos y descripción correspondiente.</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Las tablas se poblaron en el siguiente orden:</a:t>
            </a:r>
            <a:endParaRPr sz="1500">
              <a:latin typeface="Comfortaa"/>
              <a:ea typeface="Comfortaa"/>
              <a:cs typeface="Comfortaa"/>
              <a:sym typeface="Comfortaa"/>
            </a:endParaRPr>
          </a:p>
          <a:p>
            <a:pPr indent="-323850" lvl="0" marL="630000" rtl="0" algn="l">
              <a:lnSpc>
                <a:spcPct val="115000"/>
              </a:lnSpc>
              <a:spcBef>
                <a:spcPts val="120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Clientes</a:t>
            </a:r>
            <a:endParaRPr sz="1500">
              <a:solidFill>
                <a:schemeClr val="dk1"/>
              </a:solidFill>
              <a:latin typeface="Comfortaa"/>
              <a:ea typeface="Comfortaa"/>
              <a:cs typeface="Comfortaa"/>
              <a:sym typeface="Comfortaa"/>
            </a:endParaRPr>
          </a:p>
          <a:p>
            <a:pPr indent="-323850" lvl="0" marL="630000" rtl="0" algn="l">
              <a:lnSpc>
                <a:spcPct val="115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Envíos</a:t>
            </a:r>
            <a:endParaRPr sz="1500">
              <a:solidFill>
                <a:schemeClr val="dk1"/>
              </a:solidFill>
              <a:latin typeface="Comfortaa"/>
              <a:ea typeface="Comfortaa"/>
              <a:cs typeface="Comfortaa"/>
              <a:sym typeface="Comfortaa"/>
            </a:endParaRPr>
          </a:p>
          <a:p>
            <a:pPr indent="-323850" lvl="0" marL="630000" rtl="0" algn="l">
              <a:lnSpc>
                <a:spcPct val="115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Pagos</a:t>
            </a:r>
            <a:endParaRPr sz="1500">
              <a:solidFill>
                <a:schemeClr val="dk1"/>
              </a:solidFill>
              <a:latin typeface="Comfortaa"/>
              <a:ea typeface="Comfortaa"/>
              <a:cs typeface="Comfortaa"/>
              <a:sym typeface="Comfortaa"/>
            </a:endParaRPr>
          </a:p>
          <a:p>
            <a:pPr indent="-323850" lvl="0" marL="630000" rtl="0" algn="l">
              <a:lnSpc>
                <a:spcPct val="115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Proveedores</a:t>
            </a:r>
            <a:endParaRPr sz="1500">
              <a:solidFill>
                <a:schemeClr val="dk1"/>
              </a:solidFill>
              <a:latin typeface="Comfortaa"/>
              <a:ea typeface="Comfortaa"/>
              <a:cs typeface="Comfortaa"/>
              <a:sym typeface="Comfortaa"/>
            </a:endParaRPr>
          </a:p>
          <a:p>
            <a:pPr indent="-323850" lvl="0" marL="630000" rtl="0" algn="l">
              <a:lnSpc>
                <a:spcPct val="115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Productos</a:t>
            </a:r>
            <a:endParaRPr sz="1500">
              <a:solidFill>
                <a:schemeClr val="dk1"/>
              </a:solidFill>
              <a:latin typeface="Comfortaa"/>
              <a:ea typeface="Comfortaa"/>
              <a:cs typeface="Comfortaa"/>
              <a:sym typeface="Comfortaa"/>
            </a:endParaRPr>
          </a:p>
          <a:p>
            <a:pPr indent="-323850" lvl="0" marL="630000" rtl="0" algn="l">
              <a:lnSpc>
                <a:spcPct val="115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Pedidos</a:t>
            </a:r>
            <a:endParaRPr sz="1500">
              <a:solidFill>
                <a:schemeClr val="dk1"/>
              </a:solidFill>
              <a:latin typeface="Comfortaa"/>
              <a:ea typeface="Comfortaa"/>
              <a:cs typeface="Comfortaa"/>
              <a:sym typeface="Comfortaa"/>
            </a:endParaRPr>
          </a:p>
          <a:p>
            <a:pPr indent="-323850" lvl="0" marL="630000" rtl="0" algn="l">
              <a:lnSpc>
                <a:spcPct val="115000"/>
              </a:lnSpc>
              <a:spcBef>
                <a:spcPts val="0"/>
              </a:spcBef>
              <a:spcAft>
                <a:spcPts val="0"/>
              </a:spcAft>
              <a:buClr>
                <a:srgbClr val="00C2CB"/>
              </a:buClr>
              <a:buSzPts val="1500"/>
              <a:buFont typeface="Comfortaa"/>
              <a:buChar char="●"/>
            </a:pPr>
            <a:r>
              <a:rPr lang="es" sz="1500">
                <a:solidFill>
                  <a:schemeClr val="dk1"/>
                </a:solidFill>
                <a:latin typeface="Comfortaa"/>
                <a:ea typeface="Comfortaa"/>
                <a:cs typeface="Comfortaa"/>
                <a:sym typeface="Comfortaa"/>
              </a:rPr>
              <a:t>Items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16" name="Shape 116"/>
        <p:cNvGrpSpPr/>
        <p:nvPr/>
      </p:nvGrpSpPr>
      <p:grpSpPr>
        <a:xfrm>
          <a:off x="0" y="0"/>
          <a:ext cx="0" cy="0"/>
          <a:chOff x="0" y="0"/>
          <a:chExt cx="0" cy="0"/>
        </a:xfrm>
      </p:grpSpPr>
      <p:sp>
        <p:nvSpPr>
          <p:cNvPr id="117" name="Google Shape;117;p20"/>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8</a:t>
            </a:r>
            <a:endParaRPr b="1">
              <a:latin typeface="Comfortaa"/>
              <a:ea typeface="Comfortaa"/>
              <a:cs typeface="Comfortaa"/>
              <a:sym typeface="Comfortaa"/>
            </a:endParaRPr>
          </a:p>
        </p:txBody>
      </p:sp>
      <p:sp>
        <p:nvSpPr>
          <p:cNvPr id="118" name="Google Shape;118;p20"/>
          <p:cNvSpPr txBox="1"/>
          <p:nvPr>
            <p:ph idx="1" type="body"/>
          </p:nvPr>
        </p:nvSpPr>
        <p:spPr>
          <a:xfrm>
            <a:off x="536425" y="268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Julius Sans One"/>
                <a:ea typeface="Julius Sans One"/>
                <a:cs typeface="Julius Sans One"/>
                <a:sym typeface="Julius Sans One"/>
              </a:rPr>
              <a:t>VISTAS</a:t>
            </a:r>
            <a:endParaRPr b="1">
              <a:solidFill>
                <a:schemeClr val="dk1"/>
              </a:solidFill>
              <a:latin typeface="Julius Sans One"/>
              <a:ea typeface="Julius Sans One"/>
              <a:cs typeface="Julius Sans One"/>
              <a:sym typeface="Julius Sans One"/>
            </a:endParaRPr>
          </a:p>
        </p:txBody>
      </p:sp>
      <p:sp>
        <p:nvSpPr>
          <p:cNvPr id="119" name="Google Shape;119;p20"/>
          <p:cNvSpPr txBox="1"/>
          <p:nvPr/>
        </p:nvSpPr>
        <p:spPr>
          <a:xfrm>
            <a:off x="688900" y="778150"/>
            <a:ext cx="7209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1500">
                <a:latin typeface="Comfortaa"/>
                <a:ea typeface="Comfortaa"/>
                <a:cs typeface="Comfortaa"/>
                <a:sym typeface="Comfortaa"/>
              </a:rPr>
              <a:t>Se realizaron 5 </a:t>
            </a:r>
            <a:r>
              <a:rPr lang="es" sz="1500">
                <a:latin typeface="Comfortaa"/>
                <a:ea typeface="Comfortaa"/>
                <a:cs typeface="Comfortaa"/>
                <a:sym typeface="Comfortaa"/>
              </a:rPr>
              <a:t>vistas</a:t>
            </a:r>
            <a:r>
              <a:rPr lang="es" sz="1500">
                <a:latin typeface="Comfortaa"/>
                <a:ea typeface="Comfortaa"/>
                <a:cs typeface="Comfortaa"/>
                <a:sym typeface="Comfortaa"/>
              </a:rPr>
              <a:t> para obtener </a:t>
            </a:r>
            <a:r>
              <a:rPr lang="es" sz="1500">
                <a:latin typeface="Comfortaa"/>
                <a:ea typeface="Comfortaa"/>
                <a:cs typeface="Comfortaa"/>
                <a:sym typeface="Comfortaa"/>
              </a:rPr>
              <a:t>información</a:t>
            </a:r>
            <a:r>
              <a:rPr lang="es" sz="1500">
                <a:latin typeface="Comfortaa"/>
                <a:ea typeface="Comfortaa"/>
                <a:cs typeface="Comfortaa"/>
                <a:sym typeface="Comfortaa"/>
              </a:rPr>
              <a:t> de la DB. </a:t>
            </a:r>
            <a:endParaRPr b="1" sz="1900"/>
          </a:p>
        </p:txBody>
      </p:sp>
      <p:sp>
        <p:nvSpPr>
          <p:cNvPr id="120" name="Google Shape;120;p20"/>
          <p:cNvSpPr txBox="1"/>
          <p:nvPr/>
        </p:nvSpPr>
        <p:spPr>
          <a:xfrm>
            <a:off x="688900" y="1193650"/>
            <a:ext cx="7292700" cy="4002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C2CB"/>
              </a:buClr>
              <a:buSzPts val="1400"/>
              <a:buFont typeface="Comfortaa"/>
              <a:buChar char="●"/>
            </a:pPr>
            <a:r>
              <a:rPr b="1" lang="es">
                <a:latin typeface="Comfortaa"/>
                <a:ea typeface="Comfortaa"/>
                <a:cs typeface="Comfortaa"/>
                <a:sym typeface="Comfortaa"/>
              </a:rPr>
              <a:t>v_proveedores_productos</a:t>
            </a:r>
            <a:r>
              <a:rPr lang="es">
                <a:latin typeface="Comfortaa"/>
                <a:ea typeface="Comfortaa"/>
                <a:cs typeface="Comfortaa"/>
                <a:sym typeface="Comfortaa"/>
              </a:rPr>
              <a:t>: muestra los productos con precio mayor a $10000, </a:t>
            </a:r>
            <a:r>
              <a:rPr lang="es">
                <a:latin typeface="Comfortaa"/>
                <a:ea typeface="Comfortaa"/>
                <a:cs typeface="Comfortaa"/>
                <a:sym typeface="Comfortaa"/>
              </a:rPr>
              <a:t>cuáles</a:t>
            </a:r>
            <a:r>
              <a:rPr lang="es">
                <a:latin typeface="Comfortaa"/>
                <a:ea typeface="Comfortaa"/>
                <a:cs typeface="Comfortaa"/>
                <a:sym typeface="Comfortaa"/>
              </a:rPr>
              <a:t> son sus proveedores y la localidad a la que </a:t>
            </a:r>
            <a:r>
              <a:rPr lang="es">
                <a:latin typeface="Comfortaa"/>
                <a:ea typeface="Comfortaa"/>
                <a:cs typeface="Comfortaa"/>
                <a:sym typeface="Comfortaa"/>
              </a:rPr>
              <a:t>pertenecen</a:t>
            </a:r>
            <a:r>
              <a:rPr lang="es">
                <a:latin typeface="Comfortaa"/>
                <a:ea typeface="Comfortaa"/>
                <a:cs typeface="Comfortaa"/>
                <a:sym typeface="Comfortaa"/>
              </a:rPr>
              <a:t>. Tablas que la componen: proveedores, productos.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Clr>
                <a:srgbClr val="00C2CB"/>
              </a:buClr>
              <a:buSzPts val="1400"/>
              <a:buFont typeface="Comfortaa"/>
              <a:buChar char="●"/>
            </a:pPr>
            <a:r>
              <a:rPr b="1" lang="es">
                <a:solidFill>
                  <a:schemeClr val="dk1"/>
                </a:solidFill>
                <a:latin typeface="Comfortaa"/>
                <a:ea typeface="Comfortaa"/>
                <a:cs typeface="Comfortaa"/>
                <a:sym typeface="Comfortaa"/>
              </a:rPr>
              <a:t>v_compras</a:t>
            </a:r>
            <a:r>
              <a:rPr lang="es">
                <a:solidFill>
                  <a:schemeClr val="dk1"/>
                </a:solidFill>
                <a:latin typeface="Comfortaa"/>
                <a:ea typeface="Comfortaa"/>
                <a:cs typeface="Comfortaa"/>
                <a:sym typeface="Comfortaa"/>
              </a:rPr>
              <a:t>: muestra los clientes que realizaron compras iguales o superiores a $50000, y como se envió el pedido.Tablas que la componen: pedidos, clientes, envíos.</a:t>
            </a:r>
            <a:endParaRPr>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rgbClr val="00C2CB"/>
              </a:buClr>
              <a:buSzPts val="1400"/>
              <a:buFont typeface="Comfortaa"/>
              <a:buChar char="●"/>
            </a:pPr>
            <a:r>
              <a:rPr b="1" lang="es">
                <a:solidFill>
                  <a:srgbClr val="303030"/>
                </a:solidFill>
                <a:latin typeface="Comfortaa"/>
                <a:ea typeface="Comfortaa"/>
                <a:cs typeface="Comfortaa"/>
                <a:sym typeface="Comfortaa"/>
              </a:rPr>
              <a:t>v_retiro_local</a:t>
            </a:r>
            <a:r>
              <a:rPr lang="es">
                <a:solidFill>
                  <a:srgbClr val="303030"/>
                </a:solidFill>
                <a:latin typeface="Comfortaa"/>
                <a:ea typeface="Comfortaa"/>
                <a:cs typeface="Comfortaa"/>
                <a:sym typeface="Comfortaa"/>
              </a:rPr>
              <a:t>: muestra cuántos clientes retiraron el pedido en el local. Tablas que la componen: clientes, pedidos, envíos.</a:t>
            </a:r>
            <a:endParaRPr>
              <a:solidFill>
                <a:srgbClr val="303030"/>
              </a:solidFill>
              <a:latin typeface="Comfortaa"/>
              <a:ea typeface="Comfortaa"/>
              <a:cs typeface="Comfortaa"/>
              <a:sym typeface="Comfortaa"/>
            </a:endParaRPr>
          </a:p>
          <a:p>
            <a:pPr indent="0" lvl="0" marL="457200" rtl="0" algn="l">
              <a:spcBef>
                <a:spcPts val="0"/>
              </a:spcBef>
              <a:spcAft>
                <a:spcPts val="0"/>
              </a:spcAft>
              <a:buNone/>
            </a:pPr>
            <a:r>
              <a:t/>
            </a:r>
            <a:endParaRPr>
              <a:solidFill>
                <a:srgbClr val="303030"/>
              </a:solidFill>
              <a:latin typeface="Comfortaa"/>
              <a:ea typeface="Comfortaa"/>
              <a:cs typeface="Comfortaa"/>
              <a:sym typeface="Comfortaa"/>
            </a:endParaRPr>
          </a:p>
          <a:p>
            <a:pPr indent="-317500" lvl="0" marL="457200" rtl="0" algn="l">
              <a:spcBef>
                <a:spcPts val="0"/>
              </a:spcBef>
              <a:spcAft>
                <a:spcPts val="0"/>
              </a:spcAft>
              <a:buClr>
                <a:srgbClr val="00C2CB"/>
              </a:buClr>
              <a:buSzPts val="1400"/>
              <a:buFont typeface="Comfortaa"/>
              <a:buChar char="●"/>
            </a:pPr>
            <a:r>
              <a:rPr b="1" lang="es">
                <a:solidFill>
                  <a:srgbClr val="303030"/>
                </a:solidFill>
                <a:latin typeface="Comfortaa"/>
                <a:ea typeface="Comfortaa"/>
                <a:cs typeface="Comfortaa"/>
                <a:sym typeface="Comfortaa"/>
              </a:rPr>
              <a:t>v_proveedores_cordoba</a:t>
            </a:r>
            <a:r>
              <a:rPr lang="es">
                <a:solidFill>
                  <a:srgbClr val="303030"/>
                </a:solidFill>
                <a:latin typeface="Comfortaa"/>
                <a:ea typeface="Comfortaa"/>
                <a:cs typeface="Comfortaa"/>
                <a:sym typeface="Comfortaa"/>
              </a:rPr>
              <a:t>: muestra cuántos proveedores son de Córdoba Capital. Tablas que la componen: proveedores.</a:t>
            </a:r>
            <a:endParaRPr>
              <a:solidFill>
                <a:srgbClr val="303030"/>
              </a:solidFill>
              <a:latin typeface="Comfortaa"/>
              <a:ea typeface="Comfortaa"/>
              <a:cs typeface="Comfortaa"/>
              <a:sym typeface="Comfortaa"/>
            </a:endParaRPr>
          </a:p>
          <a:p>
            <a:pPr indent="0" lvl="0" marL="457200" rtl="0" algn="l">
              <a:spcBef>
                <a:spcPts val="0"/>
              </a:spcBef>
              <a:spcAft>
                <a:spcPts val="0"/>
              </a:spcAft>
              <a:buNone/>
            </a:pPr>
            <a:r>
              <a:t/>
            </a:r>
            <a:endParaRPr>
              <a:solidFill>
                <a:srgbClr val="303030"/>
              </a:solidFill>
              <a:latin typeface="Comfortaa"/>
              <a:ea typeface="Comfortaa"/>
              <a:cs typeface="Comfortaa"/>
              <a:sym typeface="Comfortaa"/>
            </a:endParaRPr>
          </a:p>
          <a:p>
            <a:pPr indent="-317500" lvl="0" marL="457200" rtl="0" algn="l">
              <a:spcBef>
                <a:spcPts val="0"/>
              </a:spcBef>
              <a:spcAft>
                <a:spcPts val="0"/>
              </a:spcAft>
              <a:buClr>
                <a:srgbClr val="00C2CB"/>
              </a:buClr>
              <a:buSzPts val="1400"/>
              <a:buFont typeface="Comfortaa"/>
              <a:buChar char="●"/>
            </a:pPr>
            <a:r>
              <a:rPr b="1" lang="es">
                <a:solidFill>
                  <a:srgbClr val="303030"/>
                </a:solidFill>
                <a:latin typeface="Comfortaa"/>
                <a:ea typeface="Comfortaa"/>
                <a:cs typeface="Comfortaa"/>
                <a:sym typeface="Comfortaa"/>
              </a:rPr>
              <a:t>v_compras_efectivo</a:t>
            </a:r>
            <a:r>
              <a:rPr lang="es">
                <a:solidFill>
                  <a:srgbClr val="303030"/>
                </a:solidFill>
                <a:latin typeface="Comfortaa"/>
                <a:ea typeface="Comfortaa"/>
                <a:cs typeface="Comfortaa"/>
                <a:sym typeface="Comfortaa"/>
              </a:rPr>
              <a:t>: muestra cuántos clientes abonaron en efectivo. Tablas que la componen: clientes, pedidos, pagos.</a:t>
            </a:r>
            <a:endParaRPr>
              <a:solidFill>
                <a:srgbClr val="303030"/>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100">
              <a:solidFill>
                <a:srgbClr val="303030"/>
              </a:solidFill>
            </a:endParaRPr>
          </a:p>
          <a:p>
            <a:pPr indent="0" lvl="0" marL="0" rtl="0" algn="l">
              <a:spcBef>
                <a:spcPts val="0"/>
              </a:spcBef>
              <a:spcAft>
                <a:spcPts val="0"/>
              </a:spcAft>
              <a:buNone/>
            </a:pPr>
            <a:r>
              <a:t/>
            </a:r>
            <a:endParaRPr sz="13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DFC8"/>
        </a:solidFill>
      </p:bgPr>
    </p:bg>
    <p:spTree>
      <p:nvGrpSpPr>
        <p:cNvPr id="124" name="Shape 124"/>
        <p:cNvGrpSpPr/>
        <p:nvPr/>
      </p:nvGrpSpPr>
      <p:grpSpPr>
        <a:xfrm>
          <a:off x="0" y="0"/>
          <a:ext cx="0" cy="0"/>
          <a:chOff x="0" y="0"/>
          <a:chExt cx="0" cy="0"/>
        </a:xfrm>
      </p:grpSpPr>
      <p:sp>
        <p:nvSpPr>
          <p:cNvPr id="125" name="Google Shape;125;p21"/>
          <p:cNvSpPr txBox="1"/>
          <p:nvPr/>
        </p:nvSpPr>
        <p:spPr>
          <a:xfrm>
            <a:off x="8651000" y="4622950"/>
            <a:ext cx="408900" cy="400200"/>
          </a:xfrm>
          <a:prstGeom prst="rect">
            <a:avLst/>
          </a:prstGeom>
          <a:gradFill>
            <a:gsLst>
              <a:gs pos="0">
                <a:srgbClr val="00D2E9"/>
              </a:gs>
              <a:gs pos="100000">
                <a:srgbClr val="045962"/>
              </a:gs>
            </a:gsLst>
            <a:lin ang="5400012" scaled="0"/>
          </a:gra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omfortaa"/>
                <a:ea typeface="Comfortaa"/>
                <a:cs typeface="Comfortaa"/>
                <a:sym typeface="Comfortaa"/>
              </a:rPr>
              <a:t>9</a:t>
            </a:r>
            <a:endParaRPr b="1">
              <a:latin typeface="Comfortaa"/>
              <a:ea typeface="Comfortaa"/>
              <a:cs typeface="Comfortaa"/>
              <a:sym typeface="Comfortaa"/>
            </a:endParaRPr>
          </a:p>
        </p:txBody>
      </p:sp>
      <p:sp>
        <p:nvSpPr>
          <p:cNvPr id="126" name="Google Shape;126;p21"/>
          <p:cNvSpPr txBox="1"/>
          <p:nvPr>
            <p:ph idx="1" type="body"/>
          </p:nvPr>
        </p:nvSpPr>
        <p:spPr>
          <a:xfrm>
            <a:off x="536425" y="268375"/>
            <a:ext cx="75072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solidFill>
                  <a:schemeClr val="dk1"/>
                </a:solidFill>
                <a:latin typeface="Comfortaa"/>
                <a:ea typeface="Comfortaa"/>
                <a:cs typeface="Comfortaa"/>
                <a:sym typeface="Comfortaa"/>
              </a:rPr>
              <a:t>Informes de Vistas</a:t>
            </a:r>
            <a:endParaRPr b="1">
              <a:solidFill>
                <a:schemeClr val="dk1"/>
              </a:solidFill>
              <a:latin typeface="Comfortaa"/>
              <a:ea typeface="Comfortaa"/>
              <a:cs typeface="Comfortaa"/>
              <a:sym typeface="Comfortaa"/>
            </a:endParaRPr>
          </a:p>
        </p:txBody>
      </p:sp>
      <p:pic>
        <p:nvPicPr>
          <p:cNvPr id="127" name="Google Shape;127;p21"/>
          <p:cNvPicPr preferRelativeResize="0"/>
          <p:nvPr/>
        </p:nvPicPr>
        <p:blipFill>
          <a:blip r:embed="rId3">
            <a:alphaModFix/>
          </a:blip>
          <a:stretch>
            <a:fillRect/>
          </a:stretch>
        </p:blipFill>
        <p:spPr>
          <a:xfrm>
            <a:off x="1762748" y="917875"/>
            <a:ext cx="5054551" cy="2871900"/>
          </a:xfrm>
          <a:prstGeom prst="rect">
            <a:avLst/>
          </a:prstGeom>
          <a:noFill/>
          <a:ln cap="flat" cmpd="sng" w="28575">
            <a:solidFill>
              <a:schemeClr val="dk2"/>
            </a:solidFill>
            <a:prstDash val="solid"/>
            <a:round/>
            <a:headEnd len="sm" w="sm" type="none"/>
            <a:tailEnd len="sm" w="sm" type="none"/>
          </a:ln>
        </p:spPr>
      </p:pic>
      <p:sp>
        <p:nvSpPr>
          <p:cNvPr id="128" name="Google Shape;128;p21"/>
          <p:cNvSpPr txBox="1"/>
          <p:nvPr/>
        </p:nvSpPr>
        <p:spPr>
          <a:xfrm>
            <a:off x="885950" y="3922600"/>
            <a:ext cx="7209300" cy="180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s" sz="1500">
                <a:latin typeface="Comfortaa"/>
                <a:ea typeface="Comfortaa"/>
                <a:cs typeface="Comfortaa"/>
                <a:sym typeface="Comfortaa"/>
              </a:rPr>
              <a:t>El </a:t>
            </a:r>
            <a:r>
              <a:rPr lang="es" sz="1500">
                <a:latin typeface="Comfortaa"/>
                <a:ea typeface="Comfortaa"/>
                <a:cs typeface="Comfortaa"/>
                <a:sym typeface="Comfortaa"/>
              </a:rPr>
              <a:t>gráfico</a:t>
            </a:r>
            <a:r>
              <a:rPr lang="es" sz="1500">
                <a:latin typeface="Comfortaa"/>
                <a:ea typeface="Comfortaa"/>
                <a:cs typeface="Comfortaa"/>
                <a:sym typeface="Comfortaa"/>
              </a:rPr>
              <a:t> muestra la cantidad de ventas que se realizaron en las distintas localidades del país el </a:t>
            </a:r>
            <a:r>
              <a:rPr lang="es" sz="1500">
                <a:latin typeface="Comfortaa"/>
                <a:ea typeface="Comfortaa"/>
                <a:cs typeface="Comfortaa"/>
                <a:sym typeface="Comfortaa"/>
              </a:rPr>
              <a:t>día</a:t>
            </a:r>
            <a:r>
              <a:rPr lang="es" sz="1500">
                <a:latin typeface="Comfortaa"/>
                <a:ea typeface="Comfortaa"/>
                <a:cs typeface="Comfortaa"/>
                <a:sym typeface="Comfortaa"/>
              </a:rPr>
              <a:t> 28 de </a:t>
            </a:r>
            <a:r>
              <a:rPr lang="es" sz="1500">
                <a:latin typeface="Comfortaa"/>
                <a:ea typeface="Comfortaa"/>
                <a:cs typeface="Comfortaa"/>
                <a:sym typeface="Comfortaa"/>
              </a:rPr>
              <a:t>agosto</a:t>
            </a:r>
            <a:r>
              <a:rPr lang="es" sz="1500">
                <a:latin typeface="Comfortaa"/>
                <a:ea typeface="Comfortaa"/>
                <a:cs typeface="Comfortaa"/>
                <a:sym typeface="Comfortaa"/>
              </a:rPr>
              <a:t> de 2022.</a:t>
            </a:r>
            <a:endParaRPr sz="1500">
              <a:latin typeface="Comfortaa"/>
              <a:ea typeface="Comfortaa"/>
              <a:cs typeface="Comfortaa"/>
              <a:sym typeface="Comfortaa"/>
            </a:endParaRPr>
          </a:p>
          <a:p>
            <a:pPr indent="0" lvl="0" marL="0" rtl="0" algn="just">
              <a:lnSpc>
                <a:spcPct val="150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