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56" r:id="rId2"/>
    <p:sldId id="265" r:id="rId3"/>
    <p:sldId id="267" r:id="rId4"/>
    <p:sldId id="258" r:id="rId5"/>
    <p:sldId id="268" r:id="rId6"/>
    <p:sldId id="257" r:id="rId7"/>
    <p:sldId id="259" r:id="rId8"/>
    <p:sldId id="261"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5F8CB-2FD5-4101-A128-738661C0A87C}"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871B5-FB89-4377-B449-779BB433C0DB}" type="slidenum">
              <a:rPr lang="en-IN" smtClean="0"/>
              <a:t>‹#›</a:t>
            </a:fld>
            <a:endParaRPr lang="en-IN"/>
          </a:p>
        </p:txBody>
      </p:sp>
    </p:spTree>
    <p:extLst>
      <p:ext uri="{BB962C8B-B14F-4D97-AF65-F5344CB8AC3E}">
        <p14:creationId xmlns:p14="http://schemas.microsoft.com/office/powerpoint/2010/main" val="113421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22415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5718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658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0995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5661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BBED-A812-4E63-8116-8602AC6BA2C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7150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BBED-A812-4E63-8116-8602AC6BA2CA}"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37838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BBED-A812-4E63-8116-8602AC6BA2CA}"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87558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BBED-A812-4E63-8116-8602AC6BA2CA}"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80658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4368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36354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BBBED-A812-4E63-8116-8602AC6BA2CA}" type="datetimeFigureOut">
              <a:rPr lang="en-IN" smtClean="0"/>
              <a:t>23-02-2024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E8151-C7A6-4018-AFC4-2E2E65DB3B30}" type="slidenum">
              <a:rPr lang="en-IN" smtClean="0"/>
              <a:t>‹#›</a:t>
            </a:fld>
            <a:endParaRPr lang="en-IN"/>
          </a:p>
        </p:txBody>
      </p:sp>
    </p:spTree>
    <p:extLst>
      <p:ext uri="{BB962C8B-B14F-4D97-AF65-F5344CB8AC3E}">
        <p14:creationId xmlns:p14="http://schemas.microsoft.com/office/powerpoint/2010/main" val="24026227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charishma-maradap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Maradapucharish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965-6A1C-46FD-B115-068D761AA5A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8EA7A3A-F248-4471-B17E-FBB2442489AF}"/>
              </a:ext>
            </a:extLst>
          </p:cNvPr>
          <p:cNvSpPr>
            <a:spLocks noGrp="1"/>
          </p:cNvSpPr>
          <p:nvPr>
            <p:ph type="subTitle" idx="1"/>
          </p:nvPr>
        </p:nvSpPr>
        <p:spPr/>
        <p:txBody>
          <a:bodyPr/>
          <a:lstStyle/>
          <a:p>
            <a:endParaRPr lang="en-IN"/>
          </a:p>
        </p:txBody>
      </p:sp>
      <p:pic>
        <p:nvPicPr>
          <p:cNvPr id="4" name="Google Shape;98;p1">
            <a:extLst>
              <a:ext uri="{FF2B5EF4-FFF2-40B4-BE49-F238E27FC236}">
                <a16:creationId xmlns:a16="http://schemas.microsoft.com/office/drawing/2014/main" id="{14ABF5D7-760B-4D87-9FB3-018C2412A748}"/>
              </a:ext>
            </a:extLst>
          </p:cNvPr>
          <p:cNvPicPr preferRelativeResize="0"/>
          <p:nvPr/>
        </p:nvPicPr>
        <p:blipFill rotWithShape="1">
          <a:blip r:embed="rId2">
            <a:alphaModFix/>
          </a:blip>
          <a:srcRect/>
          <a:stretch/>
        </p:blipFill>
        <p:spPr>
          <a:xfrm>
            <a:off x="592" y="0"/>
            <a:ext cx="12190815" cy="6858000"/>
          </a:xfrm>
          <a:prstGeom prst="rect">
            <a:avLst/>
          </a:prstGeom>
          <a:noFill/>
          <a:ln>
            <a:noFill/>
          </a:ln>
        </p:spPr>
      </p:pic>
      <p:sp>
        <p:nvSpPr>
          <p:cNvPr id="12" name="TextBox 11">
            <a:extLst>
              <a:ext uri="{FF2B5EF4-FFF2-40B4-BE49-F238E27FC236}">
                <a16:creationId xmlns:a16="http://schemas.microsoft.com/office/drawing/2014/main" id="{B6C8A8D0-A3B0-4776-9D10-F27CE832E449}"/>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2AB5B2D-CDA6-40DA-A6AE-C658A1896E8B}"/>
              </a:ext>
            </a:extLst>
          </p:cNvPr>
          <p:cNvSpPr txBox="1"/>
          <p:nvPr/>
        </p:nvSpPr>
        <p:spPr>
          <a:xfrm rot="10800000" flipH="1" flipV="1">
            <a:off x="2762250" y="4322197"/>
            <a:ext cx="8201025" cy="584775"/>
          </a:xfrm>
          <a:prstGeom prst="rect">
            <a:avLst/>
          </a:prstGeom>
          <a:noFill/>
        </p:spPr>
        <p:txBody>
          <a:bodyPr wrap="square" rtlCol="0">
            <a:spAutoFit/>
          </a:bodyPr>
          <a:lstStyle/>
          <a:p>
            <a:r>
              <a:rPr lang="en-US" sz="3200" b="1" i="1" dirty="0">
                <a:solidFill>
                  <a:srgbClr val="0070C0"/>
                </a:solidFill>
              </a:rPr>
              <a:t>Exploratory Data Analysis on AMEO Dataset</a:t>
            </a:r>
            <a:endParaRPr lang="en-IN" sz="3200" b="1" i="1" dirty="0">
              <a:solidFill>
                <a:srgbClr val="0070C0"/>
              </a:solidFill>
            </a:endParaRPr>
          </a:p>
        </p:txBody>
      </p:sp>
    </p:spTree>
    <p:extLst>
      <p:ext uri="{BB962C8B-B14F-4D97-AF65-F5344CB8AC3E}">
        <p14:creationId xmlns:p14="http://schemas.microsoft.com/office/powerpoint/2010/main" val="412514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962776" cy="3724056"/>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I’m Maradapu Charishma. I have done my Masters in computer Applications(MCA). </a:t>
            </a:r>
          </a:p>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My enthusiasm in IT sector lead me to  choose Data Science as my career path to upskill myself</a:t>
            </a:r>
          </a:p>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No prior work experience till date.</a:t>
            </a:r>
          </a:p>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hlinkClick r:id="rId3"/>
              </a:rPr>
              <a:t>www.linkedin.com/in/charishma-maradapu</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hlinkClick r:id="rId4"/>
              </a:rPr>
              <a:t>https://github.com/Maradapucharishma</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E1C24-F801-1375-10E4-80A52F07D6BE}"/>
              </a:ext>
            </a:extLst>
          </p:cNvPr>
          <p:cNvSpPr txBox="1"/>
          <p:nvPr/>
        </p:nvSpPr>
        <p:spPr>
          <a:xfrm>
            <a:off x="307910" y="347045"/>
            <a:ext cx="4730621" cy="584775"/>
          </a:xfrm>
          <a:prstGeom prst="rect">
            <a:avLst/>
          </a:prstGeom>
          <a:noFill/>
        </p:spPr>
        <p:txBody>
          <a:bodyPr wrap="square" rtlCol="0">
            <a:spAutoFit/>
          </a:bodyPr>
          <a:lstStyle/>
          <a:p>
            <a:r>
              <a:rPr lang="en-IN" sz="3200" b="1" dirty="0">
                <a:solidFill>
                  <a:srgbClr val="FF0000"/>
                </a:solidFill>
              </a:rPr>
              <a:t>Problem Statement</a:t>
            </a:r>
          </a:p>
        </p:txBody>
      </p:sp>
      <p:sp>
        <p:nvSpPr>
          <p:cNvPr id="3" name="TextBox 2">
            <a:extLst>
              <a:ext uri="{FF2B5EF4-FFF2-40B4-BE49-F238E27FC236}">
                <a16:creationId xmlns:a16="http://schemas.microsoft.com/office/drawing/2014/main" id="{8A629A86-23CB-3AF2-96A9-47B8C92FDFE8}"/>
              </a:ext>
            </a:extLst>
          </p:cNvPr>
          <p:cNvSpPr txBox="1"/>
          <p:nvPr/>
        </p:nvSpPr>
        <p:spPr>
          <a:xfrm>
            <a:off x="1287623" y="1073018"/>
            <a:ext cx="10161038"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To determine how salary is influenced by factors such as marks, educational qualifications, experience, and designation, enabling students to choose their career paths wisely based on skills, education, and other relevant factors.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FB56440-B4FB-70EA-E4C1-76AB7C9F60DA}"/>
              </a:ext>
            </a:extLst>
          </p:cNvPr>
          <p:cNvSpPr txBox="1"/>
          <p:nvPr/>
        </p:nvSpPr>
        <p:spPr>
          <a:xfrm>
            <a:off x="634482" y="3244334"/>
            <a:ext cx="2901820" cy="584775"/>
          </a:xfrm>
          <a:prstGeom prst="rect">
            <a:avLst/>
          </a:prstGeom>
          <a:noFill/>
        </p:spPr>
        <p:txBody>
          <a:bodyPr wrap="square">
            <a:spAutoFit/>
          </a:bodyPr>
          <a:lstStyle/>
          <a:p>
            <a:r>
              <a:rPr lang="en-US" sz="3200" b="1" dirty="0">
                <a:solidFill>
                  <a:srgbClr val="FF0000"/>
                </a:solidFill>
                <a:effectLst>
                  <a:outerShdw blurRad="38100" dist="38100" dir="2700000" algn="tl">
                    <a:srgbClr val="000000">
                      <a:alpha val="43137"/>
                    </a:srgbClr>
                  </a:outerShdw>
                </a:effectLst>
              </a:rPr>
              <a:t>Objective:</a:t>
            </a:r>
          </a:p>
        </p:txBody>
      </p:sp>
      <p:sp>
        <p:nvSpPr>
          <p:cNvPr id="7" name="TextBox 6">
            <a:extLst>
              <a:ext uri="{FF2B5EF4-FFF2-40B4-BE49-F238E27FC236}">
                <a16:creationId xmlns:a16="http://schemas.microsoft.com/office/drawing/2014/main" id="{83442FDE-2E04-3D10-E4DA-6EEB04DE7D04}"/>
              </a:ext>
            </a:extLst>
          </p:cNvPr>
          <p:cNvSpPr txBox="1"/>
          <p:nvPr/>
        </p:nvSpPr>
        <p:spPr>
          <a:xfrm>
            <a:off x="2099388" y="4068147"/>
            <a:ext cx="7763069" cy="954107"/>
          </a:xfrm>
          <a:prstGeom prst="rect">
            <a:avLst/>
          </a:prstGeom>
          <a:noFill/>
        </p:spPr>
        <p:txBody>
          <a:bodyPr wrap="square">
            <a:spAutoFit/>
          </a:bodyPr>
          <a:lstStyle/>
          <a:p>
            <a:r>
              <a:rPr lang="en-US" sz="2800" dirty="0"/>
              <a:t>Analyze the target variable 'salary' and find insights from it</a:t>
            </a:r>
            <a:endParaRPr lang="en-IN" sz="2800" dirty="0"/>
          </a:p>
        </p:txBody>
      </p:sp>
    </p:spTree>
    <p:extLst>
      <p:ext uri="{BB962C8B-B14F-4D97-AF65-F5344CB8AC3E}">
        <p14:creationId xmlns:p14="http://schemas.microsoft.com/office/powerpoint/2010/main" val="119864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EB-F598-48FF-BD7D-3189B1CC0EC8}"/>
              </a:ext>
            </a:extLst>
          </p:cNvPr>
          <p:cNvSpPr>
            <a:spLocks noGrp="1"/>
          </p:cNvSpPr>
          <p:nvPr>
            <p:ph type="title"/>
          </p:nvPr>
        </p:nvSpPr>
        <p:spPr>
          <a:xfrm>
            <a:off x="371475" y="200025"/>
            <a:ext cx="10810875" cy="1743075"/>
          </a:xfrm>
        </p:spPr>
        <p:txBody>
          <a:bodyPr>
            <a:normAutofit fontScale="90000"/>
          </a:bodyPr>
          <a:lstStyle/>
          <a:p>
            <a:br>
              <a:rPr lang="en-US" sz="5300" b="1" i="1" dirty="0">
                <a:solidFill>
                  <a:srgbClr val="7030A0"/>
                </a:solidFill>
                <a:effectLst>
                  <a:outerShdw blurRad="38100" dist="38100" dir="2700000" algn="tl">
                    <a:srgbClr val="000000">
                      <a:alpha val="43137"/>
                    </a:srgbClr>
                  </a:outerShdw>
                </a:effectLst>
              </a:rPr>
            </a:br>
            <a:br>
              <a:rPr lang="en-US" sz="5300" b="1" i="1" dirty="0">
                <a:solidFill>
                  <a:srgbClr val="7030A0"/>
                </a:solidFill>
                <a:effectLst>
                  <a:outerShdw blurRad="38100" dist="38100" dir="2700000" algn="tl">
                    <a:srgbClr val="000000">
                      <a:alpha val="43137"/>
                    </a:srgbClr>
                  </a:outerShdw>
                </a:effectLst>
              </a:rPr>
            </a:br>
            <a:r>
              <a:rPr lang="en-US" sz="5300" b="1" i="1" dirty="0">
                <a:solidFill>
                  <a:srgbClr val="FF0000"/>
                </a:solidFill>
                <a:effectLst>
                  <a:outerShdw blurRad="38100" dist="38100" dir="2700000" algn="tl">
                    <a:srgbClr val="000000">
                      <a:alpha val="43137"/>
                    </a:srgbClr>
                  </a:outerShdw>
                </a:effectLst>
              </a:rPr>
              <a:t>Description:</a:t>
            </a:r>
            <a:br>
              <a:rPr lang="en-US" sz="5300" b="1" i="1" dirty="0">
                <a:solidFill>
                  <a:srgbClr val="FF0000"/>
                </a:solidFill>
                <a:effectLst>
                  <a:outerShdw blurRad="38100" dist="38100" dir="2700000" algn="tl">
                    <a:srgbClr val="000000">
                      <a:alpha val="43137"/>
                    </a:srgbClr>
                  </a:outerShdw>
                </a:effectLst>
              </a:rPr>
            </a:br>
            <a:br>
              <a:rPr lang="en-US" sz="4900" i="1" u="sng" dirty="0">
                <a:solidFill>
                  <a:srgbClr val="7030A0"/>
                </a:solidFill>
              </a:rPr>
            </a:br>
            <a:br>
              <a:rPr lang="en-US" dirty="0">
                <a:solidFill>
                  <a:srgbClr val="7030A0"/>
                </a:solidFill>
              </a:rPr>
            </a:br>
            <a:endParaRPr lang="en-IN" dirty="0">
              <a:solidFill>
                <a:srgbClr val="7030A0"/>
              </a:solidFill>
            </a:endParaRPr>
          </a:p>
        </p:txBody>
      </p:sp>
      <p:sp>
        <p:nvSpPr>
          <p:cNvPr id="4" name="TextBox 3">
            <a:extLst>
              <a:ext uri="{FF2B5EF4-FFF2-40B4-BE49-F238E27FC236}">
                <a16:creationId xmlns:a16="http://schemas.microsoft.com/office/drawing/2014/main" id="{692F0DB7-BBC9-4A63-9404-8C25312FD45C}"/>
              </a:ext>
            </a:extLst>
          </p:cNvPr>
          <p:cNvSpPr txBox="1"/>
          <p:nvPr/>
        </p:nvSpPr>
        <p:spPr>
          <a:xfrm flipH="1">
            <a:off x="923730" y="1231640"/>
            <a:ext cx="10896792" cy="3108543"/>
          </a:xfrm>
          <a:prstGeom prst="rect">
            <a:avLst/>
          </a:prstGeom>
          <a:noFill/>
        </p:spPr>
        <p:txBody>
          <a:bodyPr wrap="square" rtlCol="0">
            <a:spAutoFit/>
          </a:bodyPr>
          <a:lstStyle/>
          <a:p>
            <a:endParaRPr lang="en-US" sz="2800" dirty="0"/>
          </a:p>
          <a:p>
            <a:r>
              <a:rPr lang="en-US" sz="2800" dirty="0"/>
              <a:t>The dataset, sourced from the Aspiring Mind Employment Outcome 2015 study, focuses on employment outcomes of engineering graduates. It includes variables like salary, job titles, and locations, alongside standardized scores in cognitive, technical, and personality skills, and demographic features. With around 4000 data points, it provides insights into the factors influencing graduates' professional paths.</a:t>
            </a:r>
            <a:endParaRPr lang="en-IN" sz="2800" dirty="0"/>
          </a:p>
        </p:txBody>
      </p:sp>
    </p:spTree>
    <p:extLst>
      <p:ext uri="{BB962C8B-B14F-4D97-AF65-F5344CB8AC3E}">
        <p14:creationId xmlns:p14="http://schemas.microsoft.com/office/powerpoint/2010/main" val="428959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3F9C3EC-71ED-492C-0018-EB1F2931053D}"/>
              </a:ext>
            </a:extLst>
          </p:cNvPr>
          <p:cNvSpPr txBox="1"/>
          <p:nvPr/>
        </p:nvSpPr>
        <p:spPr>
          <a:xfrm>
            <a:off x="513184" y="1399592"/>
            <a:ext cx="11439330" cy="2610843"/>
          </a:xfrm>
          <a:prstGeom prst="rect">
            <a:avLst/>
          </a:prstGeom>
          <a:noFill/>
        </p:spPr>
        <p:txBody>
          <a:bodyPr wrap="square">
            <a:spAutoFit/>
          </a:bodyPr>
          <a:lstStyle/>
          <a:p>
            <a:pPr>
              <a:lnSpc>
                <a:spcPct val="150000"/>
              </a:lnSpc>
            </a:pPr>
            <a:r>
              <a:rPr lang="en-US" sz="2800" dirty="0"/>
              <a:t>• Dropping College ID and college city, ID </a:t>
            </a:r>
            <a:r>
              <a:rPr lang="en-US" sz="2800" dirty="0" err="1"/>
              <a:t>etc</a:t>
            </a:r>
            <a:endParaRPr lang="en-US" sz="2800" dirty="0"/>
          </a:p>
          <a:p>
            <a:pPr>
              <a:lnSpc>
                <a:spcPct val="150000"/>
              </a:lnSpc>
            </a:pPr>
            <a:r>
              <a:rPr lang="en-US" sz="2800" dirty="0"/>
              <a:t>• Dropping columns which are unnecessary or may not be known prior to receiving a job offer.</a:t>
            </a:r>
          </a:p>
          <a:p>
            <a:pPr>
              <a:lnSpc>
                <a:spcPct val="150000"/>
              </a:lnSpc>
            </a:pPr>
            <a:r>
              <a:rPr lang="en-US" sz="2800" dirty="0"/>
              <a:t>• Changing the data type as required. </a:t>
            </a:r>
          </a:p>
        </p:txBody>
      </p:sp>
      <p:sp>
        <p:nvSpPr>
          <p:cNvPr id="11" name="TextBox 10">
            <a:extLst>
              <a:ext uri="{FF2B5EF4-FFF2-40B4-BE49-F238E27FC236}">
                <a16:creationId xmlns:a16="http://schemas.microsoft.com/office/drawing/2014/main" id="{D4185AD4-2EE0-2FB1-B477-953FC664E41C}"/>
              </a:ext>
            </a:extLst>
          </p:cNvPr>
          <p:cNvSpPr txBox="1"/>
          <p:nvPr/>
        </p:nvSpPr>
        <p:spPr>
          <a:xfrm>
            <a:off x="513184" y="597159"/>
            <a:ext cx="8633148" cy="584775"/>
          </a:xfrm>
          <a:prstGeom prst="rect">
            <a:avLst/>
          </a:prstGeom>
          <a:noFill/>
        </p:spPr>
        <p:txBody>
          <a:bodyPr wrap="square" rtlCol="0">
            <a:spAutoFit/>
          </a:bodyPr>
          <a:lstStyle/>
          <a:p>
            <a:r>
              <a:rPr lang="en-IN" sz="3200" b="1" dirty="0">
                <a:solidFill>
                  <a:srgbClr val="FF0000"/>
                </a:solidFill>
              </a:rPr>
              <a:t>Data Cleaning and Data Manipulation :</a:t>
            </a:r>
          </a:p>
        </p:txBody>
      </p:sp>
    </p:spTree>
    <p:extLst>
      <p:ext uri="{BB962C8B-B14F-4D97-AF65-F5344CB8AC3E}">
        <p14:creationId xmlns:p14="http://schemas.microsoft.com/office/powerpoint/2010/main" val="72996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748B3-2112-4A7A-A9D2-858813B8EC95}"/>
              </a:ext>
            </a:extLst>
          </p:cNvPr>
          <p:cNvSpPr txBox="1"/>
          <p:nvPr/>
        </p:nvSpPr>
        <p:spPr>
          <a:xfrm flipH="1">
            <a:off x="426718" y="0"/>
            <a:ext cx="5316856" cy="769441"/>
          </a:xfrm>
          <a:prstGeom prst="rect">
            <a:avLst/>
          </a:prstGeom>
          <a:noFill/>
        </p:spPr>
        <p:txBody>
          <a:bodyPr wrap="square" rtlCol="0">
            <a:spAutoFit/>
          </a:bodyPr>
          <a:lstStyle/>
          <a:p>
            <a:r>
              <a:rPr lang="en-US" sz="4400" b="1" i="1" u="sng" dirty="0">
                <a:solidFill>
                  <a:srgbClr val="FF0000"/>
                </a:solidFill>
              </a:rPr>
              <a:t>Insights : </a:t>
            </a:r>
            <a:endParaRPr lang="en-IN" sz="4400" b="1" i="1" u="sng" dirty="0">
              <a:solidFill>
                <a:srgbClr val="FF0000"/>
              </a:solidFill>
            </a:endParaRPr>
          </a:p>
        </p:txBody>
      </p:sp>
      <p:pic>
        <p:nvPicPr>
          <p:cNvPr id="1028" name="Picture 4">
            <a:extLst>
              <a:ext uri="{FF2B5EF4-FFF2-40B4-BE49-F238E27FC236}">
                <a16:creationId xmlns:a16="http://schemas.microsoft.com/office/drawing/2014/main" id="{273D5A15-7A2C-4943-BFD4-70582082F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895350"/>
            <a:ext cx="383857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E82C7E-A8EF-484F-9ECD-B15ECF879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674" y="908593"/>
            <a:ext cx="3838575" cy="40729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A34AE58-FFD1-4325-9B47-FB311ABE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71550"/>
            <a:ext cx="3838575" cy="417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C6ABAF-BF59-443D-B21F-FB01BDB76B4A}"/>
              </a:ext>
            </a:extLst>
          </p:cNvPr>
          <p:cNvSpPr txBox="1"/>
          <p:nvPr/>
        </p:nvSpPr>
        <p:spPr>
          <a:xfrm flipH="1">
            <a:off x="3409949" y="4648200"/>
            <a:ext cx="4991101"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2B2D8CF9-7DDF-4FAD-ADB9-091EC7075B69}"/>
              </a:ext>
            </a:extLst>
          </p:cNvPr>
          <p:cNvSpPr txBox="1"/>
          <p:nvPr/>
        </p:nvSpPr>
        <p:spPr>
          <a:xfrm flipH="1">
            <a:off x="1428750" y="5962650"/>
            <a:ext cx="10172700" cy="523220"/>
          </a:xfrm>
          <a:prstGeom prst="rect">
            <a:avLst/>
          </a:prstGeom>
          <a:noFill/>
        </p:spPr>
        <p:txBody>
          <a:bodyPr wrap="square" rtlCol="0">
            <a:spAutoFit/>
          </a:bodyPr>
          <a:lstStyle/>
          <a:p>
            <a:r>
              <a:rPr lang="en-US" sz="2800" i="1" dirty="0">
                <a:solidFill>
                  <a:srgbClr val="0070C0"/>
                </a:solidFill>
              </a:rPr>
              <a:t>There is no relationship between students marks and their salaries</a:t>
            </a:r>
            <a:endParaRPr lang="en-IN" sz="2800" i="1" dirty="0">
              <a:solidFill>
                <a:srgbClr val="0070C0"/>
              </a:solidFill>
            </a:endParaRPr>
          </a:p>
        </p:txBody>
      </p:sp>
    </p:spTree>
    <p:extLst>
      <p:ext uri="{BB962C8B-B14F-4D97-AF65-F5344CB8AC3E}">
        <p14:creationId xmlns:p14="http://schemas.microsoft.com/office/powerpoint/2010/main" val="199532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22DCCE1-C060-41B1-B537-1D56A581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3363"/>
            <a:ext cx="5905501" cy="5024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0FE9B3-93C9-4639-B7A8-2FD85C695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419100"/>
            <a:ext cx="58293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0D2D43-BDF1-482A-82F8-4BDBE94CB56D}"/>
              </a:ext>
            </a:extLst>
          </p:cNvPr>
          <p:cNvSpPr txBox="1"/>
          <p:nvPr/>
        </p:nvSpPr>
        <p:spPr>
          <a:xfrm flipH="1">
            <a:off x="571499" y="5600700"/>
            <a:ext cx="5829300" cy="830997"/>
          </a:xfrm>
          <a:prstGeom prst="rect">
            <a:avLst/>
          </a:prstGeom>
          <a:noFill/>
        </p:spPr>
        <p:txBody>
          <a:bodyPr wrap="square" rtlCol="0">
            <a:spAutoFit/>
          </a:bodyPr>
          <a:lstStyle/>
          <a:p>
            <a:r>
              <a:rPr lang="en-US" sz="2400" b="1" i="1" dirty="0">
                <a:solidFill>
                  <a:srgbClr val="FF0000"/>
                </a:solidFill>
              </a:rPr>
              <a:t>Students work in </a:t>
            </a:r>
            <a:r>
              <a:rPr lang="en-US" sz="2400" b="1" i="1" dirty="0" err="1">
                <a:solidFill>
                  <a:srgbClr val="FF0000"/>
                </a:solidFill>
              </a:rPr>
              <a:t>Kalmar,Sweden</a:t>
            </a:r>
            <a:r>
              <a:rPr lang="en-US" sz="2400" b="1" i="1" dirty="0">
                <a:solidFill>
                  <a:srgbClr val="FF0000"/>
                </a:solidFill>
              </a:rPr>
              <a:t> has earn more salary </a:t>
            </a:r>
            <a:endParaRPr lang="en-IN" sz="2400" b="1" i="1" dirty="0">
              <a:solidFill>
                <a:srgbClr val="FF0000"/>
              </a:solidFill>
            </a:endParaRPr>
          </a:p>
        </p:txBody>
      </p:sp>
      <p:sp>
        <p:nvSpPr>
          <p:cNvPr id="3" name="TextBox 2">
            <a:extLst>
              <a:ext uri="{FF2B5EF4-FFF2-40B4-BE49-F238E27FC236}">
                <a16:creationId xmlns:a16="http://schemas.microsoft.com/office/drawing/2014/main" id="{FE8A18EC-CAE2-4AC1-AB6B-591954B8BF97}"/>
              </a:ext>
            </a:extLst>
          </p:cNvPr>
          <p:cNvSpPr txBox="1"/>
          <p:nvPr/>
        </p:nvSpPr>
        <p:spPr>
          <a:xfrm flipH="1">
            <a:off x="6743700" y="5472915"/>
            <a:ext cx="5295900" cy="830997"/>
          </a:xfrm>
          <a:prstGeom prst="rect">
            <a:avLst/>
          </a:prstGeom>
          <a:noFill/>
        </p:spPr>
        <p:txBody>
          <a:bodyPr wrap="square" rtlCol="0">
            <a:spAutoFit/>
          </a:bodyPr>
          <a:lstStyle/>
          <a:p>
            <a:r>
              <a:rPr lang="en-US" sz="2400" b="1" i="1" dirty="0">
                <a:solidFill>
                  <a:srgbClr val="FF0000"/>
                </a:solidFill>
              </a:rPr>
              <a:t>Students in junior manager and senior </a:t>
            </a:r>
            <a:r>
              <a:rPr lang="en-US" sz="2400" b="1" i="1" dirty="0" err="1">
                <a:solidFill>
                  <a:srgbClr val="FF0000"/>
                </a:solidFill>
              </a:rPr>
              <a:t>devloper</a:t>
            </a:r>
            <a:r>
              <a:rPr lang="en-US" sz="2400" b="1" i="1" dirty="0">
                <a:solidFill>
                  <a:srgbClr val="FF0000"/>
                </a:solidFill>
              </a:rPr>
              <a:t> role earn more salary</a:t>
            </a:r>
            <a:endParaRPr lang="en-IN" sz="2400" b="1" i="1" dirty="0">
              <a:solidFill>
                <a:srgbClr val="FF0000"/>
              </a:solidFill>
            </a:endParaRPr>
          </a:p>
        </p:txBody>
      </p:sp>
    </p:spTree>
    <p:extLst>
      <p:ext uri="{BB962C8B-B14F-4D97-AF65-F5344CB8AC3E}">
        <p14:creationId xmlns:p14="http://schemas.microsoft.com/office/powerpoint/2010/main" val="197940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6FBEB40-2DD4-42BD-8F21-8E166B88C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171450"/>
            <a:ext cx="11344275" cy="5791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7BC066-2D10-4EE6-8349-992496698D49}"/>
              </a:ext>
            </a:extLst>
          </p:cNvPr>
          <p:cNvSpPr txBox="1"/>
          <p:nvPr/>
        </p:nvSpPr>
        <p:spPr>
          <a:xfrm flipH="1">
            <a:off x="2714625" y="5962649"/>
            <a:ext cx="8934450" cy="830997"/>
          </a:xfrm>
          <a:prstGeom prst="rect">
            <a:avLst/>
          </a:prstGeom>
          <a:noFill/>
        </p:spPr>
        <p:txBody>
          <a:bodyPr wrap="square" rtlCol="0">
            <a:spAutoFit/>
          </a:bodyPr>
          <a:lstStyle/>
          <a:p>
            <a:r>
              <a:rPr lang="en-US" sz="2400" dirty="0">
                <a:solidFill>
                  <a:srgbClr val="7030A0"/>
                </a:solidFill>
              </a:rPr>
              <a:t>Almost males 2 times as of females in every </a:t>
            </a:r>
            <a:r>
              <a:rPr lang="en-IN" sz="2400" dirty="0">
                <a:solidFill>
                  <a:srgbClr val="7030A0"/>
                </a:solidFill>
              </a:rPr>
              <a:t>designation.</a:t>
            </a:r>
            <a:r>
              <a:rPr lang="en-US" sz="2400" dirty="0">
                <a:solidFill>
                  <a:srgbClr val="7030A0"/>
                </a:solidFill>
              </a:rPr>
              <a:t>But female </a:t>
            </a:r>
            <a:r>
              <a:rPr lang="en-IN" sz="2400" dirty="0">
                <a:solidFill>
                  <a:srgbClr val="7030A0"/>
                </a:solidFill>
              </a:rPr>
              <a:t>preferred</a:t>
            </a:r>
            <a:r>
              <a:rPr lang="en-US" sz="2400" dirty="0">
                <a:solidFill>
                  <a:srgbClr val="7030A0"/>
                </a:solidFill>
              </a:rPr>
              <a:t> software engineer</a:t>
            </a:r>
            <a:endParaRPr lang="en-IN" sz="2400" dirty="0">
              <a:solidFill>
                <a:srgbClr val="7030A0"/>
              </a:solidFill>
            </a:endParaRPr>
          </a:p>
        </p:txBody>
      </p:sp>
    </p:spTree>
    <p:extLst>
      <p:ext uri="{BB962C8B-B14F-4D97-AF65-F5344CB8AC3E}">
        <p14:creationId xmlns:p14="http://schemas.microsoft.com/office/powerpoint/2010/main" val="14640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1C74D3-BACD-C642-FFE0-B1C994633DC0}"/>
              </a:ext>
            </a:extLst>
          </p:cNvPr>
          <p:cNvSpPr txBox="1"/>
          <p:nvPr/>
        </p:nvSpPr>
        <p:spPr>
          <a:xfrm>
            <a:off x="578499" y="653144"/>
            <a:ext cx="3956180" cy="584775"/>
          </a:xfrm>
          <a:prstGeom prst="rect">
            <a:avLst/>
          </a:prstGeom>
          <a:noFill/>
        </p:spPr>
        <p:txBody>
          <a:bodyPr wrap="square" rtlCol="0">
            <a:spAutoFit/>
          </a:bodyPr>
          <a:lstStyle/>
          <a:p>
            <a:r>
              <a:rPr lang="en-IN" sz="3200" b="1" dirty="0">
                <a:solidFill>
                  <a:srgbClr val="FF0000"/>
                </a:solidFill>
              </a:rPr>
              <a:t>Conclusion :</a:t>
            </a:r>
          </a:p>
        </p:txBody>
      </p:sp>
      <p:sp>
        <p:nvSpPr>
          <p:cNvPr id="15" name="TextBox 14">
            <a:extLst>
              <a:ext uri="{FF2B5EF4-FFF2-40B4-BE49-F238E27FC236}">
                <a16:creationId xmlns:a16="http://schemas.microsoft.com/office/drawing/2014/main" id="{65D3E704-3E14-EAEC-F336-45509CAAD6BA}"/>
              </a:ext>
            </a:extLst>
          </p:cNvPr>
          <p:cNvSpPr txBox="1"/>
          <p:nvPr/>
        </p:nvSpPr>
        <p:spPr>
          <a:xfrm>
            <a:off x="1222309" y="1390262"/>
            <a:ext cx="10142377" cy="3682226"/>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sz="2400" dirty="0"/>
              <a:t>Marks may not directly influence salary; instead skills take precedence.</a:t>
            </a:r>
          </a:p>
          <a:p>
            <a:pPr marL="342900" indent="-342900">
              <a:lnSpc>
                <a:spcPct val="200000"/>
              </a:lnSpc>
              <a:buFont typeface="Wingdings" panose="05000000000000000000" pitchFamily="2" charset="2"/>
              <a:buChar char="Ø"/>
            </a:pPr>
            <a:r>
              <a:rPr lang="en-IN" sz="2400" dirty="0"/>
              <a:t>Positions like junior manager and senior developer tend to yield higher salaries.</a:t>
            </a:r>
          </a:p>
          <a:p>
            <a:pPr marL="342900" indent="-342900">
              <a:lnSpc>
                <a:spcPct val="200000"/>
              </a:lnSpc>
              <a:buFont typeface="Wingdings" panose="05000000000000000000" pitchFamily="2" charset="2"/>
              <a:buChar char="Ø"/>
            </a:pPr>
            <a:r>
              <a:rPr lang="en-IN" sz="2400" dirty="0"/>
              <a:t>The employee ratio shows twice as many males as females in the workforce.</a:t>
            </a:r>
          </a:p>
          <a:p>
            <a:pPr marL="342900" indent="-342900">
              <a:lnSpc>
                <a:spcPct val="200000"/>
              </a:lnSpc>
              <a:buFont typeface="Wingdings" panose="05000000000000000000" pitchFamily="2" charset="2"/>
              <a:buChar char="Ø"/>
            </a:pPr>
            <a:r>
              <a:rPr lang="en-US" sz="2400" dirty="0"/>
              <a:t>Jobs located in Sweden, particularly in Kalmar, offer higher salaries.</a:t>
            </a:r>
            <a:endParaRPr lang="en-IN" sz="2400" dirty="0"/>
          </a:p>
        </p:txBody>
      </p:sp>
    </p:spTree>
    <p:extLst>
      <p:ext uri="{BB962C8B-B14F-4D97-AF65-F5344CB8AC3E}">
        <p14:creationId xmlns:p14="http://schemas.microsoft.com/office/powerpoint/2010/main" val="3042274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339</Words>
  <Application>Microsoft Office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 Black</vt:lpstr>
      <vt:lpstr>Libre Baskerville</vt:lpstr>
      <vt:lpstr>Wingdings</vt:lpstr>
      <vt:lpstr>Office Theme</vt:lpstr>
      <vt:lpstr>PowerPoint Presentation</vt:lpstr>
      <vt:lpstr>PowerPoint Presentation</vt:lpstr>
      <vt:lpstr>PowerPoint Presentation</vt:lpstr>
      <vt:lpstr>  Description: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reddy</dc:creator>
  <cp:lastModifiedBy>charishma maradapu</cp:lastModifiedBy>
  <cp:revision>16</cp:revision>
  <dcterms:created xsi:type="dcterms:W3CDTF">2024-02-22T12:23:38Z</dcterms:created>
  <dcterms:modified xsi:type="dcterms:W3CDTF">2024-02-23T08:03:17Z</dcterms:modified>
</cp:coreProperties>
</file>