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77" r:id="rId7"/>
    <p:sldId id="261" r:id="rId8"/>
    <p:sldId id="278" r:id="rId9"/>
    <p:sldId id="263" r:id="rId10"/>
    <p:sldId id="279" r:id="rId11"/>
    <p:sldId id="280" r:id="rId12"/>
    <p:sldId id="264" r:id="rId13"/>
    <p:sldId id="265" r:id="rId14"/>
    <p:sldId id="266" r:id="rId15"/>
    <p:sldId id="285" r:id="rId16"/>
    <p:sldId id="267" r:id="rId17"/>
    <p:sldId id="269" r:id="rId18"/>
    <p:sldId id="271" r:id="rId19"/>
    <p:sldId id="296" r:id="rId20"/>
    <p:sldId id="303" r:id="rId21"/>
    <p:sldId id="284" r:id="rId22"/>
    <p:sldId id="281" r:id="rId23"/>
    <p:sldId id="282" r:id="rId25"/>
    <p:sldId id="283" r:id="rId26"/>
    <p:sldId id="273" r:id="rId27"/>
    <p:sldId id="276" r:id="rId2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1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850" y="62"/>
      </p:cViewPr>
      <p:guideLst>
        <p:guide orient="horz" pos="2913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rgbClr val="4471C4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rgbClr val="4471C4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rgbClr val="4471C4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67168" y="6286067"/>
            <a:ext cx="2945471" cy="44483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3709" y="175922"/>
            <a:ext cx="4462145" cy="1139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rgbClr val="4471C4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6038" y="1057529"/>
            <a:ext cx="10459923" cy="4630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jpe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-29497"/>
            <a:ext cx="12192000" cy="61112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0750" y="3429000"/>
            <a:ext cx="7810500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4000" b="0" u="none" cap="small" spc="2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Fake News detection</a:t>
            </a:r>
            <a:endParaRPr sz="4000" b="0" u="none" cap="small" spc="28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4373854" cy="703607"/>
          </a:xfrm>
        </p:spPr>
        <p:txBody>
          <a:bodyPr/>
          <a:lstStyle/>
          <a:p>
            <a:br>
              <a:rPr lang="en-US" u="sng" dirty="0">
                <a:solidFill>
                  <a:srgbClr val="FF0000"/>
                </a:solidFill>
              </a:rPr>
            </a:br>
            <a:r>
              <a:rPr lang="en-US" u="sng" dirty="0">
                <a:solidFill>
                  <a:srgbClr val="FF0000"/>
                </a:solidFill>
              </a:rPr>
              <a:t>Data Preparation : 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537341"/>
            <a:ext cx="10106761" cy="81285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1.Exploratory Data Analysis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2.Data Cleaning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3.Feature Selection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710" y="2971801"/>
            <a:ext cx="405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</a:rPr>
              <a:t>1.Exploratory Data Analysis :</a:t>
            </a:r>
            <a:endParaRPr lang="en-IN" sz="2400" b="1" u="sng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632835"/>
            <a:ext cx="4444365" cy="28232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710" y="3838575"/>
            <a:ext cx="5238115" cy="16268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73710" y="228599"/>
            <a:ext cx="2983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 - 2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956" y="439369"/>
            <a:ext cx="425513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75055" algn="l"/>
                <a:tab pos="2959735" algn="l"/>
                <a:tab pos="4143375" algn="l"/>
              </a:tabLst>
            </a:pPr>
            <a:r>
              <a:rPr u="sng" spc="1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u="sng" spc="195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u="sng" spc="175" dirty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u="sng" spc="-5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u="sng" spc="1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Cle</a:t>
            </a:r>
            <a:r>
              <a:rPr u="sng" spc="195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u="sng" spc="185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u="sng" spc="1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u="sng" spc="185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u="sng" spc="-5" dirty="0">
                <a:solidFill>
                  <a:schemeClr val="tx1">
                    <a:lumMod val="95000"/>
                    <a:lumOff val="5000"/>
                  </a:schemeClr>
                </a:solidFill>
              </a:rPr>
              <a:t>g</a:t>
            </a:r>
            <a:r>
              <a:rPr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u="sng" spc="185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u="sng" spc="175" dirty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u="sng" spc="1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r>
              <a:rPr u="sng" spc="185" dirty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r>
              <a:rPr u="sng" spc="-5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sz="28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800" u="sng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426" y="1720672"/>
            <a:ext cx="487362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Clr>
                <a:srgbClr val="1F3863"/>
              </a:buClr>
              <a:buSzPct val="75000"/>
              <a:buFont typeface="Wingdings" panose="05000000000000000000"/>
              <a:buChar char=""/>
              <a:tabLst>
                <a:tab pos="356870" algn="l"/>
                <a:tab pos="357505" algn="l"/>
              </a:tabLst>
            </a:pP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000" spc="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000" spc="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Segrigated</a:t>
            </a:r>
            <a:r>
              <a:rPr sz="20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values</a:t>
            </a:r>
            <a:r>
              <a:rPr sz="2000" spc="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000" spc="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required.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788" y="2050237"/>
            <a:ext cx="10093960" cy="809837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25"/>
              </a:spcBef>
              <a:buClr>
                <a:srgbClr val="1F3863"/>
              </a:buClr>
              <a:buSzPct val="75000"/>
              <a:buFont typeface="Wingdings" panose="05000000000000000000" pitchFamily="2" charset="2"/>
              <a:buChar char="q"/>
              <a:tabLst>
                <a:tab pos="356870" algn="l"/>
                <a:tab pos="357505" algn="l"/>
              </a:tabLst>
            </a:pPr>
            <a:r>
              <a:rPr sz="2000" spc="95" dirty="0">
                <a:latin typeface="Times New Roman" panose="02020603050405020304"/>
                <a:cs typeface="Times New Roman" panose="02020603050405020304"/>
              </a:rPr>
              <a:t>Drop</a:t>
            </a:r>
            <a:r>
              <a:rPr lang="en-US" sz="2000" spc="9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ed</a:t>
            </a:r>
            <a:r>
              <a:rPr sz="200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duplicate</a:t>
            </a:r>
            <a:r>
              <a:rPr sz="20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rows.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356870" indent="-344805">
              <a:lnSpc>
                <a:spcPct val="100000"/>
              </a:lnSpc>
              <a:spcBef>
                <a:spcPts val="720"/>
              </a:spcBef>
              <a:buClr>
                <a:srgbClr val="1F3863"/>
              </a:buClr>
              <a:buSzPct val="75000"/>
              <a:buFont typeface="Wingdings" panose="05000000000000000000"/>
              <a:buChar char=""/>
              <a:tabLst>
                <a:tab pos="356870" algn="l"/>
                <a:tab pos="357505" algn="l"/>
                <a:tab pos="2633980" algn="l"/>
              </a:tabLst>
            </a:pPr>
            <a:r>
              <a:rPr sz="2000" spc="95" dirty="0">
                <a:latin typeface="Times New Roman" panose="02020603050405020304"/>
                <a:cs typeface="Times New Roman" panose="02020603050405020304"/>
              </a:rPr>
              <a:t>Updated</a:t>
            </a:r>
            <a:r>
              <a:rPr sz="2000" spc="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datatypes</a:t>
            </a:r>
            <a:r>
              <a:rPr lang="en-US" sz="200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columns</a:t>
            </a:r>
            <a:r>
              <a:rPr sz="2000" spc="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000" spc="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000" spc="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required.</a:t>
            </a:r>
            <a:endParaRPr lang="en-US" sz="2000" spc="1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3189640"/>
            <a:ext cx="2240474" cy="2733910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sq">
            <a:solidFill>
              <a:schemeClr val="tx1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Arrow: Right 11"/>
          <p:cNvSpPr/>
          <p:nvPr/>
        </p:nvSpPr>
        <p:spPr>
          <a:xfrm>
            <a:off x="4343400" y="4572000"/>
            <a:ext cx="1752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0" r="10920" b="10120"/>
          <a:stretch>
            <a:fillRect/>
          </a:stretch>
        </p:blipFill>
        <p:spPr>
          <a:xfrm>
            <a:off x="6515100" y="2903080"/>
            <a:ext cx="2857500" cy="302046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742" y="429895"/>
            <a:ext cx="4544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96105" algn="l"/>
              </a:tabLst>
            </a:pPr>
            <a:r>
              <a:rPr sz="3600" u="sng" spc="175" dirty="0">
                <a:solidFill>
                  <a:srgbClr val="FF0000"/>
                </a:solidFill>
              </a:rPr>
              <a:t>C</a:t>
            </a:r>
            <a:r>
              <a:rPr sz="3600" u="sng" spc="190" dirty="0">
                <a:solidFill>
                  <a:srgbClr val="FF0000"/>
                </a:solidFill>
              </a:rPr>
              <a:t>l</a:t>
            </a:r>
            <a:r>
              <a:rPr sz="3600" u="sng" spc="195" dirty="0">
                <a:solidFill>
                  <a:srgbClr val="FF0000"/>
                </a:solidFill>
              </a:rPr>
              <a:t>e</a:t>
            </a:r>
            <a:r>
              <a:rPr sz="3600" u="sng" spc="185" dirty="0">
                <a:solidFill>
                  <a:srgbClr val="FF0000"/>
                </a:solidFill>
              </a:rPr>
              <a:t>a</a:t>
            </a:r>
            <a:r>
              <a:rPr sz="3600" u="sng" spc="175" dirty="0">
                <a:solidFill>
                  <a:srgbClr val="FF0000"/>
                </a:solidFill>
              </a:rPr>
              <a:t>n</a:t>
            </a:r>
            <a:r>
              <a:rPr sz="3600" u="sng" spc="195" dirty="0">
                <a:solidFill>
                  <a:srgbClr val="FF0000"/>
                </a:solidFill>
              </a:rPr>
              <a:t>e</a:t>
            </a:r>
            <a:r>
              <a:rPr sz="3600" u="sng" spc="-5" dirty="0">
                <a:solidFill>
                  <a:srgbClr val="FF0000"/>
                </a:solidFill>
              </a:rPr>
              <a:t>d</a:t>
            </a:r>
            <a:r>
              <a:rPr sz="3600" u="sng" spc="425" dirty="0">
                <a:solidFill>
                  <a:srgbClr val="FF0000"/>
                </a:solidFill>
              </a:rPr>
              <a:t> </a:t>
            </a:r>
            <a:r>
              <a:rPr sz="3600" u="sng" spc="175" dirty="0">
                <a:solidFill>
                  <a:srgbClr val="FF0000"/>
                </a:solidFill>
              </a:rPr>
              <a:t>D</a:t>
            </a:r>
            <a:r>
              <a:rPr sz="3600" u="sng" spc="185" dirty="0">
                <a:solidFill>
                  <a:srgbClr val="FF0000"/>
                </a:solidFill>
              </a:rPr>
              <a:t>a</a:t>
            </a:r>
            <a:r>
              <a:rPr sz="3600" u="sng" spc="190" dirty="0">
                <a:solidFill>
                  <a:srgbClr val="FF0000"/>
                </a:solidFill>
              </a:rPr>
              <a:t>t</a:t>
            </a:r>
            <a:r>
              <a:rPr sz="3600" u="sng" spc="185" dirty="0">
                <a:solidFill>
                  <a:srgbClr val="FF0000"/>
                </a:solidFill>
              </a:rPr>
              <a:t>a</a:t>
            </a:r>
            <a:r>
              <a:rPr sz="3600" u="sng" spc="190" dirty="0">
                <a:solidFill>
                  <a:srgbClr val="FF0000"/>
                </a:solidFill>
              </a:rPr>
              <a:t>f</a:t>
            </a:r>
            <a:r>
              <a:rPr sz="3600" u="sng" spc="195" dirty="0">
                <a:solidFill>
                  <a:srgbClr val="FF0000"/>
                </a:solidFill>
              </a:rPr>
              <a:t>r</a:t>
            </a:r>
            <a:r>
              <a:rPr sz="3600" u="sng" spc="185" dirty="0">
                <a:solidFill>
                  <a:srgbClr val="FF0000"/>
                </a:solidFill>
              </a:rPr>
              <a:t>a</a:t>
            </a:r>
            <a:r>
              <a:rPr sz="3600" u="sng" spc="190" dirty="0">
                <a:solidFill>
                  <a:srgbClr val="FF0000"/>
                </a:solidFill>
              </a:rPr>
              <a:t>m</a:t>
            </a:r>
            <a:r>
              <a:rPr sz="3600" u="sng" dirty="0">
                <a:solidFill>
                  <a:srgbClr val="FF0000"/>
                </a:solidFill>
              </a:rPr>
              <a:t>e	</a:t>
            </a:r>
            <a:r>
              <a:rPr u="sng" spc="-5" dirty="0">
                <a:solidFill>
                  <a:srgbClr val="FF0000"/>
                </a:solidFill>
              </a:rPr>
              <a:t>:</a:t>
            </a:r>
            <a:endParaRPr sz="3600" u="sng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3265" y="1257935"/>
            <a:ext cx="10789285" cy="48482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709" y="369773"/>
            <a:ext cx="648909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1075055" algn="l"/>
                <a:tab pos="3814445" algn="l"/>
              </a:tabLst>
            </a:pPr>
            <a:r>
              <a:rPr lang="en-US" u="sng" spc="1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Visualization :</a:t>
            </a:r>
            <a:endParaRPr u="sng" spc="-5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709" y="1293698"/>
            <a:ext cx="4203091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Representing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data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pictorial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 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format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.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5800" y="2142806"/>
            <a:ext cx="4305046" cy="378993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57800" y="3052063"/>
            <a:ext cx="5791200" cy="11195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used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Uni-variate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Bi-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variate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Variate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 of</a:t>
            </a:r>
            <a:r>
              <a:rPr sz="24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09" y="175922"/>
            <a:ext cx="4462145" cy="369332"/>
          </a:xfrm>
        </p:spPr>
        <p:txBody>
          <a:bodyPr/>
          <a:lstStyle/>
          <a:p>
            <a:r>
              <a:rPr lang="en-IN" sz="2400" u="sng" dirty="0">
                <a:solidFill>
                  <a:srgbClr val="FF0000"/>
                </a:solidFill>
              </a:rPr>
              <a:t>Distribution of Years :</a:t>
            </a:r>
            <a:endParaRPr lang="en-IN" sz="2400" u="sng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63" y="838200"/>
            <a:ext cx="8928137" cy="45593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72600" y="1295400"/>
            <a:ext cx="251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more news from year 2017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But why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78368" y="2170509"/>
            <a:ext cx="45719" cy="477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9" name="Picture 2" descr="9,700+ Thinking Emoji Stock Photos, Pictures &amp; Royalty-Free Images - iStock  | Thinking emoji vector, Thinking emoji line, Flat thinking emo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20" y="2895599"/>
            <a:ext cx="2209979" cy="220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43601"/>
            <a:ext cx="8178292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q"/>
            </a:pPr>
            <a:r>
              <a:rPr sz="2000" u="sng" spc="-5" dirty="0">
                <a:solidFill>
                  <a:srgbClr val="FF0000"/>
                </a:solidFill>
              </a:rPr>
              <a:t>Different</a:t>
            </a:r>
            <a:r>
              <a:rPr sz="2000" u="sng" spc="-20" dirty="0">
                <a:solidFill>
                  <a:srgbClr val="FF0000"/>
                </a:solidFill>
              </a:rPr>
              <a:t> </a:t>
            </a:r>
            <a:r>
              <a:rPr sz="2000" u="sng" spc="-5" dirty="0">
                <a:solidFill>
                  <a:srgbClr val="FF0000"/>
                </a:solidFill>
              </a:rPr>
              <a:t>type’s </a:t>
            </a:r>
            <a:r>
              <a:rPr sz="2000" u="sng" dirty="0">
                <a:solidFill>
                  <a:srgbClr val="FF0000"/>
                </a:solidFill>
              </a:rPr>
              <a:t>of</a:t>
            </a:r>
            <a:r>
              <a:rPr sz="2000" u="sng" spc="-10" dirty="0">
                <a:solidFill>
                  <a:srgbClr val="FF0000"/>
                </a:solidFill>
              </a:rPr>
              <a:t> </a:t>
            </a:r>
            <a:r>
              <a:rPr lang="en-US" sz="2000" u="sng" spc="-10" dirty="0">
                <a:solidFill>
                  <a:srgbClr val="FF0000"/>
                </a:solidFill>
              </a:rPr>
              <a:t>News(subjects).</a:t>
            </a:r>
            <a:endParaRPr sz="2000" u="sng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00" y="1393112"/>
            <a:ext cx="8095129" cy="4249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27,869 Political News Stock Photos - Free &amp; Royalty-Free Stock Photos from  Dreamstim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2" b="21814"/>
          <a:stretch>
            <a:fillRect/>
          </a:stretch>
        </p:blipFill>
        <p:spPr bwMode="auto">
          <a:xfrm>
            <a:off x="8686800" y="4419600"/>
            <a:ext cx="33528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86800" y="1371600"/>
            <a:ext cx="3124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there's more political news in the data, it's crucial to focus on spotting fake information specifically in political stories.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609600"/>
            <a:ext cx="615899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2000" b="1" u="sng" spc="-15" dirty="0">
                <a:solidFill>
                  <a:srgbClr val="FF0000"/>
                </a:solidFill>
                <a:uFill>
                  <a:solidFill>
                    <a:srgbClr val="4471C4"/>
                  </a:solidFill>
                </a:uFill>
                <a:latin typeface="Times New Roman" panose="02020603050405020304"/>
                <a:cs typeface="Times New Roman" panose="02020603050405020304"/>
              </a:rPr>
              <a:t>Data Distribution of Output Variable</a:t>
            </a:r>
            <a:endParaRPr sz="2000" u="sng" dirty="0">
              <a:solidFill>
                <a:srgbClr val="FF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1000" y="2209801"/>
            <a:ext cx="3653663" cy="93487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1920" indent="-109855">
              <a:lnSpc>
                <a:spcPct val="100000"/>
              </a:lnSpc>
              <a:spcBef>
                <a:spcPts val="90"/>
              </a:spcBef>
              <a:buChar char="•"/>
              <a:tabLst>
                <a:tab pos="122555" algn="l"/>
              </a:tabLst>
            </a:pP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balanced, we almost equal ratio of fake and real News</a:t>
            </a:r>
            <a:b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7238" y="1447800"/>
            <a:ext cx="6365561" cy="43590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8305800" y="335280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0 – Fake News</a:t>
            </a:r>
            <a:endParaRPr lang="en-US" sz="24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1 – Real News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808" y="481660"/>
            <a:ext cx="615899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sz="1800" u="sng" spc="-5" dirty="0">
                <a:solidFill>
                  <a:srgbClr val="FF0000"/>
                </a:solidFill>
              </a:rPr>
              <a:t>S</a:t>
            </a:r>
            <a:r>
              <a:rPr lang="en-US" sz="1800" u="sng" spc="-5" dirty="0">
                <a:solidFill>
                  <a:srgbClr val="FF0000"/>
                </a:solidFill>
              </a:rPr>
              <a:t>entiment Distribution of the Data :</a:t>
            </a:r>
            <a:endParaRPr sz="1800" u="sng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5790" y="1447800"/>
            <a:ext cx="7097364" cy="43742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534400" y="2545081"/>
            <a:ext cx="327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more data with positive sentiment in our dataset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35" y="175895"/>
            <a:ext cx="6784975" cy="757555"/>
          </a:xfrm>
        </p:spPr>
        <p:txBody>
          <a:bodyPr>
            <a:noAutofit/>
          </a:bodyPr>
          <a:p>
            <a:r>
              <a:rPr lang="en-IN" altLang="en-US" u="sng">
                <a:solidFill>
                  <a:srgbClr val="FF0000"/>
                </a:solidFill>
              </a:rPr>
              <a:t>Sentiment Distribution With Subject :</a:t>
            </a:r>
            <a:endParaRPr lang="en-IN" altLang="en-US" u="sng">
              <a:solidFill>
                <a:srgbClr val="FF0000"/>
              </a:solidFill>
            </a:endParaRPr>
          </a:p>
        </p:txBody>
      </p:sp>
      <p:pic>
        <p:nvPicPr>
          <p:cNvPr id="4" name="Picture 3" descr="Screenshot 2024-05-04 0636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066800"/>
            <a:ext cx="9369425" cy="52533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350375" y="1098550"/>
            <a:ext cx="2484755" cy="3230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more Positive news in politics, and remaining are having approximately equal ratios of positive and negative sentiment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09" y="175922"/>
            <a:ext cx="4462145" cy="492125"/>
          </a:xfrm>
        </p:spPr>
        <p:txBody>
          <a:bodyPr/>
          <a:p>
            <a:r>
              <a:rPr lang="en-IN" altLang="en-US" u="sng">
                <a:solidFill>
                  <a:srgbClr val="FF0000"/>
                </a:solidFill>
              </a:rPr>
              <a:t>EDA of Text : </a:t>
            </a:r>
            <a:endParaRPr lang="en-IN" altLang="en-US" u="sng">
              <a:solidFill>
                <a:srgbClr val="FF0000"/>
              </a:solidFill>
            </a:endParaRPr>
          </a:p>
        </p:txBody>
      </p:sp>
      <p:pic>
        <p:nvPicPr>
          <p:cNvPr id="4" name="Picture 3" descr="Screenshot 2024-05-04 0920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524000"/>
            <a:ext cx="4709160" cy="36010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905" y="1440815"/>
            <a:ext cx="6256020" cy="34264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1420" y="2227580"/>
            <a:ext cx="2646680" cy="106108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/>
                <a:cs typeface="Times New Roman" panose="02020603050405020304"/>
              </a:rPr>
              <a:t>NAME 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/>
                <a:cs typeface="Times New Roman" panose="02020603050405020304"/>
              </a:rPr>
              <a:t> QUAL</a:t>
            </a:r>
            <a:r>
              <a:rPr sz="2400" b="1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/>
                <a:cs typeface="Times New Roman" panose="02020603050405020304"/>
              </a:rPr>
              <a:t>ICATION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5509" y="2227834"/>
            <a:ext cx="400469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8920" algn="l"/>
              </a:tabLst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/>
                <a:cs typeface="Times New Roman" panose="02020603050405020304"/>
              </a:rPr>
              <a:t>:	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/>
                <a:cs typeface="Times New Roman" panose="02020603050405020304"/>
              </a:rPr>
              <a:t>Charishma Maradapu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tabLst>
                <a:tab pos="248920" algn="l"/>
              </a:tabLst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/>
                <a:cs typeface="Times New Roman" panose="02020603050405020304"/>
              </a:rPr>
              <a:t>:	</a:t>
            </a:r>
            <a:r>
              <a:rPr lang="en-US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/>
                <a:cs typeface="Times New Roman" panose="02020603050405020304"/>
              </a:rPr>
              <a:t>MCA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37912" y="1169873"/>
            <a:ext cx="222008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sng" spc="-5" dirty="0">
                <a:solidFill>
                  <a:schemeClr val="tx1">
                    <a:lumMod val="95000"/>
                    <a:lumOff val="5000"/>
                  </a:schemeClr>
                </a:solidFill>
              </a:rPr>
              <a:t>About</a:t>
            </a:r>
            <a:r>
              <a:rPr u="sng" spc="-6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u="sng" spc="-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</a:t>
            </a:r>
            <a:endParaRPr u="sng" spc="-1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09" y="175923"/>
            <a:ext cx="6260491" cy="738478"/>
          </a:xfrm>
        </p:spPr>
        <p:txBody>
          <a:bodyPr/>
          <a:lstStyle/>
          <a:p>
            <a:r>
              <a:rPr lang="en-IN" u="none" dirty="0">
                <a:solidFill>
                  <a:srgbClr val="FF0000"/>
                </a:solidFill>
              </a:rPr>
              <a:t>Preprocessing X_train, X_test</a:t>
            </a:r>
            <a:endParaRPr lang="en-IN" u="none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45715"/>
            <a:ext cx="9271000" cy="41541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81000" y="914400"/>
            <a:ext cx="109728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</a:rPr>
              <a:t>Text Lower Casing</a:t>
            </a:r>
            <a:endParaRPr lang="en-IN" sz="20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</a:rPr>
              <a:t>Removing Punctuations and Special Characters</a:t>
            </a:r>
            <a:endParaRPr lang="en-IN" sz="20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</a:rPr>
              <a:t>Stopwords, Emoji Removal</a:t>
            </a:r>
            <a:endParaRPr lang="en-IN" sz="20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</a:rPr>
              <a:t>Stemming and Lemmatization</a:t>
            </a:r>
            <a:endParaRPr lang="en-IN" sz="20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</a:rPr>
              <a:t>Removing urls, html tags</a:t>
            </a:r>
            <a:endParaRPr lang="en-IN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1841"/>
            <a:ext cx="7010401" cy="271046"/>
          </a:xfrm>
        </p:spPr>
        <p:txBody>
          <a:bodyPr/>
          <a:lstStyle/>
          <a:p>
            <a:r>
              <a:rPr lang="en-US" sz="2800" u="sng" dirty="0">
                <a:solidFill>
                  <a:srgbClr val="FF0000"/>
                </a:solidFill>
              </a:rPr>
              <a:t>Model Building And Evaluation :</a:t>
            </a:r>
            <a:endParaRPr lang="en-IN" sz="2800" u="sng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47799"/>
            <a:ext cx="10487761" cy="276987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Naive Bayes, Random Forest, Decision Tree, and Logistic Regression, Xgboost algorithms for fake news detection.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model offers unique advantages: Naive Bayes for simplicity, Random Forest for complexity handling, Decision Tree for rule-based classification, and Logistic Regression for interpretability.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models using metrics like accuracy, precision, recall, and F1-score, ensuring robust performance.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786931"/>
            <a:ext cx="6382268" cy="25119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57200" y="152400"/>
            <a:ext cx="381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 – 3&amp;4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4602455" cy="492443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Model Deployment :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364" y="990600"/>
            <a:ext cx="5853481" cy="5257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152400"/>
            <a:ext cx="335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 - 5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09" y="175922"/>
            <a:ext cx="4462145" cy="492443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Result : 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124243"/>
            <a:ext cx="5715000" cy="44191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51343" y="1089940"/>
            <a:ext cx="5403786" cy="441922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3864" y="1853361"/>
            <a:ext cx="8228965" cy="412933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20"/>
              </a:spcBef>
              <a:buClr>
                <a:srgbClr val="1F3863"/>
              </a:buClr>
              <a:buSzPct val="75000"/>
              <a:buFont typeface="Wingdings" panose="05000000000000000000"/>
              <a:buChar char=""/>
              <a:tabLst>
                <a:tab pos="356870" algn="l"/>
                <a:tab pos="357505" algn="l"/>
              </a:tabLst>
            </a:pPr>
            <a:r>
              <a:rPr lang="en-US" sz="2000" spc="100" dirty="0">
                <a:latin typeface="Times New Roman" panose="02020603050405020304"/>
                <a:cs typeface="Times New Roman" panose="02020603050405020304"/>
              </a:rPr>
              <a:t>Reducing Time Complexity.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778" y="982472"/>
            <a:ext cx="525282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§"/>
              <a:tabLst>
                <a:tab pos="2035175" algn="l"/>
                <a:tab pos="3091815" algn="l"/>
              </a:tabLst>
            </a:pPr>
            <a:r>
              <a:rPr sz="2800" u="sng" spc="1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sz="2800" u="sng" spc="185" dirty="0">
                <a:solidFill>
                  <a:schemeClr val="tx1">
                    <a:lumMod val="95000"/>
                    <a:lumOff val="5000"/>
                  </a:schemeClr>
                </a:solidFill>
              </a:rPr>
              <a:t>h</a:t>
            </a:r>
            <a:r>
              <a:rPr sz="2800" u="sng" spc="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sz="2800" u="sng" spc="195" dirty="0">
                <a:solidFill>
                  <a:schemeClr val="tx1">
                    <a:lumMod val="95000"/>
                    <a:lumOff val="5000"/>
                  </a:schemeClr>
                </a:solidFill>
              </a:rPr>
              <a:t>ll</a:t>
            </a:r>
            <a:r>
              <a:rPr sz="2800" u="sng" spc="19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r>
              <a:rPr sz="2800" u="sng" spc="185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sz="2800" u="sng" spc="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</a:t>
            </a:r>
            <a:r>
              <a:rPr sz="2800" u="sng" spc="19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r>
              <a:rPr lang="en-US" sz="2800" u="sng" spc="19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 </a:t>
            </a:r>
            <a:r>
              <a:rPr sz="2800" u="sng" spc="19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</a:t>
            </a:r>
            <a:r>
              <a:rPr sz="2800" u="sng" spc="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sz="2800" u="sng" spc="19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</a:t>
            </a:r>
            <a:r>
              <a:rPr sz="28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n-US" sz="28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28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800" u="sng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3864" y="2971800"/>
            <a:ext cx="326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: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864" y="3657600"/>
            <a:ext cx="11343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smart technology, we've built a tool that can spot fake news, helping people navigate the internet with confidence.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67855" y="1850135"/>
            <a:ext cx="4465320" cy="28346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83406" y="2759623"/>
            <a:ext cx="4462145" cy="101566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6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73709" y="175922"/>
            <a:ext cx="4462145" cy="1477328"/>
          </a:xfrm>
        </p:spPr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5182" y="181101"/>
            <a:ext cx="201548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890395" algn="l"/>
              </a:tabLst>
            </a:pPr>
            <a:r>
              <a:rPr u="sng" spc="175" dirty="0">
                <a:solidFill>
                  <a:schemeClr val="tx1"/>
                </a:solidFill>
              </a:rPr>
              <a:t>C</a:t>
            </a:r>
            <a:r>
              <a:rPr u="sng" spc="195" dirty="0">
                <a:solidFill>
                  <a:schemeClr val="tx1"/>
                </a:solidFill>
              </a:rPr>
              <a:t>o</a:t>
            </a:r>
            <a:r>
              <a:rPr u="sng" spc="185" dirty="0">
                <a:solidFill>
                  <a:schemeClr val="tx1"/>
                </a:solidFill>
              </a:rPr>
              <a:t>n</a:t>
            </a:r>
            <a:r>
              <a:rPr u="sng" spc="175" dirty="0">
                <a:solidFill>
                  <a:schemeClr val="tx1"/>
                </a:solidFill>
              </a:rPr>
              <a:t>t</a:t>
            </a:r>
            <a:r>
              <a:rPr u="sng" spc="180" dirty="0">
                <a:solidFill>
                  <a:schemeClr val="tx1"/>
                </a:solidFill>
              </a:rPr>
              <a:t>e</a:t>
            </a:r>
            <a:r>
              <a:rPr u="sng" spc="185" dirty="0">
                <a:solidFill>
                  <a:schemeClr val="tx1"/>
                </a:solidFill>
              </a:rPr>
              <a:t>n</a:t>
            </a:r>
            <a:r>
              <a:rPr u="sng" spc="175" dirty="0">
                <a:solidFill>
                  <a:schemeClr val="tx1"/>
                </a:solidFill>
              </a:rPr>
              <a:t>t</a:t>
            </a:r>
            <a:r>
              <a:rPr u="sng" spc="-5" dirty="0">
                <a:solidFill>
                  <a:schemeClr val="tx1"/>
                </a:solidFill>
              </a:rPr>
              <a:t>s</a:t>
            </a:r>
            <a:r>
              <a:rPr u="sng" dirty="0">
                <a:solidFill>
                  <a:schemeClr val="tx1"/>
                </a:solidFill>
              </a:rPr>
              <a:t>	</a:t>
            </a:r>
            <a:r>
              <a:rPr u="sng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:</a:t>
            </a:r>
            <a:endParaRPr u="sng" spc="-5" dirty="0">
              <a:solidFill>
                <a:schemeClr val="tx1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38" y="1057529"/>
            <a:ext cx="7903209" cy="3717042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408305" indent="-396240">
              <a:lnSpc>
                <a:spcPct val="100000"/>
              </a:lnSpc>
              <a:spcBef>
                <a:spcPts val="845"/>
              </a:spcBef>
              <a:buClr>
                <a:srgbClr val="843B0C"/>
              </a:buClr>
              <a:buSzPct val="60000"/>
              <a:buFont typeface="Wingdings" panose="05000000000000000000"/>
              <a:buChar char=""/>
              <a:tabLst>
                <a:tab pos="408305" algn="l"/>
                <a:tab pos="408940" algn="l"/>
              </a:tabLst>
            </a:pP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Introduction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08305" indent="-396240">
              <a:lnSpc>
                <a:spcPct val="100000"/>
              </a:lnSpc>
              <a:spcBef>
                <a:spcPts val="745"/>
              </a:spcBef>
              <a:buClr>
                <a:srgbClr val="843B0C"/>
              </a:buClr>
              <a:buSzPct val="60000"/>
              <a:buFont typeface="Wingdings" panose="05000000000000000000"/>
              <a:buChar char=""/>
              <a:tabLst>
                <a:tab pos="408305" algn="l"/>
                <a:tab pos="40894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Tools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(Libraries)</a:t>
            </a:r>
            <a:r>
              <a:rPr sz="2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used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08305" indent="-396240">
              <a:lnSpc>
                <a:spcPct val="100000"/>
              </a:lnSpc>
              <a:spcBef>
                <a:spcPts val="745"/>
              </a:spcBef>
              <a:buClr>
                <a:srgbClr val="843B0C"/>
              </a:buClr>
              <a:buSzPct val="60000"/>
              <a:buFont typeface="Wingdings" panose="05000000000000000000"/>
              <a:buChar char=""/>
              <a:tabLst>
                <a:tab pos="408305" algn="l"/>
                <a:tab pos="408940" algn="l"/>
              </a:tabLst>
            </a:pPr>
            <a:r>
              <a:rPr lang="en-US" sz="2400" spc="-5" dirty="0">
                <a:latin typeface="Times New Roman" panose="02020603050405020304"/>
                <a:cs typeface="Times New Roman" panose="02020603050405020304"/>
              </a:rPr>
              <a:t>Project Methodology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08305" indent="-396240">
              <a:lnSpc>
                <a:spcPct val="100000"/>
              </a:lnSpc>
              <a:spcBef>
                <a:spcPts val="745"/>
              </a:spcBef>
              <a:buClr>
                <a:srgbClr val="843B0C"/>
              </a:buClr>
              <a:buSzPct val="60000"/>
              <a:buFont typeface="Wingdings" panose="05000000000000000000"/>
              <a:buChar char=""/>
              <a:tabLst>
                <a:tab pos="408305" algn="l"/>
                <a:tab pos="40894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EDA</a:t>
            </a:r>
            <a:r>
              <a:rPr sz="2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(Uni,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Bi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analysis</a:t>
            </a:r>
            <a:r>
              <a:rPr sz="24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graphs)</a:t>
            </a:r>
            <a:endParaRPr lang="en-IN" sz="2400" spc="-10" dirty="0">
              <a:latin typeface="Times New Roman" panose="02020603050405020304"/>
              <a:cs typeface="Times New Roman" panose="02020603050405020304"/>
            </a:endParaRPr>
          </a:p>
          <a:p>
            <a:pPr marL="408305" indent="-396240">
              <a:lnSpc>
                <a:spcPct val="100000"/>
              </a:lnSpc>
              <a:spcBef>
                <a:spcPts val="745"/>
              </a:spcBef>
              <a:buClr>
                <a:srgbClr val="843B0C"/>
              </a:buClr>
              <a:buSzPct val="60000"/>
              <a:buFont typeface="Wingdings" panose="05000000000000000000"/>
              <a:buChar char=""/>
              <a:tabLst>
                <a:tab pos="408305" algn="l"/>
                <a:tab pos="408940" algn="l"/>
              </a:tabLst>
            </a:pPr>
            <a:r>
              <a:rPr lang="en-IN" sz="2400" spc="-10" dirty="0">
                <a:latin typeface="Times New Roman" panose="02020603050405020304"/>
                <a:cs typeface="Times New Roman" panose="02020603050405020304"/>
              </a:rPr>
              <a:t>Model Building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08305" indent="-396240">
              <a:lnSpc>
                <a:spcPct val="100000"/>
              </a:lnSpc>
              <a:spcBef>
                <a:spcPts val="750"/>
              </a:spcBef>
              <a:buClr>
                <a:srgbClr val="843B0C"/>
              </a:buClr>
              <a:buSzPct val="60000"/>
              <a:buFont typeface="Wingdings" panose="05000000000000000000"/>
              <a:buChar char=""/>
              <a:tabLst>
                <a:tab pos="408305" algn="l"/>
                <a:tab pos="408940" algn="l"/>
              </a:tabLst>
            </a:pPr>
            <a:r>
              <a:rPr lang="en-IN" sz="2400" spc="-5" dirty="0">
                <a:latin typeface="Times New Roman" panose="02020603050405020304"/>
                <a:cs typeface="Times New Roman" panose="02020603050405020304"/>
              </a:rPr>
              <a:t>Model Evaluation</a:t>
            </a:r>
            <a:endParaRPr lang="en-IN" sz="2400" spc="-5" dirty="0">
              <a:latin typeface="Times New Roman" panose="02020603050405020304"/>
              <a:cs typeface="Times New Roman" panose="02020603050405020304"/>
            </a:endParaRPr>
          </a:p>
          <a:p>
            <a:pPr marL="408305" indent="-396240">
              <a:lnSpc>
                <a:spcPct val="100000"/>
              </a:lnSpc>
              <a:spcBef>
                <a:spcPts val="750"/>
              </a:spcBef>
              <a:buClr>
                <a:srgbClr val="843B0C"/>
              </a:buClr>
              <a:buSzPct val="60000"/>
              <a:buFont typeface="Wingdings" panose="05000000000000000000"/>
              <a:buChar char=""/>
              <a:tabLst>
                <a:tab pos="408305" algn="l"/>
                <a:tab pos="408940" algn="l"/>
              </a:tabLst>
            </a:pPr>
            <a:r>
              <a:rPr lang="en-IN" sz="2400" spc="-5" dirty="0">
                <a:latin typeface="Times New Roman" panose="02020603050405020304"/>
                <a:cs typeface="Times New Roman" panose="02020603050405020304"/>
              </a:rPr>
              <a:t>Model Deployment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08305" indent="-396240">
              <a:lnSpc>
                <a:spcPct val="100000"/>
              </a:lnSpc>
              <a:spcBef>
                <a:spcPts val="745"/>
              </a:spcBef>
              <a:buClr>
                <a:srgbClr val="843B0C"/>
              </a:buClr>
              <a:buSzPct val="60000"/>
              <a:buFont typeface="Wingdings" panose="05000000000000000000"/>
              <a:buChar char=""/>
              <a:tabLst>
                <a:tab pos="408305" algn="l"/>
                <a:tab pos="40894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Conclusion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28041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55570" algn="l"/>
              </a:tabLst>
            </a:pPr>
            <a:r>
              <a:rPr u="sng" spc="190" dirty="0">
                <a:solidFill>
                  <a:srgbClr val="FF0000"/>
                </a:solidFill>
              </a:rPr>
              <a:t>I</a:t>
            </a:r>
            <a:r>
              <a:rPr u="sng" spc="185" dirty="0">
                <a:solidFill>
                  <a:srgbClr val="FF0000"/>
                </a:solidFill>
              </a:rPr>
              <a:t>n</a:t>
            </a:r>
            <a:r>
              <a:rPr u="sng" spc="175" dirty="0">
                <a:solidFill>
                  <a:srgbClr val="FF0000"/>
                </a:solidFill>
              </a:rPr>
              <a:t>t</a:t>
            </a:r>
            <a:r>
              <a:rPr u="sng" spc="180" dirty="0">
                <a:solidFill>
                  <a:srgbClr val="FF0000"/>
                </a:solidFill>
              </a:rPr>
              <a:t>r</a:t>
            </a:r>
            <a:r>
              <a:rPr u="sng" spc="195" dirty="0">
                <a:solidFill>
                  <a:srgbClr val="FF0000"/>
                </a:solidFill>
              </a:rPr>
              <a:t>o</a:t>
            </a:r>
            <a:r>
              <a:rPr u="sng" spc="185" dirty="0">
                <a:solidFill>
                  <a:srgbClr val="FF0000"/>
                </a:solidFill>
              </a:rPr>
              <a:t>du</a:t>
            </a:r>
            <a:r>
              <a:rPr u="sng" spc="180" dirty="0">
                <a:solidFill>
                  <a:srgbClr val="FF0000"/>
                </a:solidFill>
              </a:rPr>
              <a:t>c</a:t>
            </a:r>
            <a:r>
              <a:rPr u="sng" spc="175" dirty="0">
                <a:solidFill>
                  <a:srgbClr val="FF0000"/>
                </a:solidFill>
              </a:rPr>
              <a:t>t</a:t>
            </a:r>
            <a:r>
              <a:rPr u="sng" spc="185" dirty="0">
                <a:solidFill>
                  <a:srgbClr val="FF0000"/>
                </a:solidFill>
              </a:rPr>
              <a:t>i</a:t>
            </a:r>
            <a:r>
              <a:rPr u="sng" spc="195" dirty="0">
                <a:solidFill>
                  <a:srgbClr val="FF0000"/>
                </a:solidFill>
              </a:rPr>
              <a:t>o</a:t>
            </a:r>
            <a:r>
              <a:rPr u="sng" spc="-5" dirty="0">
                <a:solidFill>
                  <a:srgbClr val="FF0000"/>
                </a:solidFill>
              </a:rPr>
              <a:t>n</a:t>
            </a:r>
            <a:r>
              <a:rPr u="sng" dirty="0">
                <a:solidFill>
                  <a:srgbClr val="FF0000"/>
                </a:solidFill>
              </a:rPr>
              <a:t>	</a:t>
            </a:r>
            <a:r>
              <a:rPr u="sng" spc="-5" dirty="0">
                <a:solidFill>
                  <a:srgbClr val="FF0000"/>
                </a:solidFill>
              </a:rPr>
              <a:t>:</a:t>
            </a:r>
            <a:endParaRPr u="sng" spc="-5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066800"/>
            <a:ext cx="4572000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news is a big problem online. It makes it hard to trust what you read..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news spreads fast and can cause confusion.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important to spot fake news to make sure we're getting accurate information.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be careful about what we believe and share online to avoid being misled.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Real or Fake News, Super Quality Abstract Business Poster Stock  Illustration - Illustration of media, language: 13515118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52400"/>
            <a:ext cx="6097226" cy="487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415499"/>
            <a:ext cx="6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3257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2400" y="152400"/>
            <a:ext cx="3257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09" y="175922"/>
            <a:ext cx="4462145" cy="492443"/>
          </a:xfrm>
        </p:spPr>
        <p:txBody>
          <a:bodyPr/>
          <a:lstStyle/>
          <a:p>
            <a:r>
              <a:rPr lang="en-IN" u="sng" dirty="0">
                <a:solidFill>
                  <a:srgbClr val="FF0000"/>
                </a:solidFill>
              </a:rPr>
              <a:t>Project Methodology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2050" name="Picture 2" descr="A simple explanation of CRISP-ML for beginners | Kaggl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04800"/>
            <a:ext cx="5303546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3708" y="1600200"/>
            <a:ext cx="3441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CRISP MLQ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709" y="175922"/>
            <a:ext cx="5816314" cy="6110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  <a:tabLst>
                <a:tab pos="1216025" algn="l"/>
                <a:tab pos="3519170" algn="l"/>
              </a:tabLst>
            </a:pPr>
            <a:r>
              <a:rPr u="sng" spc="185" dirty="0">
                <a:solidFill>
                  <a:srgbClr val="FF0000"/>
                </a:solidFill>
              </a:rPr>
              <a:t>T</a:t>
            </a:r>
            <a:r>
              <a:rPr u="sng" spc="195" dirty="0">
                <a:solidFill>
                  <a:srgbClr val="FF0000"/>
                </a:solidFill>
              </a:rPr>
              <a:t>oo</a:t>
            </a:r>
            <a:r>
              <a:rPr u="sng" spc="185" dirty="0">
                <a:solidFill>
                  <a:srgbClr val="FF0000"/>
                </a:solidFill>
              </a:rPr>
              <a:t>l</a:t>
            </a:r>
            <a:r>
              <a:rPr u="sng" spc="-5" dirty="0">
                <a:solidFill>
                  <a:srgbClr val="FF0000"/>
                </a:solidFill>
              </a:rPr>
              <a:t>s</a:t>
            </a:r>
            <a:r>
              <a:rPr u="sng" dirty="0">
                <a:solidFill>
                  <a:srgbClr val="FF0000"/>
                </a:solidFill>
              </a:rPr>
              <a:t>	</a:t>
            </a:r>
            <a:r>
              <a:rPr u="sng" spc="180" dirty="0">
                <a:solidFill>
                  <a:srgbClr val="FF0000"/>
                </a:solidFill>
              </a:rPr>
              <a:t>(</a:t>
            </a:r>
            <a:r>
              <a:rPr u="sng" spc="185" dirty="0">
                <a:solidFill>
                  <a:srgbClr val="FF0000"/>
                </a:solidFill>
              </a:rPr>
              <a:t>Libr</a:t>
            </a:r>
            <a:r>
              <a:rPr u="sng" spc="195" dirty="0">
                <a:solidFill>
                  <a:srgbClr val="FF0000"/>
                </a:solidFill>
              </a:rPr>
              <a:t>a</a:t>
            </a:r>
            <a:r>
              <a:rPr u="sng" spc="185" dirty="0">
                <a:solidFill>
                  <a:srgbClr val="FF0000"/>
                </a:solidFill>
              </a:rPr>
              <a:t>rie</a:t>
            </a:r>
            <a:r>
              <a:rPr u="sng" spc="190" dirty="0">
                <a:solidFill>
                  <a:srgbClr val="FF0000"/>
                </a:solidFill>
              </a:rPr>
              <a:t>s</a:t>
            </a:r>
            <a:r>
              <a:rPr u="sng" spc="-5" dirty="0">
                <a:solidFill>
                  <a:srgbClr val="FF0000"/>
                </a:solidFill>
              </a:rPr>
              <a:t>)</a:t>
            </a:r>
            <a:r>
              <a:rPr u="sng" dirty="0">
                <a:solidFill>
                  <a:srgbClr val="FF0000"/>
                </a:solidFill>
              </a:rPr>
              <a:t>	</a:t>
            </a:r>
            <a:r>
              <a:rPr u="sng" spc="180" dirty="0">
                <a:solidFill>
                  <a:srgbClr val="FF0000"/>
                </a:solidFill>
              </a:rPr>
              <a:t>U</a:t>
            </a:r>
            <a:r>
              <a:rPr u="sng" spc="190" dirty="0">
                <a:solidFill>
                  <a:srgbClr val="FF0000"/>
                </a:solidFill>
              </a:rPr>
              <a:t>s</a:t>
            </a:r>
            <a:r>
              <a:rPr u="sng" spc="185" dirty="0">
                <a:solidFill>
                  <a:srgbClr val="FF0000"/>
                </a:solidFill>
              </a:rPr>
              <a:t>e</a:t>
            </a:r>
            <a:r>
              <a:rPr u="sng" spc="-5" dirty="0">
                <a:solidFill>
                  <a:srgbClr val="FF0000"/>
                </a:solidFill>
              </a:rPr>
              <a:t>d</a:t>
            </a:r>
            <a:r>
              <a:rPr lang="en-US" u="sng" spc="-5" dirty="0">
                <a:solidFill>
                  <a:srgbClr val="FF0000"/>
                </a:solidFill>
              </a:rPr>
              <a:t> </a:t>
            </a:r>
            <a:r>
              <a:rPr lang="en-US" sz="2800" u="sng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:</a:t>
            </a:r>
            <a:endParaRPr u="sng" spc="-5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0256" y="1647068"/>
            <a:ext cx="2841625" cy="4809009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770"/>
              </a:spcBef>
              <a:buClr>
                <a:srgbClr val="1F4E79"/>
              </a:buClr>
              <a:buSzPct val="79000"/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sz="2800" b="1" spc="90" dirty="0">
                <a:latin typeface="Calibri" panose="020F0502020204030204"/>
                <a:cs typeface="Calibri" panose="020F0502020204030204"/>
              </a:rPr>
              <a:t>Pandas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469900" indent="-457835">
              <a:lnSpc>
                <a:spcPct val="100000"/>
              </a:lnSpc>
              <a:spcBef>
                <a:spcPts val="770"/>
              </a:spcBef>
              <a:buClr>
                <a:srgbClr val="1F4E79"/>
              </a:buClr>
              <a:buSzPct val="79000"/>
              <a:buFont typeface="Wingdings" panose="05000000000000000000"/>
              <a:buChar char=""/>
              <a:tabLst>
                <a:tab pos="469265" algn="l"/>
                <a:tab pos="469900" algn="l"/>
              </a:tabLst>
            </a:pPr>
            <a:r>
              <a:rPr sz="2800" b="1" spc="90" dirty="0">
                <a:latin typeface="Calibri" panose="020F0502020204030204"/>
                <a:cs typeface="Calibri" panose="020F0502020204030204"/>
              </a:rPr>
              <a:t>Numpy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469900" indent="-457835">
              <a:lnSpc>
                <a:spcPct val="100000"/>
              </a:lnSpc>
              <a:spcBef>
                <a:spcPts val="770"/>
              </a:spcBef>
              <a:buClr>
                <a:srgbClr val="1F4E79"/>
              </a:buClr>
              <a:buSzPct val="79000"/>
              <a:buFont typeface="Wingdings" panose="05000000000000000000"/>
              <a:buChar char=""/>
              <a:tabLst>
                <a:tab pos="469265" algn="l"/>
                <a:tab pos="469900" algn="l"/>
              </a:tabLst>
            </a:pPr>
            <a:r>
              <a:rPr sz="2800" b="1" spc="95" dirty="0">
                <a:latin typeface="Calibri" panose="020F0502020204030204"/>
                <a:cs typeface="Calibri" panose="020F0502020204030204"/>
              </a:rPr>
              <a:t>Matplotlib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469900" indent="-457835">
              <a:lnSpc>
                <a:spcPct val="100000"/>
              </a:lnSpc>
              <a:spcBef>
                <a:spcPts val="770"/>
              </a:spcBef>
              <a:buClr>
                <a:srgbClr val="1F4E79"/>
              </a:buClr>
              <a:buSzPct val="79000"/>
              <a:buFont typeface="Wingdings" panose="05000000000000000000"/>
              <a:buChar char=""/>
              <a:tabLst>
                <a:tab pos="469265" algn="l"/>
                <a:tab pos="469900" algn="l"/>
              </a:tabLst>
            </a:pPr>
            <a:r>
              <a:rPr sz="2800" b="1" spc="100" dirty="0">
                <a:latin typeface="Calibri" panose="020F0502020204030204"/>
                <a:cs typeface="Calibri" panose="020F0502020204030204"/>
              </a:rPr>
              <a:t>Seaborn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469900" indent="-457835">
              <a:lnSpc>
                <a:spcPct val="100000"/>
              </a:lnSpc>
              <a:spcBef>
                <a:spcPts val="770"/>
              </a:spcBef>
              <a:buClr>
                <a:srgbClr val="1F4E79"/>
              </a:buClr>
              <a:buSzPct val="79000"/>
              <a:buFont typeface="Wingdings" panose="05000000000000000000"/>
              <a:buChar char=""/>
              <a:tabLst>
                <a:tab pos="469265" algn="l"/>
                <a:tab pos="469900" algn="l"/>
              </a:tabLst>
            </a:pPr>
            <a:r>
              <a:rPr lang="en-IN" sz="2800" b="1" spc="85" dirty="0">
                <a:latin typeface="Calibri" panose="020F0502020204030204"/>
                <a:cs typeface="Calibri" panose="020F0502020204030204"/>
              </a:rPr>
              <a:t>Sklearn</a:t>
            </a:r>
            <a:endParaRPr lang="en-IN" sz="2800" b="1" spc="85" dirty="0">
              <a:latin typeface="Calibri" panose="020F0502020204030204"/>
              <a:cs typeface="Calibri" panose="020F0502020204030204"/>
            </a:endParaRPr>
          </a:p>
          <a:p>
            <a:pPr marL="469900" indent="-457835">
              <a:lnSpc>
                <a:spcPct val="100000"/>
              </a:lnSpc>
              <a:spcBef>
                <a:spcPts val="770"/>
              </a:spcBef>
              <a:buClr>
                <a:srgbClr val="1F4E79"/>
              </a:buClr>
              <a:buSzPct val="79000"/>
              <a:buFont typeface="Wingdings" panose="05000000000000000000"/>
              <a:buChar char=""/>
              <a:tabLst>
                <a:tab pos="469265" algn="l"/>
                <a:tab pos="469900" algn="l"/>
              </a:tabLst>
            </a:pPr>
            <a:r>
              <a:rPr lang="en-IN" sz="2800" b="1" spc="85" dirty="0">
                <a:latin typeface="Calibri" panose="020F0502020204030204"/>
                <a:cs typeface="Calibri" panose="020F0502020204030204"/>
              </a:rPr>
              <a:t>nltk</a:t>
            </a:r>
            <a:endParaRPr lang="en-IN" sz="2800" b="1" spc="85" dirty="0">
              <a:latin typeface="Calibri" panose="020F0502020204030204"/>
              <a:cs typeface="Calibri" panose="020F0502020204030204"/>
            </a:endParaRPr>
          </a:p>
          <a:p>
            <a:pPr marL="469900" indent="-457835">
              <a:lnSpc>
                <a:spcPct val="100000"/>
              </a:lnSpc>
              <a:spcBef>
                <a:spcPts val="770"/>
              </a:spcBef>
              <a:buClr>
                <a:srgbClr val="1F4E79"/>
              </a:buClr>
              <a:buSzPct val="79000"/>
              <a:buFont typeface="Wingdings" panose="05000000000000000000"/>
              <a:buChar char=""/>
              <a:tabLst>
                <a:tab pos="469265" algn="l"/>
                <a:tab pos="469900" algn="l"/>
              </a:tabLst>
            </a:pPr>
            <a:r>
              <a:rPr lang="en-IN" sz="2800" b="1" spc="85" dirty="0">
                <a:latin typeface="Calibri" panose="020F0502020204030204"/>
                <a:cs typeface="Calibri" panose="020F0502020204030204"/>
              </a:rPr>
              <a:t>Streamlit</a:t>
            </a:r>
            <a:endParaRPr lang="en-IN" sz="2800" b="1" spc="85" dirty="0">
              <a:latin typeface="Calibri" panose="020F0502020204030204"/>
              <a:cs typeface="Calibri" panose="020F0502020204030204"/>
            </a:endParaRPr>
          </a:p>
          <a:p>
            <a:pPr marL="469900" indent="-457835">
              <a:lnSpc>
                <a:spcPct val="100000"/>
              </a:lnSpc>
              <a:spcBef>
                <a:spcPts val="770"/>
              </a:spcBef>
              <a:buClr>
                <a:srgbClr val="1F4E79"/>
              </a:buClr>
              <a:buSzPct val="79000"/>
              <a:buFont typeface="Wingdings" panose="05000000000000000000"/>
              <a:buChar char=""/>
              <a:tabLst>
                <a:tab pos="469265" algn="l"/>
                <a:tab pos="469900" algn="l"/>
              </a:tabLst>
            </a:pPr>
            <a:endParaRPr lang="en-IN" sz="2800" b="1" spc="85" dirty="0">
              <a:latin typeface="Calibri" panose="020F0502020204030204"/>
              <a:cs typeface="Calibri" panose="020F0502020204030204"/>
            </a:endParaRPr>
          </a:p>
          <a:p>
            <a:pPr marL="469900" indent="-457835">
              <a:lnSpc>
                <a:spcPct val="100000"/>
              </a:lnSpc>
              <a:spcBef>
                <a:spcPts val="770"/>
              </a:spcBef>
              <a:buClr>
                <a:srgbClr val="1F4E79"/>
              </a:buClr>
              <a:buSzPct val="79000"/>
              <a:buFont typeface="Wingdings" panose="05000000000000000000"/>
              <a:buChar char=""/>
              <a:tabLst>
                <a:tab pos="469265" algn="l"/>
                <a:tab pos="469900" algn="l"/>
              </a:tabLst>
            </a:pP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0590" y="1668001"/>
            <a:ext cx="4837430" cy="3868420"/>
          </a:xfrm>
          <a:custGeom>
            <a:avLst/>
            <a:gdLst/>
            <a:ahLst/>
            <a:cxnLst/>
            <a:rect l="l" t="t" r="r" b="b"/>
            <a:pathLst>
              <a:path w="4837430" h="3868420">
                <a:moveTo>
                  <a:pt x="0" y="3867911"/>
                </a:moveTo>
                <a:lnTo>
                  <a:pt x="4837176" y="3867911"/>
                </a:lnTo>
                <a:lnTo>
                  <a:pt x="4837176" y="0"/>
                </a:lnTo>
                <a:lnTo>
                  <a:pt x="0" y="0"/>
                </a:lnTo>
                <a:lnTo>
                  <a:pt x="0" y="3867911"/>
                </a:lnTo>
                <a:close/>
              </a:path>
            </a:pathLst>
          </a:custGeom>
          <a:ln w="18288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256532" y="421030"/>
            <a:ext cx="1261076" cy="14039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3774" y="2146539"/>
            <a:ext cx="2292282" cy="68735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53694" y="2243864"/>
            <a:ext cx="2137213" cy="84853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01657" y="3481768"/>
            <a:ext cx="2811262" cy="57721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49184" y="3086899"/>
            <a:ext cx="1568424" cy="192934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01020" y="4772790"/>
            <a:ext cx="2033493" cy="570613"/>
          </a:xfrm>
          <a:prstGeom prst="rect">
            <a:avLst/>
          </a:prstGeom>
        </p:spPr>
      </p:pic>
      <p:pic>
        <p:nvPicPr>
          <p:cNvPr id="1026" name="Picture 2" descr="Mastering Machine Learning with Scikit-Learn: A Step-by-Step Guide&quot;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1" t="28908" r="25937" b="28330"/>
          <a:stretch>
            <a:fillRect/>
          </a:stretch>
        </p:blipFill>
        <p:spPr bwMode="auto">
          <a:xfrm>
            <a:off x="6533182" y="262558"/>
            <a:ext cx="3159725" cy="175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ntroduction to NLTK library in Python | by Uzair Adamjee | Python in Plain  English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214" y="5394064"/>
            <a:ext cx="1219200" cy="132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treamlit • A faster way to build and share data apps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2" t="13942" r="4967" b="10848"/>
          <a:stretch>
            <a:fillRect/>
          </a:stretch>
        </p:blipFill>
        <p:spPr bwMode="auto">
          <a:xfrm>
            <a:off x="9472353" y="5058096"/>
            <a:ext cx="2373609" cy="123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0780"/>
            <a:ext cx="4373854" cy="984885"/>
          </a:xfrm>
        </p:spPr>
        <p:txBody>
          <a:bodyPr/>
          <a:lstStyle/>
          <a:p>
            <a:br>
              <a:rPr lang="en-US" u="sng" dirty="0">
                <a:solidFill>
                  <a:srgbClr val="FF0000"/>
                </a:solidFill>
              </a:rPr>
            </a:br>
            <a:r>
              <a:rPr lang="en-US" u="sng" dirty="0">
                <a:solidFill>
                  <a:srgbClr val="FF0000"/>
                </a:solidFill>
              </a:rPr>
              <a:t>Business Problem :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795665"/>
            <a:ext cx="9878161" cy="566535"/>
          </a:xfrm>
        </p:spPr>
        <p:txBody>
          <a:bodyPr/>
          <a:lstStyle/>
          <a:p>
            <a:endParaRPr lang="en-US" sz="2800" b="1" dirty="0"/>
          </a:p>
          <a:p>
            <a:r>
              <a:rPr lang="en-US" sz="2800" b="1" dirty="0"/>
              <a:t>Making it easier for people to know if news online is real or fake </a:t>
            </a:r>
            <a:endParaRPr lang="en-IN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73710" y="2362200"/>
            <a:ext cx="34410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:</a:t>
            </a:r>
            <a:endParaRPr lang="en-IN" sz="32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0" y="3429000"/>
            <a:ext cx="784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Building a smart tool that can tell if news articles are true or not, helping people make better choices and stop fake news from spreading.</a:t>
            </a:r>
            <a:endParaRPr lang="en-IN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73710" y="165557"/>
            <a:ext cx="20694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 - 1</a:t>
            </a:r>
            <a:endParaRPr lang="en-IN" sz="440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709" y="251917"/>
            <a:ext cx="48285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05205" algn="l"/>
                <a:tab pos="2001520" algn="l"/>
                <a:tab pos="3086100" algn="l"/>
                <a:tab pos="4679950" algn="l"/>
              </a:tabLst>
            </a:pPr>
            <a:r>
              <a:rPr u="sng" spc="1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u="sng" spc="195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u="sng" spc="-5" dirty="0">
                <a:solidFill>
                  <a:schemeClr val="tx1">
                    <a:lumMod val="95000"/>
                    <a:lumOff val="5000"/>
                  </a:schemeClr>
                </a:solidFill>
              </a:rPr>
              <a:t>w</a:t>
            </a:r>
            <a:r>
              <a:rPr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u="sng" spc="185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u="sng" spc="195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u="sng" spc="175" dirty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u="sng" spc="-5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u="sng" spc="-5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u="sng" spc="-5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4292" y="6118047"/>
            <a:ext cx="6236107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u="heavy" spc="16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Insights</a:t>
            </a:r>
            <a:r>
              <a:rPr sz="2000" b="1" spc="48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b="1" spc="3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got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lang="en-US" sz="1800" spc="5" dirty="0">
                <a:latin typeface="Times New Roman" panose="02020603050405020304"/>
                <a:cs typeface="Times New Roman" panose="02020603050405020304"/>
              </a:rPr>
              <a:t>4898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rows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spc="-5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lang="en-US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columns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Raw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data</a:t>
            </a:r>
            <a:r>
              <a:rPr sz="1800" dirty="0">
                <a:latin typeface="Calibri" panose="020F0502020204030204"/>
                <a:cs typeface="Calibri" panose="020F0502020204030204"/>
              </a:rPr>
              <a:t>.</a:t>
            </a:r>
            <a:endParaRPr sz="18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8850" y="962660"/>
            <a:ext cx="10823575" cy="48755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09" y="175922"/>
            <a:ext cx="4462145" cy="492443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Data Understanding :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038" y="1057529"/>
            <a:ext cx="10459923" cy="369332"/>
          </a:xfrm>
        </p:spPr>
        <p:txBody>
          <a:bodyPr/>
          <a:lstStyle/>
          <a:p>
            <a:r>
              <a:rPr lang="en-US" sz="2400" b="1" dirty="0"/>
              <a:t>Data types:</a:t>
            </a:r>
            <a:endParaRPr lang="en-IN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86" y="1981200"/>
            <a:ext cx="4504213" cy="36109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086600" y="915886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Information about the Data :</a:t>
            </a: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3" b="55402"/>
          <a:stretch>
            <a:fillRect/>
          </a:stretch>
        </p:blipFill>
        <p:spPr>
          <a:xfrm>
            <a:off x="7252565" y="1981200"/>
            <a:ext cx="4240069" cy="33704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2927</Words>
  <Application>WPS Presentation</Application>
  <PresentationFormat>Widescreen</PresentationFormat>
  <Paragraphs>155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SimSun</vt:lpstr>
      <vt:lpstr>Wingdings</vt:lpstr>
      <vt:lpstr>Times New Roman</vt:lpstr>
      <vt:lpstr>Times New Roman</vt:lpstr>
      <vt:lpstr>Calibri</vt:lpstr>
      <vt:lpstr>Wingdings</vt:lpstr>
      <vt:lpstr>Söhne</vt:lpstr>
      <vt:lpstr>Microsoft YaHei</vt:lpstr>
      <vt:lpstr>Arial Unicode MS</vt:lpstr>
      <vt:lpstr>Segoe Print</vt:lpstr>
      <vt:lpstr>Calibri</vt:lpstr>
      <vt:lpstr>Office Theme</vt:lpstr>
      <vt:lpstr>Fake News detection</vt:lpstr>
      <vt:lpstr>About me</vt:lpstr>
      <vt:lpstr>Contents	:</vt:lpstr>
      <vt:lpstr>Introduction	:</vt:lpstr>
      <vt:lpstr>Project Methodology</vt:lpstr>
      <vt:lpstr>Tools	(Libraries)	Used :</vt:lpstr>
      <vt:lpstr> Business Problem :</vt:lpstr>
      <vt:lpstr>Raw	data	:</vt:lpstr>
      <vt:lpstr>Data Understanding :</vt:lpstr>
      <vt:lpstr> Data Preparation : </vt:lpstr>
      <vt:lpstr>Data	Cleaning	Steps	:</vt:lpstr>
      <vt:lpstr>Cleaned Dataframe	:</vt:lpstr>
      <vt:lpstr>Data Visualization :</vt:lpstr>
      <vt:lpstr>Distribution of Years :</vt:lpstr>
      <vt:lpstr>Different type’s of News(subjects).</vt:lpstr>
      <vt:lpstr>PowerPoint 演示文稿</vt:lpstr>
      <vt:lpstr>Sentiment Distribution of the Data :</vt:lpstr>
      <vt:lpstr>Sentiment Distribution With Subject :</vt:lpstr>
      <vt:lpstr>PowerPoint 演示文稿</vt:lpstr>
      <vt:lpstr>Preprocessing X_train, X_test</vt:lpstr>
      <vt:lpstr>Model Building And Evaluation :</vt:lpstr>
      <vt:lpstr>Model Deployment :</vt:lpstr>
      <vt:lpstr>Result : </vt:lpstr>
      <vt:lpstr>Challenges faced :</vt:lpstr>
      <vt:lpstr>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Price Analysis on AC’s based on Ratings and Features</dc:title>
  <dc:creator>GURU CHARAN</dc:creator>
  <cp:lastModifiedBy>CHARISHMA</cp:lastModifiedBy>
  <cp:revision>13</cp:revision>
  <dcterms:created xsi:type="dcterms:W3CDTF">2023-08-31T12:31:00Z</dcterms:created>
  <dcterms:modified xsi:type="dcterms:W3CDTF">2024-05-04T03:58:10Z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2023-06-03T11:00:00Z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2023-08-31T11:00:00Z</vt:filetime>
  </property>
  <property fmtid="{D5CDD505-2E9C-101B-9397-08002B2CF9AE}" pid="5" name="ICV">
    <vt:lpwstr>8C860401D48A43B2998CD45C797B27DB_13</vt:lpwstr>
  </property>
  <property fmtid="{D5CDD505-2E9C-101B-9397-08002B2CF9AE}" pid="6" name="KSOProductBuildVer">
    <vt:lpwstr>1033-12.2.0.16731</vt:lpwstr>
  </property>
</Properties>
</file>