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2" r:id="rId6"/>
    <p:sldId id="276" r:id="rId7"/>
    <p:sldId id="278" r:id="rId8"/>
    <p:sldId id="282" r:id="rId9"/>
    <p:sldId id="277" r:id="rId10"/>
    <p:sldId id="279" r:id="rId11"/>
    <p:sldId id="286" r:id="rId12"/>
    <p:sldId id="287" r:id="rId13"/>
    <p:sldId id="284" r:id="rId14"/>
    <p:sldId id="288" r:id="rId15"/>
    <p:sldId id="289" r:id="rId16"/>
    <p:sldId id="290" r:id="rId17"/>
    <p:sldId id="291" r:id="rId18"/>
    <p:sldId id="292" r:id="rId19"/>
    <p:sldId id="293" r:id="rId20"/>
    <p:sldId id="283" r:id="rId21"/>
    <p:sldId id="294" r:id="rId22"/>
    <p:sldId id="280" r:id="rId23"/>
    <p:sldId id="285" r:id="rId24"/>
    <p:sldId id="295" r:id="rId25"/>
    <p:sldId id="29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954D0-2141-8792-4DF2-5F1454C57FE7}" v="13" dt="2020-05-15T20:14:16.947"/>
    <p1510:client id="{364B7F15-37D4-D340-6D33-52F64561C3AA}" v="400" dt="2020-05-14T12:21:07.574"/>
    <p1510:client id="{74660A8B-CDC5-7970-5B14-E3E6A1D54F53}" v="1214" dt="2020-05-15T22:23:48.337"/>
    <p1510:client id="{A4CC2BD3-29D4-94C5-CF35-8A12853B70E0}" v="4" dt="2020-07-20T15:11:40.387"/>
    <p1510:client id="{B20D3EE8-7E26-596D-B3A0-DD9AC8287940}" v="1187" dt="2020-05-21T15:30:07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66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76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47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74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072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2554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34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17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52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296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965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8DD5F-198A-45AA-A6B5-E0E86069AD1B}" type="datetimeFigureOut">
              <a:rPr lang="fr-FR" smtClean="0"/>
              <a:t>25/07/2020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60F5-5D03-4A27-96AE-DE4584E23F1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69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ur01.safelinks.protection.outlook.com/?url=https%3A%2F%2Fgithub.com%2FMaragathamJAYARAM%2FProject-Gestion-de-candidature&amp;data=02%7C01%7C%7C499252a2943f49bf3bbd08d7fb53d24f%7Caab83e7456b04278b32c502d1f8f5b3e%7C1%7C0%7C637254210335841113&amp;sdata=ovChI77KirGXa6eO1mmNrMCI8pWydq%2FDxAatIc8DhJw%3D&amp;reserved=0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26EE4FD-480F-42A5-9FEB-DA630457C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5">
            <a:extLst>
              <a:ext uri="{FF2B5EF4-FFF2-40B4-BE49-F238E27FC236}">
                <a16:creationId xmlns:a16="http://schemas.microsoft.com/office/drawing/2014/main" id="{A187062F-BE14-42FC-B06A-607DB2384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8" y="1766812"/>
            <a:ext cx="822493" cy="4232692"/>
          </a:xfrm>
          <a:custGeom>
            <a:avLst/>
            <a:gdLst>
              <a:gd name="T0" fmla="*/ 491 w 491"/>
              <a:gd name="T1" fmla="*/ 2247 h 2732"/>
              <a:gd name="T2" fmla="*/ 0 w 491"/>
              <a:gd name="T3" fmla="*/ 2732 h 2732"/>
              <a:gd name="T4" fmla="*/ 0 w 491"/>
              <a:gd name="T5" fmla="*/ 486 h 2732"/>
              <a:gd name="T6" fmla="*/ 491 w 491"/>
              <a:gd name="T7" fmla="*/ 0 h 2732"/>
              <a:gd name="T8" fmla="*/ 491 w 491"/>
              <a:gd name="T9" fmla="*/ 2247 h 2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1" h="2732">
                <a:moveTo>
                  <a:pt x="491" y="2247"/>
                </a:moveTo>
                <a:lnTo>
                  <a:pt x="0" y="2732"/>
                </a:lnTo>
                <a:lnTo>
                  <a:pt x="0" y="486"/>
                </a:lnTo>
                <a:lnTo>
                  <a:pt x="491" y="0"/>
                </a:lnTo>
                <a:lnTo>
                  <a:pt x="491" y="224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731FE21B-2A45-4BF5-8B03-E1234198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842689" y="1423780"/>
            <a:ext cx="687754" cy="3820236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7">
            <a:extLst>
              <a:ext uri="{FF2B5EF4-FFF2-40B4-BE49-F238E27FC236}">
                <a16:creationId xmlns:a16="http://schemas.microsoft.com/office/drawing/2014/main" id="{2DC5A94D-79ED-48F5-9DC5-96CBB507C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3" y="1239381"/>
            <a:ext cx="347200" cy="3699705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8">
            <a:extLst>
              <a:ext uri="{FF2B5EF4-FFF2-40B4-BE49-F238E27FC236}">
                <a16:creationId xmlns:a16="http://schemas.microsoft.com/office/drawing/2014/main" id="{93A3D4BE-AF25-4F9A-9C29-1145CCE24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183242" y="1230651"/>
            <a:ext cx="10208658" cy="35310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870997" y="1715270"/>
            <a:ext cx="9236026" cy="276921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fr-FR" sz="4400" b="1">
                <a:solidFill>
                  <a:srgbClr val="FFFFFF"/>
                </a:solidFill>
              </a:rPr>
              <a:t>Présentation  du projet CDA </a:t>
            </a:r>
            <a:br>
              <a:rPr lang="fr-FR" sz="4400" b="1" dirty="0">
                <a:ea typeface="+mj-lt"/>
                <a:cs typeface="+mj-lt"/>
              </a:rPr>
            </a:br>
            <a:br>
              <a:rPr lang="fr-FR" sz="4400" b="1" dirty="0">
                <a:ea typeface="+mj-lt"/>
                <a:cs typeface="+mj-lt"/>
              </a:rPr>
            </a:br>
            <a:r>
              <a:rPr lang="fr-FR" sz="4400" b="1">
                <a:solidFill>
                  <a:srgbClr val="FFFFFF"/>
                </a:solidFill>
                <a:ea typeface="+mj-lt"/>
                <a:cs typeface="+mj-lt"/>
              </a:rPr>
              <a:t>Spring MVC2 </a:t>
            </a:r>
            <a:br>
              <a:rPr lang="fr-FR" sz="4400" b="1" dirty="0">
                <a:cs typeface="Calibri Light"/>
              </a:rPr>
            </a:br>
            <a:br>
              <a:rPr lang="fr-FR" sz="4400" b="1" dirty="0"/>
            </a:br>
            <a:r>
              <a:rPr lang="fr-FR" sz="4400" b="1">
                <a:solidFill>
                  <a:srgbClr val="FFFFFF"/>
                </a:solidFill>
                <a:cs typeface="Calibri Light"/>
              </a:rPr>
              <a:t>Gestion de Candidature</a:t>
            </a:r>
          </a:p>
        </p:txBody>
      </p:sp>
    </p:spTree>
    <p:extLst>
      <p:ext uri="{BB962C8B-B14F-4D97-AF65-F5344CB8AC3E}">
        <p14:creationId xmlns:p14="http://schemas.microsoft.com/office/powerpoint/2010/main" val="2975754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615" y="335435"/>
            <a:ext cx="4578337" cy="6983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/>
              <a:t>Répartition des taches</a:t>
            </a:r>
            <a:endParaRPr lang="en-US" dirty="0"/>
          </a:p>
        </p:txBody>
      </p:sp>
      <p:pic>
        <p:nvPicPr>
          <p:cNvPr id="3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919D6CA5-1C54-4F0A-B1E0-A1CE8ED0C6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r="4956" b="-5"/>
          <a:stretch/>
        </p:blipFill>
        <p:spPr>
          <a:xfrm>
            <a:off x="1068838" y="604249"/>
            <a:ext cx="4736759" cy="5244191"/>
          </a:xfrm>
          <a:prstGeom prst="rect">
            <a:avLst/>
          </a:prstGeom>
        </p:spPr>
      </p:pic>
      <p:sp>
        <p:nvSpPr>
          <p:cNvPr id="31" name="Rectangle 34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D6FCD6-441B-4E6F-B3CE-0DA1B9B9640F}"/>
              </a:ext>
            </a:extLst>
          </p:cNvPr>
          <p:cNvSpPr/>
          <p:nvPr/>
        </p:nvSpPr>
        <p:spPr>
          <a:xfrm>
            <a:off x="7939606" y="5086500"/>
            <a:ext cx="276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Réalisation ( Codage +tests)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5B6EE85-15FA-4EDF-A02D-02B72275B9A6}"/>
              </a:ext>
            </a:extLst>
          </p:cNvPr>
          <p:cNvSpPr txBox="1"/>
          <p:nvPr/>
        </p:nvSpPr>
        <p:spPr>
          <a:xfrm>
            <a:off x="4748772" y="5189045"/>
            <a:ext cx="1449238" cy="10002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JAYARAM </a:t>
            </a:r>
            <a:r>
              <a:rPr lang="fr-FR" dirty="0" err="1"/>
              <a:t>Maragatham</a:t>
            </a:r>
          </a:p>
          <a:p>
            <a:pPr>
              <a:spcAft>
                <a:spcPts val="600"/>
              </a:spcAft>
            </a:pPr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1BB5EA-5FFC-4E4D-90D5-E33276A1752D}"/>
              </a:ext>
            </a:extLst>
          </p:cNvPr>
          <p:cNvSpPr txBox="1"/>
          <p:nvPr/>
        </p:nvSpPr>
        <p:spPr>
          <a:xfrm>
            <a:off x="6423970" y="1208515"/>
            <a:ext cx="5670941" cy="48167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Template </a:t>
            </a:r>
            <a:r>
              <a:rPr lang="fr-FR" err="1">
                <a:latin typeface="Calibri Light"/>
                <a:cs typeface="Calibri Light"/>
              </a:rPr>
              <a:t>Thymeleaf</a:t>
            </a:r>
            <a:r>
              <a:rPr lang="fr-FR" dirty="0">
                <a:latin typeface="Calibri Light"/>
                <a:cs typeface="Calibri Light"/>
              </a:rPr>
              <a:t> (Header, </a:t>
            </a:r>
            <a:r>
              <a:rPr lang="fr-FR" err="1">
                <a:latin typeface="Calibri Light"/>
                <a:cs typeface="Calibri Light"/>
              </a:rPr>
              <a:t>Navbar</a:t>
            </a:r>
            <a:r>
              <a:rPr lang="fr-FR" dirty="0">
                <a:latin typeface="Calibri Light"/>
                <a:cs typeface="Calibri Light"/>
              </a:rPr>
              <a:t> et </a:t>
            </a:r>
            <a:r>
              <a:rPr lang="fr-FR" err="1">
                <a:latin typeface="Calibri Light"/>
                <a:cs typeface="Calibri Light"/>
              </a:rPr>
              <a:t>Footer</a:t>
            </a:r>
            <a:r>
              <a:rPr lang="fr-FR" dirty="0">
                <a:latin typeface="Calibri Light"/>
                <a:cs typeface="Calibri Light"/>
              </a:rPr>
              <a:t> Fragments)</a:t>
            </a:r>
            <a:endParaRPr lang="en-US"/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Logo affichage via Controller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Incorporation du Framework Bootstrap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CRUD Concours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Affichage et sauvegarde de l'image en BLOB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CRUD Utilisateur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CRUD Recruteur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Page d'Accueil et connexion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Gestion des session Candidat, Recruteur et Admin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Implémentation des recherches et des tries JPQL dans les Interfaces et sévices 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Modal de </a:t>
            </a:r>
            <a:r>
              <a:rPr lang="fr-FR">
                <a:latin typeface="Calibri Light"/>
                <a:ea typeface="+mn-lt"/>
                <a:cs typeface="+mn-lt"/>
              </a:rPr>
              <a:t>confirmation de suppression Dynamique JS</a:t>
            </a:r>
          </a:p>
          <a:p>
            <a:pPr marL="285750" indent="-285750">
              <a:spcAft>
                <a:spcPts val="600"/>
              </a:spcAft>
              <a:buFont typeface="Arial"/>
              <a:buChar char="•"/>
            </a:pPr>
            <a:r>
              <a:rPr lang="fr-FR" dirty="0">
                <a:latin typeface="Calibri Light"/>
                <a:ea typeface="+mn-lt"/>
                <a:cs typeface="+mn-lt"/>
              </a:rPr>
              <a:t>Fonctionnalité de recherche dans le </a:t>
            </a:r>
            <a:r>
              <a:rPr lang="fr-FR" err="1">
                <a:latin typeface="Calibri Light"/>
                <a:ea typeface="+mn-lt"/>
                <a:cs typeface="+mn-lt"/>
              </a:rPr>
              <a:t>NavBar</a:t>
            </a:r>
            <a:endParaRPr lang="fr-FR">
              <a:latin typeface="Calibri Light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14275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00ABFE4-8C39-4F6E-BBE8-36D9FDFA1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EC12FF3-F636-4AF2-9959-E4A068BEA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1CA21CA9-B207-4256-B7AF-BE2F11E0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75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7749811-35E5-4E74-93B0-4B4D9ED1B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94B76-72FC-4781-A932-7BE646EE95D9}"/>
              </a:ext>
            </a:extLst>
          </p:cNvPr>
          <p:cNvSpPr txBox="1"/>
          <p:nvPr/>
        </p:nvSpPr>
        <p:spPr>
          <a:xfrm>
            <a:off x="62958" y="1289592"/>
            <a:ext cx="242724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Navigation Bar Candidat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4504EA-20ED-444D-9F83-1A07075A767B}"/>
              </a:ext>
            </a:extLst>
          </p:cNvPr>
          <p:cNvCxnSpPr/>
          <p:nvPr/>
        </p:nvCxnSpPr>
        <p:spPr>
          <a:xfrm>
            <a:off x="1129526" y="1640624"/>
            <a:ext cx="375424" cy="356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180D7C-9A48-4049-891B-E7022B52B107}"/>
              </a:ext>
            </a:extLst>
          </p:cNvPr>
          <p:cNvSpPr txBox="1"/>
          <p:nvPr/>
        </p:nvSpPr>
        <p:spPr>
          <a:xfrm>
            <a:off x="9147866" y="1376800"/>
            <a:ext cx="175817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Session Candidat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836291-9436-4D29-92A2-E627D15E62DA}"/>
              </a:ext>
            </a:extLst>
          </p:cNvPr>
          <p:cNvCxnSpPr>
            <a:cxnSpLocks/>
          </p:cNvCxnSpPr>
          <p:nvPr/>
        </p:nvCxnSpPr>
        <p:spPr>
          <a:xfrm flipH="1" flipV="1">
            <a:off x="9022731" y="1123952"/>
            <a:ext cx="669168" cy="251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5B3ECB2-D57E-48EE-85DD-D1871A209106}"/>
              </a:ext>
            </a:extLst>
          </p:cNvPr>
          <p:cNvSpPr txBox="1"/>
          <p:nvPr/>
        </p:nvSpPr>
        <p:spPr>
          <a:xfrm>
            <a:off x="1753809" y="2583918"/>
            <a:ext cx="11247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Tries JPQL</a:t>
            </a:r>
            <a:endParaRPr lang="en-US">
              <a:cs typeface="Calibri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EE1C3B1-768A-43F5-8CE0-76EFEED95CCC}"/>
              </a:ext>
            </a:extLst>
          </p:cNvPr>
          <p:cNvCxnSpPr/>
          <p:nvPr/>
        </p:nvCxnSpPr>
        <p:spPr>
          <a:xfrm>
            <a:off x="2875543" y="2756844"/>
            <a:ext cx="1806694" cy="1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8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4B4B790B-BD5E-46B9-BC53-D1651D30B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2E1D55-EA7B-4817-897B-236A9EE634C2}"/>
              </a:ext>
            </a:extLst>
          </p:cNvPr>
          <p:cNvSpPr txBox="1"/>
          <p:nvPr/>
        </p:nvSpPr>
        <p:spPr>
          <a:xfrm>
            <a:off x="464272" y="5192302"/>
            <a:ext cx="341076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Possiblitité de postuler uniqument quand il existe un login Candidat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836902B-FA6C-419D-9079-A43A3BE1C6C1}"/>
              </a:ext>
            </a:extLst>
          </p:cNvPr>
          <p:cNvCxnSpPr/>
          <p:nvPr/>
        </p:nvCxnSpPr>
        <p:spPr>
          <a:xfrm flipV="1">
            <a:off x="3954068" y="5510097"/>
            <a:ext cx="1240077" cy="5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32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0F19409-4550-475B-B7F5-1BE91A6B6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772DD-6ADA-4198-A59C-FAE6399C386C}"/>
              </a:ext>
            </a:extLst>
          </p:cNvPr>
          <p:cNvSpPr txBox="1"/>
          <p:nvPr/>
        </p:nvSpPr>
        <p:spPr>
          <a:xfrm>
            <a:off x="9061195" y="1450687"/>
            <a:ext cx="187699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Session Recruteur</a:t>
            </a:r>
            <a:endParaRPr lang="en-US">
              <a:cs typeface="Calibri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D8F4C2-6BE8-477D-BC4F-B0EB309AFA27}"/>
              </a:ext>
            </a:extLst>
          </p:cNvPr>
          <p:cNvCxnSpPr/>
          <p:nvPr/>
        </p:nvCxnSpPr>
        <p:spPr>
          <a:xfrm flipH="1" flipV="1">
            <a:off x="9043222" y="1143252"/>
            <a:ext cx="811462" cy="29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BEC3D00-3779-4C78-B5BA-F8C5A1165235}"/>
              </a:ext>
            </a:extLst>
          </p:cNvPr>
          <p:cNvSpPr txBox="1"/>
          <p:nvPr/>
        </p:nvSpPr>
        <p:spPr>
          <a:xfrm>
            <a:off x="376349" y="3492456"/>
            <a:ext cx="253152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Menu Concours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 </a:t>
            </a:r>
            <a:r>
              <a:rPr lang="en-US">
                <a:cs typeface="Calibri"/>
              </a:rPr>
              <a:t>accessible aux recruteur</a:t>
            </a:r>
            <a:endParaRPr lang="en-US" dirty="0">
              <a:cs typeface="Calibri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7AB2BF-3B64-49C3-BFC4-20B3162CB2A5}"/>
              </a:ext>
            </a:extLst>
          </p:cNvPr>
          <p:cNvCxnSpPr>
            <a:cxnSpLocks/>
          </p:cNvCxnSpPr>
          <p:nvPr/>
        </p:nvCxnSpPr>
        <p:spPr>
          <a:xfrm flipH="1" flipV="1">
            <a:off x="1432990" y="2901714"/>
            <a:ext cx="39693" cy="58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850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DDB9FDE-9AC4-43D4-80DA-B7528C831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8932B2-5F68-4A09-8B39-4EDBB729E789}"/>
              </a:ext>
            </a:extLst>
          </p:cNvPr>
          <p:cNvSpPr txBox="1"/>
          <p:nvPr/>
        </p:nvSpPr>
        <p:spPr>
          <a:xfrm>
            <a:off x="7333859" y="3969785"/>
            <a:ext cx="215052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ID Recruteur détecté automatiquement</a:t>
            </a:r>
            <a:endParaRPr lang="en-US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3FF158-D2AB-440D-B43F-B629EF796634}"/>
              </a:ext>
            </a:extLst>
          </p:cNvPr>
          <p:cNvCxnSpPr/>
          <p:nvPr/>
        </p:nvCxnSpPr>
        <p:spPr>
          <a:xfrm flipH="1" flipV="1">
            <a:off x="6142670" y="4288945"/>
            <a:ext cx="1207455" cy="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434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F8ADD75-423B-4EB3-8B27-CB343456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0861B-EC15-4E11-AF3B-08572ABC83D7}"/>
              </a:ext>
            </a:extLst>
          </p:cNvPr>
          <p:cNvSpPr txBox="1"/>
          <p:nvPr/>
        </p:nvSpPr>
        <p:spPr>
          <a:xfrm>
            <a:off x="9061195" y="1450687"/>
            <a:ext cx="15448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Session Admin</a:t>
            </a:r>
            <a:endParaRPr lang="en-US">
              <a:cs typeface="Calibri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06EB10-2D03-4554-A865-22AE01F3AAFC}"/>
              </a:ext>
            </a:extLst>
          </p:cNvPr>
          <p:cNvCxnSpPr/>
          <p:nvPr/>
        </p:nvCxnSpPr>
        <p:spPr>
          <a:xfrm flipH="1" flipV="1">
            <a:off x="9043222" y="1143252"/>
            <a:ext cx="811462" cy="298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C3412A-1CE5-4D2C-99F6-4DF51F1A60C9}"/>
              </a:ext>
            </a:extLst>
          </p:cNvPr>
          <p:cNvSpPr txBox="1"/>
          <p:nvPr/>
        </p:nvSpPr>
        <p:spPr>
          <a:xfrm>
            <a:off x="806194" y="2749995"/>
            <a:ext cx="175976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Menu Recruteur</a:t>
            </a:r>
            <a:endParaRPr lang="en-US">
              <a:cs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0E363C-30F7-48F6-B4AE-54CF7204B66B}"/>
              </a:ext>
            </a:extLst>
          </p:cNvPr>
          <p:cNvCxnSpPr/>
          <p:nvPr/>
        </p:nvCxnSpPr>
        <p:spPr>
          <a:xfrm flipV="1">
            <a:off x="1644622" y="2204191"/>
            <a:ext cx="1640615" cy="53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307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C97EB99-598A-476B-8454-48C589E4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5412-ACAB-48DF-8E37-335333A51844}"/>
              </a:ext>
            </a:extLst>
          </p:cNvPr>
          <p:cNvSpPr txBox="1"/>
          <p:nvPr/>
        </p:nvSpPr>
        <p:spPr>
          <a:xfrm>
            <a:off x="1216502" y="2320148"/>
            <a:ext cx="2717145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 Light"/>
                <a:cs typeface="Calibri Light"/>
              </a:rPr>
              <a:t>Modal de confirmation de suppression Dynamique JS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A2A0C9-9E3F-4916-8F7D-013BC648B1AC}"/>
              </a:ext>
            </a:extLst>
          </p:cNvPr>
          <p:cNvCxnSpPr/>
          <p:nvPr/>
        </p:nvCxnSpPr>
        <p:spPr>
          <a:xfrm flipV="1">
            <a:off x="3012314" y="1745037"/>
            <a:ext cx="1640615" cy="533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bird&#10;&#10;Description generated with very high confidence">
            <a:extLst>
              <a:ext uri="{FF2B5EF4-FFF2-40B4-BE49-F238E27FC236}">
                <a16:creationId xmlns:a16="http://schemas.microsoft.com/office/drawing/2014/main" id="{1D1CD54A-811A-4792-AD20-2F823265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708" y="3149404"/>
            <a:ext cx="2743200" cy="75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fr-FR" sz="3600" dirty="0"/>
              <a:t>Sommaire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3468" y="1360792"/>
            <a:ext cx="6901193" cy="481617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PLAN</a:t>
            </a:r>
            <a:endParaRPr lang="fr-FR" sz="1200" b="1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LE PROJET</a:t>
            </a:r>
            <a:endParaRPr lang="fr-FR" sz="1200" b="1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Contexte du projet 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Présentation du projet 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Equipe projet </a:t>
            </a:r>
            <a:endParaRPr lang="fr-FR" sz="12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GESTION DE CANDIDATURE</a:t>
            </a:r>
            <a:endParaRPr lang="fr-FR" sz="1200" b="1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Outil informatique utiliser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Rôles et répartition des taches </a:t>
            </a:r>
            <a:endParaRPr lang="fr-FR" sz="1200" b="1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REALISATION </a:t>
            </a:r>
            <a:endParaRPr lang="fr-FR" sz="1200" b="1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Fonctionnalités réalisées  et testés 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Reste à réaliser 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AutoNum type="arabicPeriod"/>
            </a:pPr>
            <a:r>
              <a:rPr lang="fr-FR" sz="1200" dirty="0">
                <a:latin typeface="Calibri Light"/>
                <a:ea typeface="+mn-lt"/>
                <a:cs typeface="+mn-lt"/>
              </a:rPr>
              <a:t>Lien </a:t>
            </a:r>
            <a:r>
              <a:rPr lang="fr-FR" sz="1200" dirty="0" err="1">
                <a:latin typeface="Calibri Light"/>
                <a:ea typeface="+mn-lt"/>
                <a:cs typeface="+mn-lt"/>
              </a:rPr>
              <a:t>Github</a:t>
            </a:r>
            <a:r>
              <a:rPr lang="fr-FR" sz="1200" dirty="0">
                <a:latin typeface="Calibri Light"/>
                <a:ea typeface="+mn-lt"/>
                <a:cs typeface="+mn-lt"/>
              </a:rPr>
              <a:t> </a:t>
            </a:r>
            <a:r>
              <a:rPr lang="fr-FR" sz="1200" dirty="0">
                <a:latin typeface="Calibri Light"/>
                <a:cs typeface="Calibri Light"/>
              </a:rPr>
              <a:t>des Archives ( code +  script SQL+ readme.txt   pour l’installation)</a:t>
            </a:r>
            <a:endParaRPr lang="fr-FR" sz="12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DEMONSTRATION </a:t>
            </a:r>
            <a:endParaRPr lang="fr-FR" sz="1200">
              <a:latin typeface="Calibri Light"/>
              <a:cs typeface="Calibri Light"/>
            </a:endParaRPr>
          </a:p>
          <a:p>
            <a:pPr marL="0" indent="0">
              <a:buNone/>
            </a:pPr>
            <a:r>
              <a:rPr lang="fr-FR" sz="1200" b="1" dirty="0">
                <a:latin typeface="Calibri Light"/>
                <a:cs typeface="Calibri Light"/>
              </a:rPr>
              <a:t>CONCLUSION</a:t>
            </a:r>
            <a:r>
              <a:rPr lang="fr-FR" sz="1200" dirty="0">
                <a:latin typeface="Calibri Light"/>
                <a:cs typeface="Calibri Light"/>
              </a:rPr>
              <a:t> 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Bilan ( points positifs  + points négatifs)</a:t>
            </a:r>
            <a:endParaRPr lang="fr-FR" sz="1200">
              <a:latin typeface="Calibri Light"/>
              <a:cs typeface="Calibri Light"/>
            </a:endParaRPr>
          </a:p>
          <a:p>
            <a:pPr marL="514350" indent="-514350">
              <a:buFont typeface="+mj-lt"/>
              <a:buAutoNum type="arabicPeriod"/>
            </a:pPr>
            <a:r>
              <a:rPr lang="fr-FR" sz="1200" dirty="0">
                <a:latin typeface="Calibri Light"/>
                <a:cs typeface="Calibri Light"/>
              </a:rPr>
              <a:t>Perspectives  ( Evolution de l’application)</a:t>
            </a:r>
          </a:p>
          <a:p>
            <a:pPr marL="514350" indent="-514350">
              <a:buFont typeface="+mj-lt"/>
              <a:buAutoNum type="arabicPeriod"/>
            </a:pPr>
            <a:endParaRPr lang="fr-FR" sz="1000"/>
          </a:p>
          <a:p>
            <a:pPr marL="514350" indent="-514350">
              <a:buFont typeface="+mj-lt"/>
              <a:buAutoNum type="arabicPeriod"/>
            </a:pPr>
            <a:endParaRPr lang="fr-FR" sz="100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Graphic 27" descr="Presentation with Checklist">
            <a:extLst>
              <a:ext uri="{FF2B5EF4-FFF2-40B4-BE49-F238E27FC236}">
                <a16:creationId xmlns:a16="http://schemas.microsoft.com/office/drawing/2014/main" id="{063CEF3F-0132-4A00-8A7A-76E453A93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69" y="1714668"/>
            <a:ext cx="3428663" cy="3428663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1" name="Isosceles Triangle 40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15377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3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7A8BA831-C293-4492-9E9A-D0CB44D7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376" y="643467"/>
            <a:ext cx="10269247" cy="5571065"/>
          </a:xfrm>
          <a:prstGeom prst="rect">
            <a:avLst/>
          </a:prstGeom>
          <a:ln>
            <a:noFill/>
          </a:ln>
        </p:spPr>
      </p:pic>
      <p:sp>
        <p:nvSpPr>
          <p:cNvPr id="25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8B7BD-B64D-4E8C-91AA-D79321B9A362}"/>
              </a:ext>
            </a:extLst>
          </p:cNvPr>
          <p:cNvSpPr txBox="1"/>
          <p:nvPr/>
        </p:nvSpPr>
        <p:spPr>
          <a:xfrm>
            <a:off x="1157886" y="2583918"/>
            <a:ext cx="112476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Tries JPQL</a:t>
            </a:r>
            <a:endParaRPr lang="en-US">
              <a:cs typeface="Calibri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74A776-7DA7-4E62-A1BC-ACA4FDF3DFC1}"/>
              </a:ext>
            </a:extLst>
          </p:cNvPr>
          <p:cNvCxnSpPr/>
          <p:nvPr/>
        </p:nvCxnSpPr>
        <p:spPr>
          <a:xfrm flipV="1">
            <a:off x="2279620" y="2761037"/>
            <a:ext cx="898156" cy="15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38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1C1DEDD-8467-46FD-93A6-79173CF1E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" t="345" r="194" b="4663"/>
          <a:stretch/>
        </p:blipFill>
        <p:spPr>
          <a:xfrm>
            <a:off x="977865" y="653234"/>
            <a:ext cx="10255675" cy="5496753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998A6-22EE-46D7-9A83-A3E3DB7D01CE}"/>
              </a:ext>
            </a:extLst>
          </p:cNvPr>
          <p:cNvSpPr txBox="1"/>
          <p:nvPr/>
        </p:nvSpPr>
        <p:spPr>
          <a:xfrm>
            <a:off x="2535348" y="3775764"/>
            <a:ext cx="227753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latin typeface="Calibri Light"/>
                <a:cs typeface="Calibri Light"/>
              </a:rPr>
              <a:t>Statut liste Dynamique </a:t>
            </a:r>
            <a:r>
              <a:rPr lang="fr-FR">
                <a:latin typeface="Calibri Light"/>
                <a:cs typeface="Calibri Light"/>
              </a:rPr>
              <a:t>Thymeleaf &amp; JPQL</a:t>
            </a:r>
            <a:endParaRPr lang="en-US">
              <a:ea typeface="+mn-lt"/>
              <a:cs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43A724-38B4-4F5A-A5ED-98152BB9DA8E}"/>
              </a:ext>
            </a:extLst>
          </p:cNvPr>
          <p:cNvCxnSpPr/>
          <p:nvPr/>
        </p:nvCxnSpPr>
        <p:spPr>
          <a:xfrm flipV="1">
            <a:off x="3852468" y="3327652"/>
            <a:ext cx="1611308" cy="445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 descr="A picture containing knife, table&#10;&#10;Description generated with very high confidence">
            <a:extLst>
              <a:ext uri="{FF2B5EF4-FFF2-40B4-BE49-F238E27FC236}">
                <a16:creationId xmlns:a16="http://schemas.microsoft.com/office/drawing/2014/main" id="{5BDB2AED-444F-4509-8960-43C94CAF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8169" y="4499062"/>
            <a:ext cx="6377354" cy="780874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B7C20623-C388-40AD-BDB7-A6299BE16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170" y="5325195"/>
            <a:ext cx="6338276" cy="359532"/>
          </a:xfrm>
          <a:prstGeom prst="rect">
            <a:avLst/>
          </a:prstGeom>
          <a:ln>
            <a:solidFill>
              <a:schemeClr val="tx1"/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3133188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32">
            <a:extLst>
              <a:ext uri="{FF2B5EF4-FFF2-40B4-BE49-F238E27FC236}">
                <a16:creationId xmlns:a16="http://schemas.microsoft.com/office/drawing/2014/main" id="{57F72BCA-EE24-40BE-9ECA-E10C9BA55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615" y="335435"/>
            <a:ext cx="4578337" cy="6983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3600" dirty="0">
                <a:ea typeface="+mj-lt"/>
                <a:cs typeface="+mj-lt"/>
              </a:rPr>
              <a:t>Répartition des taches </a:t>
            </a:r>
            <a:endParaRPr lang="en-US" dirty="0"/>
          </a:p>
        </p:txBody>
      </p:sp>
      <p:pic>
        <p:nvPicPr>
          <p:cNvPr id="12" name="Image 11" descr="Une image contenant dessin&#10;&#10;Description générée automatiquement">
            <a:extLst>
              <a:ext uri="{FF2B5EF4-FFF2-40B4-BE49-F238E27FC236}">
                <a16:creationId xmlns:a16="http://schemas.microsoft.com/office/drawing/2014/main" id="{AEB46DD0-B836-4E9D-BB3D-7549A2EAE9C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" r="1070" b="1"/>
          <a:stretch/>
        </p:blipFill>
        <p:spPr>
          <a:xfrm>
            <a:off x="838199" y="566928"/>
            <a:ext cx="5157216" cy="5285232"/>
          </a:xfrm>
          <a:prstGeom prst="rect">
            <a:avLst/>
          </a:prstGeom>
        </p:spPr>
      </p:pic>
      <p:sp>
        <p:nvSpPr>
          <p:cNvPr id="31" name="Rectangle 34">
            <a:extLst>
              <a:ext uri="{FF2B5EF4-FFF2-40B4-BE49-F238E27FC236}">
                <a16:creationId xmlns:a16="http://schemas.microsoft.com/office/drawing/2014/main" id="{6B3C4597-DD46-4BFC-B999-C52879B95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6112341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632B59AC-0160-4F1D-934F-B7D8B6AE44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034272" y="3817404"/>
            <a:ext cx="54864" cy="45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51BB5EA-5FFC-4E4D-90D5-E33276A1752D}"/>
              </a:ext>
            </a:extLst>
          </p:cNvPr>
          <p:cNvSpPr txBox="1"/>
          <p:nvPr/>
        </p:nvSpPr>
        <p:spPr>
          <a:xfrm>
            <a:off x="6423970" y="1208515"/>
            <a:ext cx="536202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ea typeface="+mn-lt"/>
                <a:cs typeface="+mn-lt"/>
              </a:rPr>
              <a:t>Gestions des version GitHub</a:t>
            </a:r>
            <a:endParaRPr lang="en-US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ea typeface="+mn-lt"/>
                <a:cs typeface="+mn-lt"/>
              </a:rPr>
              <a:t>Accès profil et candidatures avec la session </a:t>
            </a:r>
            <a:endParaRPr lang="fr-FR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ea typeface="+mn-lt"/>
                <a:cs typeface="+mn-lt"/>
              </a:rPr>
              <a:t>CRUD Candidat </a:t>
            </a:r>
            <a:endParaRPr lang="fr-FR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ea typeface="+mn-lt"/>
                <a:cs typeface="+mn-lt"/>
              </a:rPr>
              <a:t>CRUD Adresse et Ville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Calibri"/>
              </a:rPr>
              <a:t>CRUD Candidature</a:t>
            </a:r>
            <a:endParaRPr lang="fr-FR" dirty="0">
              <a:latin typeface="Calibri Light"/>
              <a:cs typeface="Calibri Light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Calibri Light"/>
              </a:rPr>
              <a:t>Service statut, fonction pour postuler</a:t>
            </a:r>
            <a:endParaRPr lang="fr-FR" dirty="0">
              <a:latin typeface="Calibri Ligh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Calibri"/>
              </a:rPr>
              <a:t>Gestion des statuts de Candidature</a:t>
            </a:r>
          </a:p>
          <a:p>
            <a:pPr marL="285750" indent="-285750">
              <a:buFont typeface="Arial"/>
              <a:buChar char="•"/>
            </a:pPr>
            <a:r>
              <a:rPr lang="fr-FR" dirty="0">
                <a:latin typeface="Calibri Light"/>
                <a:cs typeface="Calibri"/>
              </a:rPr>
              <a:t>Sauvegarde des images CV</a:t>
            </a:r>
          </a:p>
        </p:txBody>
      </p:sp>
      <p:pic>
        <p:nvPicPr>
          <p:cNvPr id="9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B89C588E-7797-4DF8-BE09-47D694535EF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r="2332" b="11111"/>
          <a:stretch/>
        </p:blipFill>
        <p:spPr>
          <a:xfrm>
            <a:off x="1058371" y="900858"/>
            <a:ext cx="4732555" cy="4710574"/>
          </a:xfrm>
          <a:prstGeom prst="rect">
            <a:avLst/>
          </a:prstGeom>
        </p:spPr>
      </p:pic>
      <p:sp>
        <p:nvSpPr>
          <p:cNvPr id="25" name="ZoneTexte 5">
            <a:extLst>
              <a:ext uri="{FF2B5EF4-FFF2-40B4-BE49-F238E27FC236}">
                <a16:creationId xmlns:a16="http://schemas.microsoft.com/office/drawing/2014/main" id="{F10501D8-450B-4230-9632-DE5D96E1499B}"/>
              </a:ext>
            </a:extLst>
          </p:cNvPr>
          <p:cNvSpPr txBox="1"/>
          <p:nvPr/>
        </p:nvSpPr>
        <p:spPr>
          <a:xfrm>
            <a:off x="4748772" y="5189045"/>
            <a:ext cx="1449238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</a:rPr>
              <a:t>RICHARD </a:t>
            </a:r>
            <a:endParaRPr lang="en-US" dirty="0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fr-FR" dirty="0">
                <a:ea typeface="+mn-lt"/>
                <a:cs typeface="+mn-lt"/>
              </a:rPr>
              <a:t>Maxime</a:t>
            </a:r>
            <a:endParaRPr lang="en-US" dirty="0">
              <a:cs typeface="Calibri"/>
            </a:endParaRPr>
          </a:p>
          <a:p>
            <a:pPr>
              <a:spcAft>
                <a:spcPts val="600"/>
              </a:spcAft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4369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screenshot of a social media post&#10;&#10;Description generated with very high confidence">
            <a:extLst>
              <a:ext uri="{FF2B5EF4-FFF2-40B4-BE49-F238E27FC236}">
                <a16:creationId xmlns:a16="http://schemas.microsoft.com/office/drawing/2014/main" id="{91AF159B-346F-469C-9585-39021BA9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2" y="3665185"/>
            <a:ext cx="5682343" cy="3056415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B0836E07-E068-4890-B83C-74EB88E9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29" y="135481"/>
            <a:ext cx="5763985" cy="2976611"/>
          </a:xfrm>
          <a:prstGeom prst="rect">
            <a:avLst/>
          </a:prstGeom>
        </p:spPr>
      </p:pic>
      <p:pic>
        <p:nvPicPr>
          <p:cNvPr id="6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C215B643-A9C9-43F3-8BC8-5D9A03AE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3543" y="164597"/>
            <a:ext cx="5500914" cy="2873021"/>
          </a:xfrm>
          <a:prstGeom prst="rect">
            <a:avLst/>
          </a:prstGeom>
        </p:spPr>
      </p:pic>
      <p:pic>
        <p:nvPicPr>
          <p:cNvPr id="2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FD825FF-2238-4DD5-8F5B-C29EA58A1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829" y="3429907"/>
            <a:ext cx="5763985" cy="311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827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Réalisation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E547-BF01-47DC-B5D1-C18D713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74" y="4049442"/>
            <a:ext cx="10885528" cy="212752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2000">
                <a:latin typeface="Calibri Light"/>
                <a:cs typeface="Calibri Light"/>
              </a:rPr>
              <a:t>Perspectives  ( Evolution de l’application)</a:t>
            </a:r>
          </a:p>
          <a:p>
            <a:pPr marL="0" indent="0">
              <a:buNone/>
            </a:pPr>
            <a:endParaRPr lang="fr-FR" sz="2000">
              <a:latin typeface="Calibri Light"/>
              <a:cs typeface="Calibri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fr-FR" sz="2000">
                <a:latin typeface="Calibri Light"/>
                <a:ea typeface="+mn-lt"/>
                <a:cs typeface="+mn-lt"/>
              </a:rPr>
              <a:t>La fonction "imprimer les candidatures"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endParaRPr lang="fr-FR" sz="2000">
              <a:latin typeface="Calibri Light"/>
              <a:ea typeface="+mn-lt"/>
              <a:cs typeface="+mn-lt"/>
            </a:endParaRPr>
          </a:p>
          <a:p>
            <a:pPr marL="457200" indent="-457200">
              <a:spcBef>
                <a:spcPts val="0"/>
              </a:spcBef>
              <a:spcAft>
                <a:spcPts val="600"/>
              </a:spcAft>
            </a:pPr>
            <a:r>
              <a:rPr lang="fr-FR" sz="2000">
                <a:latin typeface="Calibri Light"/>
                <a:ea typeface="+mn-lt"/>
                <a:cs typeface="+mn-lt"/>
              </a:rPr>
              <a:t>Envoie de mail de validation</a:t>
            </a:r>
          </a:p>
          <a:p>
            <a:pPr marL="514350" indent="-514350">
              <a:buFont typeface="Calibri Light" panose="020F0302020204030204"/>
              <a:buAutoNum type="arabicPeriod"/>
            </a:pPr>
            <a:endParaRPr lang="fr-FR" sz="2000">
              <a:ea typeface="+mn-lt"/>
              <a:cs typeface="+mn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6EC6E94-E56B-4A7F-B45A-B384AB33CC77}"/>
              </a:ext>
            </a:extLst>
          </p:cNvPr>
          <p:cNvSpPr txBox="1">
            <a:spLocks/>
          </p:cNvSpPr>
          <p:nvPr/>
        </p:nvSpPr>
        <p:spPr>
          <a:xfrm>
            <a:off x="639559" y="3346287"/>
            <a:ext cx="10905066" cy="58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Conclusion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7FD2149-23DE-49A7-9606-50921B428D23}"/>
              </a:ext>
            </a:extLst>
          </p:cNvPr>
          <p:cNvSpPr txBox="1">
            <a:spLocks/>
          </p:cNvSpPr>
          <p:nvPr/>
        </p:nvSpPr>
        <p:spPr>
          <a:xfrm>
            <a:off x="668866" y="1114766"/>
            <a:ext cx="10865990" cy="19614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 u="sng" dirty="0">
                <a:ea typeface="+mn-lt"/>
                <a:cs typeface="+mn-lt"/>
                <a:hlinkClick r:id="rId2"/>
              </a:rPr>
              <a:t>https://github.com/MaragathamJAYARAM/Project-Gestion-de-candidature</a:t>
            </a:r>
            <a:endParaRPr lang="en-US"/>
          </a:p>
          <a:p>
            <a:pPr marL="514350" indent="-514350">
              <a:buFont typeface="Calibri Light" panose="020F0302020204030204"/>
              <a:buAutoNum type="arabicPeriod"/>
            </a:pPr>
            <a:endParaRPr lang="fr-F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4932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ea typeface="+mj-lt"/>
                <a:cs typeface="+mj-lt"/>
              </a:rPr>
              <a:t>Bilan</a:t>
            </a:r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F7FD2149-23DE-49A7-9606-50921B428D23}"/>
              </a:ext>
            </a:extLst>
          </p:cNvPr>
          <p:cNvSpPr txBox="1">
            <a:spLocks/>
          </p:cNvSpPr>
          <p:nvPr/>
        </p:nvSpPr>
        <p:spPr>
          <a:xfrm>
            <a:off x="639559" y="1231996"/>
            <a:ext cx="10895297" cy="5048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fr-FR" sz="2000">
                <a:ea typeface="+mn-lt"/>
                <a:cs typeface="+mn-lt"/>
              </a:rPr>
              <a:t>Point fort </a:t>
            </a:r>
            <a:endParaRPr lang="en-US"/>
          </a:p>
          <a:p>
            <a:pPr lvl="1"/>
            <a:r>
              <a:rPr lang="fr-FR" sz="1600">
                <a:ea typeface="+mn-lt"/>
                <a:cs typeface="+mn-lt"/>
              </a:rPr>
              <a:t>C'était une belle expérience très enrichissante </a:t>
            </a:r>
          </a:p>
          <a:p>
            <a:pPr lvl="1"/>
            <a:r>
              <a:rPr lang="fr-FR" sz="1600">
                <a:ea typeface="+mn-lt"/>
                <a:cs typeface="+mn-lt"/>
              </a:rPr>
              <a:t>Une bonne préparation pour notre futur travail </a:t>
            </a:r>
            <a:endParaRPr lang="fr-FR" sz="1600">
              <a:cs typeface="Calibri" panose="020F0502020204030204"/>
            </a:endParaRPr>
          </a:p>
          <a:p>
            <a:pPr lvl="1"/>
            <a:r>
              <a:rPr lang="fr-FR" sz="1600">
                <a:ea typeface="+mn-lt"/>
                <a:cs typeface="+mn-lt"/>
              </a:rPr>
              <a:t>Tout est bien élaboré et expliqué par divers auteurs enligne </a:t>
            </a:r>
            <a:endParaRPr lang="fr-FR" sz="1600">
              <a:cs typeface="Calibri" panose="020F0502020204030204"/>
            </a:endParaRPr>
          </a:p>
          <a:p>
            <a:pPr lvl="1"/>
            <a:r>
              <a:rPr lang="fr-FR" sz="1600">
                <a:ea typeface="+mn-lt"/>
                <a:cs typeface="+mn-lt"/>
              </a:rPr>
              <a:t>Il faut lire, comprendre, décortiquer, extraire le nécessaire et le faire fonctionner dans notre application </a:t>
            </a:r>
            <a:endParaRPr lang="fr-FR" sz="1600">
              <a:cs typeface="Calibri" panose="020F0502020204030204"/>
            </a:endParaRPr>
          </a:p>
          <a:p>
            <a:pPr lvl="1"/>
            <a:r>
              <a:rPr lang="fr-FR" sz="1600">
                <a:ea typeface="+mn-lt"/>
                <a:cs typeface="+mn-lt"/>
              </a:rPr>
              <a:t>Pour ce projet nous avons utilisé que 2 pourcents de ce qui est possible avec Eclipse, Spring, JQuery, Bootstrap </a:t>
            </a:r>
            <a:endParaRPr lang="fr-FR" dirty="0">
              <a:cs typeface="Calibri" panose="020F0502020204030204"/>
            </a:endParaRPr>
          </a:p>
          <a:p>
            <a:pPr>
              <a:buNone/>
            </a:pPr>
            <a:endParaRPr lang="fr-FR"/>
          </a:p>
          <a:p>
            <a:pPr>
              <a:buNone/>
            </a:pPr>
            <a:endParaRPr lang="fr-FR"/>
          </a:p>
          <a:p>
            <a:pPr>
              <a:buNone/>
            </a:pPr>
            <a:r>
              <a:rPr lang="fr-FR" sz="2000">
                <a:ea typeface="+mn-lt"/>
                <a:cs typeface="+mn-lt"/>
              </a:rPr>
              <a:t>Point faible </a:t>
            </a:r>
            <a:endParaRPr lang="fr-FR"/>
          </a:p>
          <a:p>
            <a:pPr lvl="1"/>
            <a:r>
              <a:rPr lang="fr-FR" sz="1200">
                <a:ea typeface="+mn-lt"/>
                <a:cs typeface="+mn-lt"/>
              </a:rPr>
              <a:t>Aucun</a:t>
            </a:r>
            <a:endParaRPr lang="en-US" sz="1200">
              <a:cs typeface="Calibri" panose="020F0502020204030204"/>
            </a:endParaRPr>
          </a:p>
          <a:p>
            <a:pPr marL="514350" indent="-514350">
              <a:buFont typeface="Calibri Light" panose="020F0302020204030204"/>
              <a:buAutoNum type="arabicPeriod"/>
            </a:pPr>
            <a:endParaRPr lang="fr-FR" sz="20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181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B16525-721B-476E-A5FF-2F5F3D42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fr-FR" sz="3600"/>
              <a:t>Gestion de candidature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586D4C-5272-44EE-B8B7-19381CEA2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774" y="1217056"/>
            <a:ext cx="10884723" cy="52334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sz="1600" dirty="0">
                <a:latin typeface="Calibri Light"/>
                <a:cs typeface="Calibri Light"/>
              </a:rPr>
              <a:t>Le contexte du Projet</a:t>
            </a:r>
          </a:p>
          <a:p>
            <a:pPr marL="0" indent="0">
              <a:buNone/>
            </a:pPr>
            <a:r>
              <a:rPr lang="fr-FR" sz="1400" dirty="0">
                <a:latin typeface="Calibri Light"/>
                <a:cs typeface="Calibri Light"/>
              </a:rPr>
              <a:t>Application de gestion des candidatures aux un concours, nommé </a:t>
            </a:r>
            <a:r>
              <a:rPr lang="fr-FR" sz="1400">
                <a:latin typeface="Calibri Light"/>
                <a:cs typeface="Calibri Light"/>
              </a:rPr>
              <a:t>Geekjob</a:t>
            </a:r>
          </a:p>
          <a:p>
            <a:pPr marL="514350" indent="-514350">
              <a:buAutoNum type="arabicPeriod" startAt="2"/>
            </a:pPr>
            <a:r>
              <a:rPr lang="fr-FR" sz="1600" dirty="0">
                <a:latin typeface="Calibri Light"/>
                <a:cs typeface="Calibri Light"/>
              </a:rPr>
              <a:t>Présentation du projet</a:t>
            </a:r>
          </a:p>
          <a:p>
            <a:pPr marL="0" indent="0">
              <a:buNone/>
            </a:pPr>
            <a:r>
              <a:rPr lang="fr-FR" sz="1400" dirty="0">
                <a:latin typeface="Calibri Light"/>
                <a:cs typeface="Calibri Light"/>
              </a:rPr>
              <a:t>L’application </a:t>
            </a:r>
            <a:r>
              <a:rPr lang="fr-FR" sz="1400" err="1">
                <a:latin typeface="Calibri Light"/>
                <a:cs typeface="Calibri Light"/>
              </a:rPr>
              <a:t>Geekjob</a:t>
            </a:r>
            <a:r>
              <a:rPr lang="fr-FR" sz="1400" dirty="0">
                <a:latin typeface="Calibri Light"/>
                <a:cs typeface="Calibri Light"/>
              </a:rPr>
              <a:t> a pour but de pouvoir d’une part crée un profil candidat afin de postuler à un concours et d’une autre part que le recruteur puisse géré donc accepter ou refuser la candidation via les différentes statues : transmis, accepter ou refuser ainsi que créer ou supprimer des concours.</a:t>
            </a:r>
          </a:p>
          <a:p>
            <a:pPr marL="0" indent="0">
              <a:buNone/>
            </a:pPr>
            <a:r>
              <a:rPr lang="fr-FR" sz="1600" dirty="0">
                <a:latin typeface="Calibri Light"/>
                <a:cs typeface="Calibri Light"/>
              </a:rPr>
              <a:t>Nous nous sommes donné deux défis :</a:t>
            </a:r>
          </a:p>
          <a:p>
            <a:pPr marL="800100" lvl="1" indent="-342900">
              <a:buAutoNum type="alphaLcParenR"/>
            </a:pPr>
            <a:r>
              <a:rPr lang="fr-FR" sz="1200" dirty="0">
                <a:latin typeface="Calibri Light"/>
                <a:cs typeface="Calibri Light"/>
              </a:rPr>
              <a:t>Utiliser des </a:t>
            </a:r>
            <a:r>
              <a:rPr lang="fr-FR" sz="1200" dirty="0" err="1">
                <a:latin typeface="Calibri Light"/>
                <a:cs typeface="Calibri Light"/>
              </a:rPr>
              <a:t>templates</a:t>
            </a:r>
            <a:r>
              <a:rPr lang="fr-FR" sz="1200" dirty="0">
                <a:latin typeface="Calibri Light"/>
                <a:cs typeface="Calibri Light"/>
              </a:rPr>
              <a:t> </a:t>
            </a:r>
            <a:r>
              <a:rPr lang="fr-FR" sz="1200" dirty="0" err="1">
                <a:latin typeface="Calibri Light"/>
                <a:cs typeface="Calibri Light"/>
              </a:rPr>
              <a:t>HTMLs</a:t>
            </a:r>
            <a:r>
              <a:rPr lang="fr-FR" sz="1200" dirty="0">
                <a:latin typeface="Calibri Light"/>
                <a:cs typeface="Calibri Light"/>
              </a:rPr>
              <a:t> pour les </a:t>
            </a:r>
            <a:r>
              <a:rPr lang="fr-FR" sz="1200" dirty="0" err="1">
                <a:latin typeface="Calibri Light"/>
                <a:cs typeface="Calibri Light"/>
              </a:rPr>
              <a:t>views</a:t>
            </a:r>
            <a:r>
              <a:rPr lang="fr-FR" sz="1200" dirty="0">
                <a:latin typeface="Calibri Light"/>
                <a:cs typeface="Calibri Light"/>
              </a:rPr>
              <a:t> - Défi relevé en travaillant avec des composants </a:t>
            </a:r>
            <a:r>
              <a:rPr lang="fr-FR" sz="1200" dirty="0" err="1">
                <a:latin typeface="Calibri Light"/>
                <a:cs typeface="Calibri Light"/>
              </a:rPr>
              <a:t>Thymeleaf</a:t>
            </a:r>
            <a:endParaRPr lang="fr-FR" sz="1200" dirty="0">
              <a:latin typeface="Calibri Light"/>
              <a:cs typeface="Calibri Light"/>
            </a:endParaRPr>
          </a:p>
          <a:p>
            <a:pPr marL="800100" lvl="1" indent="-342900">
              <a:buAutoNum type="alphaLcParenR"/>
            </a:pPr>
            <a:r>
              <a:rPr lang="fr-FR" sz="1200" dirty="0">
                <a:latin typeface="Calibri Light"/>
                <a:cs typeface="Calibri Light"/>
              </a:rPr>
              <a:t>Essayer deux façons de sauvegarder les images.  </a:t>
            </a:r>
          </a:p>
          <a:p>
            <a:pPr lvl="2"/>
            <a:r>
              <a:rPr lang="fr-FR" sz="1200" dirty="0">
                <a:latin typeface="Calibri Light"/>
                <a:cs typeface="Calibri Light"/>
              </a:rPr>
              <a:t>Stocker des </a:t>
            </a:r>
            <a:r>
              <a:rPr lang="fr-FR" sz="1200" dirty="0" err="1">
                <a:latin typeface="Calibri Light"/>
                <a:cs typeface="Calibri Light"/>
              </a:rPr>
              <a:t>BLOBs</a:t>
            </a:r>
            <a:r>
              <a:rPr lang="fr-FR" sz="1200" dirty="0">
                <a:latin typeface="Calibri Light"/>
                <a:cs typeface="Calibri Light"/>
              </a:rPr>
              <a:t> dans le BDD  - Défi relevé</a:t>
            </a:r>
          </a:p>
          <a:p>
            <a:pPr lvl="2"/>
            <a:r>
              <a:rPr lang="fr-FR" sz="1200">
                <a:latin typeface="Calibri Light"/>
                <a:cs typeface="Calibri Light"/>
              </a:rPr>
              <a:t>Stocker le URL de l'image dans le BDD  - Défi relevé</a:t>
            </a:r>
          </a:p>
          <a:p>
            <a:pPr marL="514350" indent="-514350">
              <a:buAutoNum type="arabicPeriod" startAt="3"/>
            </a:pPr>
            <a:r>
              <a:rPr lang="fr-FR" sz="1600">
                <a:latin typeface="Calibri Light"/>
                <a:cs typeface="Calibri Light"/>
              </a:rPr>
              <a:t>Equipe</a:t>
            </a:r>
          </a:p>
          <a:p>
            <a:pPr marL="800100" lvl="1" indent="-342900">
              <a:buFont typeface="Arial"/>
              <a:buChar char="•"/>
            </a:pPr>
            <a:r>
              <a:rPr lang="fr-FR" sz="1600">
                <a:latin typeface="Calibri Light"/>
                <a:cs typeface="Calibri Light"/>
              </a:rPr>
              <a:t>Richard Maxime</a:t>
            </a:r>
            <a:endParaRPr lang="en-US" sz="1600">
              <a:ea typeface="+mn-lt"/>
              <a:cs typeface="+mn-lt"/>
            </a:endParaRPr>
          </a:p>
          <a:p>
            <a:pPr marL="800100" lvl="1" indent="-342900"/>
            <a:r>
              <a:rPr lang="fr-FR" sz="1600">
                <a:latin typeface="Calibri Light"/>
                <a:cs typeface="Calibri Light"/>
              </a:rPr>
              <a:t>Jayaram Maragatham</a:t>
            </a:r>
            <a:endParaRPr lang="fr-FR"/>
          </a:p>
          <a:p>
            <a:pPr marL="514350" indent="-514350">
              <a:buAutoNum type="arabicPeriod" startAt="3"/>
            </a:pPr>
            <a:r>
              <a:rPr lang="fr-FR" sz="1600">
                <a:latin typeface="Calibri Light"/>
                <a:cs typeface="Calibri Light"/>
              </a:rPr>
              <a:t>Duration (4 semaines)</a:t>
            </a:r>
            <a:endParaRPr lang="fr-FR" sz="1600" dirty="0">
              <a:latin typeface="Calibri Light"/>
              <a:cs typeface="Calibri Light"/>
            </a:endParaRPr>
          </a:p>
          <a:p>
            <a:pPr marL="800100" lvl="1" indent="-342900">
              <a:buFont typeface="Arial,Sans-Serif" panose="020B0604020202020204" pitchFamily="34" charset="0"/>
            </a:pPr>
            <a:r>
              <a:rPr lang="fr-FR" sz="1200">
                <a:latin typeface="Calibri Light"/>
                <a:cs typeface="Calibri Light"/>
              </a:rPr>
              <a:t>Une semaine de conception</a:t>
            </a:r>
            <a:endParaRPr lang="en-US" sz="1200">
              <a:ea typeface="+mn-lt"/>
              <a:cs typeface="+mn-lt"/>
            </a:endParaRPr>
          </a:p>
          <a:p>
            <a:pPr marL="800100" lvl="1" indent="-342900">
              <a:buFont typeface="Arial,Sans-Serif" panose="020B0604020202020204" pitchFamily="34" charset="0"/>
            </a:pPr>
            <a:r>
              <a:rPr lang="fr-FR" sz="1200">
                <a:latin typeface="Calibri Light"/>
                <a:cs typeface="Calibri Light"/>
              </a:rPr>
              <a:t>Trois semaines de dévéloppement</a:t>
            </a:r>
            <a:endParaRPr lang="fr-FR"/>
          </a:p>
          <a:p>
            <a:pPr marL="514350" indent="-514350">
              <a:buAutoNum type="arabicPeriod" startAt="3"/>
            </a:pPr>
            <a:endParaRPr lang="fr-FR" sz="1600" dirty="0">
              <a:latin typeface="Calibri Light"/>
              <a:cs typeface="Calibri Light"/>
            </a:endParaRPr>
          </a:p>
          <a:p>
            <a:pPr marL="800100" lvl="1" indent="-342900"/>
            <a:endParaRPr lang="fr-FR" sz="1200" dirty="0">
              <a:latin typeface="Calibri Light"/>
              <a:cs typeface="Calibri Light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7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Gestion de candidature</a:t>
            </a:r>
          </a:p>
        </p:txBody>
      </p:sp>
      <p:pic>
        <p:nvPicPr>
          <p:cNvPr id="7" name="Image 6" descr="Une image contenant dessin&#10;&#10;Description générée automatiquement">
            <a:extLst>
              <a:ext uri="{FF2B5EF4-FFF2-40B4-BE49-F238E27FC236}">
                <a16:creationId xmlns:a16="http://schemas.microsoft.com/office/drawing/2014/main" id="{2BB13463-0AB9-449D-A864-76F555E9EB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" r="2332" b="11111"/>
          <a:stretch/>
        </p:blipFill>
        <p:spPr>
          <a:xfrm>
            <a:off x="1424902" y="2492376"/>
            <a:ext cx="3198910" cy="316728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E547-BF01-47DC-B5D1-C18D713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04C3B4D-5B89-45B1-80F9-971401E7FE04}"/>
              </a:ext>
            </a:extLst>
          </p:cNvPr>
          <p:cNvSpPr txBox="1"/>
          <p:nvPr/>
        </p:nvSpPr>
        <p:spPr>
          <a:xfrm>
            <a:off x="7496594" y="4278454"/>
            <a:ext cx="3989158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fr-FR" sz="3200" dirty="0">
                <a:latin typeface="Calibri Light"/>
                <a:cs typeface="Calibri Light"/>
              </a:rPr>
              <a:t>Chef de projet</a:t>
            </a:r>
            <a:endParaRPr lang="fr-FR" sz="3200">
              <a:latin typeface="Calibri Light"/>
              <a:cs typeface="Calibri Ligh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6741FA-65ED-418E-94EA-C4F9F3ABBD9C}"/>
              </a:ext>
            </a:extLst>
          </p:cNvPr>
          <p:cNvSpPr txBox="1"/>
          <p:nvPr/>
        </p:nvSpPr>
        <p:spPr>
          <a:xfrm>
            <a:off x="7496594" y="3262019"/>
            <a:ext cx="3837709" cy="590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fr-FR" sz="3600" dirty="0">
                <a:latin typeface="Calibri"/>
                <a:cs typeface="Calibri Light"/>
              </a:rPr>
              <a:t>Richard Maxime</a:t>
            </a:r>
          </a:p>
        </p:txBody>
      </p:sp>
    </p:spTree>
    <p:extLst>
      <p:ext uri="{BB962C8B-B14F-4D97-AF65-F5344CB8AC3E}">
        <p14:creationId xmlns:p14="http://schemas.microsoft.com/office/powerpoint/2010/main" val="1453969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11A6C77-6109-4F77-975B-C375615A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B343D17-9934-455E-B326-2F39206BA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36" name="Freeform 44">
              <a:extLst>
                <a:ext uri="{FF2B5EF4-FFF2-40B4-BE49-F238E27FC236}">
                  <a16:creationId xmlns:a16="http://schemas.microsoft.com/office/drawing/2014/main" id="{A8AA2B63-BFCD-40D0-B2D0-CB714D70E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45">
              <a:extLst>
                <a:ext uri="{FF2B5EF4-FFF2-40B4-BE49-F238E27FC236}">
                  <a16:creationId xmlns:a16="http://schemas.microsoft.com/office/drawing/2014/main" id="{80834EBB-06EA-4C69-AF7A-D5A4E69D8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46">
              <a:extLst>
                <a:ext uri="{FF2B5EF4-FFF2-40B4-BE49-F238E27FC236}">
                  <a16:creationId xmlns:a16="http://schemas.microsoft.com/office/drawing/2014/main" id="{2D314EC1-63E0-43B5-9CD5-F25593B2C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47">
              <a:extLst>
                <a:ext uri="{FF2B5EF4-FFF2-40B4-BE49-F238E27FC236}">
                  <a16:creationId xmlns:a16="http://schemas.microsoft.com/office/drawing/2014/main" id="{9577EB7D-16A7-4E05-9105-431E72966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C1741C3-592F-47B5-93A0-66FC0BB97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5E8753E-FC5F-4872-802E-0F6795A01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Gestion de candidature</a:t>
            </a:r>
          </a:p>
        </p:txBody>
      </p:sp>
      <p:pic>
        <p:nvPicPr>
          <p:cNvPr id="8" name="Image 7" descr="Une image contenant dessin&#10;&#10;Description générée automatiquement">
            <a:extLst>
              <a:ext uri="{FF2B5EF4-FFF2-40B4-BE49-F238E27FC236}">
                <a16:creationId xmlns:a16="http://schemas.microsoft.com/office/drawing/2014/main" id="{09F9EE52-E0DA-4F66-9A91-13B04D2CE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r="4956" b="-5"/>
          <a:stretch/>
        </p:blipFill>
        <p:spPr>
          <a:xfrm>
            <a:off x="1424902" y="2492376"/>
            <a:ext cx="3209779" cy="3563372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EE547-BF01-47DC-B5D1-C18D713B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569" y="2494450"/>
            <a:ext cx="5471529" cy="35631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D6FCD6-441B-4E6F-B3CE-0DA1B9B9640F}"/>
              </a:ext>
            </a:extLst>
          </p:cNvPr>
          <p:cNvSpPr/>
          <p:nvPr/>
        </p:nvSpPr>
        <p:spPr>
          <a:xfrm>
            <a:off x="7939606" y="5086500"/>
            <a:ext cx="2768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Réalisation ( Codage +tests)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402FB8D-FA8F-492E-B018-DBA229EF4E6E}"/>
              </a:ext>
            </a:extLst>
          </p:cNvPr>
          <p:cNvSpPr txBox="1"/>
          <p:nvPr/>
        </p:nvSpPr>
        <p:spPr>
          <a:xfrm>
            <a:off x="7409963" y="4175163"/>
            <a:ext cx="375823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 Light"/>
                <a:cs typeface="Calibri Light"/>
              </a:rPr>
              <a:t>Directrice Technique</a:t>
            </a:r>
            <a:endParaRPr lang="fr-FR" sz="3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 Light"/>
              <a:cs typeface="Calibri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6326BE2-D52C-408A-A1B2-99AFD94A3616}"/>
              </a:ext>
            </a:extLst>
          </p:cNvPr>
          <p:cNvSpPr txBox="1"/>
          <p:nvPr/>
        </p:nvSpPr>
        <p:spPr>
          <a:xfrm>
            <a:off x="7411423" y="3103929"/>
            <a:ext cx="5220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</a:pPr>
            <a:r>
              <a:rPr lang="fr-FR" sz="3600" dirty="0" err="1"/>
              <a:t>Jayaram</a:t>
            </a:r>
            <a:r>
              <a:rPr lang="fr-FR" sz="3600" dirty="0"/>
              <a:t> </a:t>
            </a:r>
            <a:r>
              <a:rPr lang="fr-FR" sz="3600" dirty="0" err="1"/>
              <a:t>Maragatham</a:t>
            </a:r>
            <a:endParaRPr kumimoji="0" lang="fr-FR" sz="36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52018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55B2720D-7116-44B3-AE50-A66057463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6" y="159026"/>
            <a:ext cx="12035156" cy="6561088"/>
          </a:xfrm>
        </p:spPr>
      </p:pic>
    </p:spTree>
    <p:extLst>
      <p:ext uri="{BB962C8B-B14F-4D97-AF65-F5344CB8AC3E}">
        <p14:creationId xmlns:p14="http://schemas.microsoft.com/office/powerpoint/2010/main" val="2536807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3" name="Rectangle 7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CDDFCE-674C-457D-ADFD-98B01A94A2ED}"/>
              </a:ext>
            </a:extLst>
          </p:cNvPr>
          <p:cNvSpPr txBox="1"/>
          <p:nvPr/>
        </p:nvSpPr>
        <p:spPr>
          <a:xfrm>
            <a:off x="643467" y="1716531"/>
            <a:ext cx="9691766" cy="4498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Technologies </a:t>
            </a:r>
            <a:r>
              <a:rPr lang="en-US" sz="2000" dirty="0" err="1"/>
              <a:t>utilisé</a:t>
            </a:r>
            <a:endParaRPr lang="en-US" dirty="0" err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Gestion de version / travail en </a:t>
            </a:r>
            <a:r>
              <a:rPr lang="en-US" sz="2000" dirty="0" err="1"/>
              <a:t>équipe</a:t>
            </a:r>
            <a:r>
              <a:rPr lang="en-US" sz="2000" dirty="0"/>
              <a:t>       : </a:t>
            </a:r>
            <a:r>
              <a:rPr lang="en-US" sz="2000" dirty="0" err="1"/>
              <a:t>Github</a:t>
            </a:r>
            <a:r>
              <a:rPr lang="en-US" sz="2000" dirty="0"/>
              <a:t>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Maquettage</a:t>
            </a:r>
            <a:r>
              <a:rPr lang="en-US" sz="2000" dirty="0"/>
              <a:t>                                                    : Balsamiq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Modélisation</a:t>
            </a:r>
            <a:r>
              <a:rPr lang="en-US" sz="2000" dirty="0"/>
              <a:t>/Base de </a:t>
            </a:r>
            <a:r>
              <a:rPr lang="en-US" sz="2000" dirty="0" err="1"/>
              <a:t>données</a:t>
            </a:r>
            <a:r>
              <a:rPr lang="en-US" sz="2000" dirty="0"/>
              <a:t>                  : </a:t>
            </a:r>
            <a:r>
              <a:rPr lang="en-US" sz="2000" dirty="0" err="1"/>
              <a:t>Edraw</a:t>
            </a:r>
            <a:r>
              <a:rPr lang="en-US" sz="2000" dirty="0"/>
              <a:t> Max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Developpement                                             : J2EE 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IDE                                                                    : Eclipse 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Langages</a:t>
            </a:r>
            <a:r>
              <a:rPr lang="en-US" sz="2000" dirty="0"/>
              <a:t>                                                          : Js,ajax,Html5,Css,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Serveurs</a:t>
            </a:r>
            <a:r>
              <a:rPr lang="en-US" sz="2000" dirty="0"/>
              <a:t>                                                           : Apache, MySQL</a:t>
            </a:r>
            <a:endParaRPr lang="en-US" sz="2000" dirty="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Framwork</a:t>
            </a:r>
            <a:r>
              <a:rPr lang="en-US" sz="2000" dirty="0"/>
              <a:t>                                                        : Spring Boot , </a:t>
            </a:r>
            <a:r>
              <a:rPr lang="en-US" sz="2000" dirty="0" err="1"/>
              <a:t>Jquery</a:t>
            </a:r>
            <a:r>
              <a:rPr lang="en-US" sz="2000" dirty="0"/>
              <a:t> , Bootstrap ,JPA, hibernate</a:t>
            </a:r>
            <a:endParaRPr lang="en-US" sz="2000" dirty="0">
              <a:cs typeface="Calibri"/>
            </a:endParaRP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70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9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70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25DC3D9A-4B92-444B-B7AF-CE08CCB1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44" y="118354"/>
            <a:ext cx="9215608" cy="6593750"/>
          </a:xfrm>
          <a:prstGeom prst="rect">
            <a:avLst/>
          </a:prstGeom>
        </p:spPr>
      </p:pic>
      <p:sp>
        <p:nvSpPr>
          <p:cNvPr id="61" name="Rectangle 11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: Shape 13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3" name="Freeform: Shape 15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17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19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21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594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072C480-F485-4D65-8594-4A127042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alibri Light"/>
                <a:cs typeface="Calibri"/>
              </a:rPr>
              <a:t>La </a:t>
            </a:r>
            <a:r>
              <a:rPr lang="en-US" sz="3600" dirty="0" err="1">
                <a:latin typeface="Calibri Light"/>
                <a:cs typeface="Calibri"/>
              </a:rPr>
              <a:t>maquette</a:t>
            </a:r>
            <a:r>
              <a:rPr lang="en-US" sz="3600" dirty="0">
                <a:latin typeface="Calibri Light"/>
                <a:cs typeface="Calibri"/>
              </a:rPr>
              <a:t> </a:t>
            </a:r>
            <a:r>
              <a:rPr lang="en-US" sz="3600" dirty="0" err="1">
                <a:latin typeface="Calibri Light"/>
                <a:cs typeface="Calibri"/>
              </a:rPr>
              <a:t>initiale</a:t>
            </a:r>
            <a:endParaRPr lang="en-US" sz="3600">
              <a:latin typeface="Calibri Light"/>
              <a:cs typeface="Calibri"/>
            </a:endParaRPr>
          </a:p>
        </p:txBody>
      </p:sp>
      <p:pic>
        <p:nvPicPr>
          <p:cNvPr id="9" name="Image 8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0F63B6D-0965-498B-B999-802906A353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3099"/>
          <a:stretch/>
        </p:blipFill>
        <p:spPr>
          <a:xfrm>
            <a:off x="6252197" y="1128242"/>
            <a:ext cx="2617070" cy="1787820"/>
          </a:xfrm>
          <a:prstGeom prst="rect">
            <a:avLst/>
          </a:prstGeom>
        </p:spPr>
      </p:pic>
      <p:pic>
        <p:nvPicPr>
          <p:cNvPr id="11" name="Image 10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75A1F9FF-4AA5-463A-ACCF-6B9B3BBBF6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" r="2" b="1516"/>
          <a:stretch/>
        </p:blipFill>
        <p:spPr>
          <a:xfrm>
            <a:off x="8931462" y="1118469"/>
            <a:ext cx="2617070" cy="1807366"/>
          </a:xfrm>
          <a:prstGeom prst="rect">
            <a:avLst/>
          </a:prstGeom>
        </p:spPr>
      </p:pic>
      <p:grpSp>
        <p:nvGrpSpPr>
          <p:cNvPr id="40" name="Group 32">
            <a:extLst>
              <a:ext uri="{FF2B5EF4-FFF2-40B4-BE49-F238E27FC236}">
                <a16:creationId xmlns:a16="http://schemas.microsoft.com/office/drawing/2014/main" id="{F0C759C5-888E-44FA-9101-1ED00E967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41" name="Isosceles Triangle 33">
              <a:extLst>
                <a:ext uri="{FF2B5EF4-FFF2-40B4-BE49-F238E27FC236}">
                  <a16:creationId xmlns:a16="http://schemas.microsoft.com/office/drawing/2014/main" id="{3C51EF81-4916-42EE-B4B6-F0E4EF81E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34">
              <a:extLst>
                <a:ext uri="{FF2B5EF4-FFF2-40B4-BE49-F238E27FC236}">
                  <a16:creationId xmlns:a16="http://schemas.microsoft.com/office/drawing/2014/main" id="{3361798A-E4B3-4C93-90E4-02D60CEB5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Isosceles Triangle 36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38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BFEB9962-8725-4269-8143-5CA079AD89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3" b="-2"/>
          <a:stretch/>
        </p:blipFill>
        <p:spPr>
          <a:xfrm>
            <a:off x="6252197" y="3906142"/>
            <a:ext cx="2617070" cy="1859409"/>
          </a:xfrm>
          <a:prstGeom prst="rect">
            <a:avLst/>
          </a:prstGeom>
        </p:spPr>
      </p:pic>
      <p:pic>
        <p:nvPicPr>
          <p:cNvPr id="7" name="Image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00675F43-368C-4AE0-813E-3D32BC218DC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06" b="-4"/>
          <a:stretch/>
        </p:blipFill>
        <p:spPr>
          <a:xfrm>
            <a:off x="8931458" y="3910529"/>
            <a:ext cx="2617070" cy="185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163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</TotalTime>
  <Words>861</Words>
  <Application>Microsoft Office PowerPoint</Application>
  <PresentationFormat>Widescreen</PresentationFormat>
  <Paragraphs>161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Thème Office</vt:lpstr>
      <vt:lpstr>Présentation  du projet CDA   Spring MVC2   Gestion de Candidature</vt:lpstr>
      <vt:lpstr>Sommaire</vt:lpstr>
      <vt:lpstr>Gestion de candidature</vt:lpstr>
      <vt:lpstr>Gestion de candidature</vt:lpstr>
      <vt:lpstr>Gestion de candidature</vt:lpstr>
      <vt:lpstr>PowerPoint Presentation</vt:lpstr>
      <vt:lpstr>PowerPoint Presentation</vt:lpstr>
      <vt:lpstr>PowerPoint Presentation</vt:lpstr>
      <vt:lpstr>PowerPoint Presentation</vt:lpstr>
      <vt:lpstr>Répartition des taches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Répartition des taches </vt:lpstr>
      <vt:lpstr>PowerPoint Presentation</vt:lpstr>
      <vt:lpstr>Réalisation</vt:lpstr>
      <vt:lpstr>Bilan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CDA AFPA  Présentation  projet</dc:title>
  <dc:creator>rayley miller</dc:creator>
  <cp:lastModifiedBy>rayley miller</cp:lastModifiedBy>
  <cp:revision>1088</cp:revision>
  <dcterms:created xsi:type="dcterms:W3CDTF">2020-05-13T17:05:45Z</dcterms:created>
  <dcterms:modified xsi:type="dcterms:W3CDTF">2020-07-25T20:44:23Z</dcterms:modified>
</cp:coreProperties>
</file>