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0"/>
  </p:notesMasterIdLst>
  <p:handoutMasterIdLst>
    <p:handoutMasterId r:id="rId51"/>
  </p:handoutMasterIdLst>
  <p:sldIdLst>
    <p:sldId id="330" r:id="rId6"/>
    <p:sldId id="408" r:id="rId7"/>
    <p:sldId id="414" r:id="rId8"/>
    <p:sldId id="416" r:id="rId9"/>
    <p:sldId id="484" r:id="rId10"/>
    <p:sldId id="418" r:id="rId11"/>
    <p:sldId id="410"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8" r:id="rId31"/>
    <p:sldId id="439" r:id="rId32"/>
    <p:sldId id="440" r:id="rId33"/>
    <p:sldId id="441" r:id="rId34"/>
    <p:sldId id="442" r:id="rId35"/>
    <p:sldId id="443" r:id="rId36"/>
    <p:sldId id="444" r:id="rId37"/>
    <p:sldId id="446" r:id="rId38"/>
    <p:sldId id="448" r:id="rId39"/>
    <p:sldId id="447" r:id="rId40"/>
    <p:sldId id="450" r:id="rId41"/>
    <p:sldId id="451" r:id="rId42"/>
    <p:sldId id="452" r:id="rId43"/>
    <p:sldId id="453" r:id="rId44"/>
    <p:sldId id="454" r:id="rId45"/>
    <p:sldId id="455" r:id="rId46"/>
    <p:sldId id="456" r:id="rId47"/>
    <p:sldId id="457" r:id="rId48"/>
    <p:sldId id="459" r:id="rId49"/>
  </p:sldIdLst>
  <p:sldSz cx="9144000" cy="6858000" type="screen4x3"/>
  <p:notesSz cx="6858000" cy="9144000"/>
  <p:embeddedFontLst>
    <p:embeddedFont>
      <p:font typeface="Noto Sans Symbols" panose="020B0604020202020204" charset="0"/>
      <p:regular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7662" autoAdjust="0"/>
  </p:normalViewPr>
  <p:slideViewPr>
    <p:cSldViewPr snapToGrid="0" snapToObjects="1">
      <p:cViewPr varScale="1">
        <p:scale>
          <a:sx n="76" d="100"/>
          <a:sy n="76" d="100"/>
        </p:scale>
        <p:origin x="1794" y="78"/>
      </p:cViewPr>
      <p:guideLst>
        <p:guide orient="horz" pos="4042"/>
        <p:guide pos="295"/>
        <p:guide orient="horz" pos="4178"/>
        <p:guide orient="horz" pos="119"/>
        <p:guide orient="horz" pos="709"/>
        <p:guide orient="horz" pos="1071"/>
        <p:guide pos="6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font" Target="fonts/font4.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5.fntdata"/><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ComputeAreaWithConsoleInput.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iveexample.pearsoncmg.com/html/ComputeAverag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FahrenheitToCelsiu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IN" sz="1200" b="0" i="0" u="none" strike="noStrike" kern="1200" cap="none" dirty="0">
                <a:solidFill>
                  <a:schemeClr val="dk1"/>
                </a:solidFill>
                <a:effectLst/>
                <a:latin typeface="Arial"/>
                <a:ea typeface="Arial"/>
                <a:cs typeface="Arial"/>
                <a:sym typeface="Arial"/>
              </a:rPr>
              <a:t>Slides in this presentation contain hyperlinks. JAWS users should be able to get a list of links by using INSERT+F7</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336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a:t>
            </a:r>
            <a:r>
              <a:rPr lang="en-US" dirty="0"/>
              <a:t>: </a:t>
            </a:r>
            <a:r>
              <a:rPr lang="en-US" dirty="0">
                <a:hlinkClick r:id="rId3"/>
              </a:rPr>
              <a:t>https://liveexample.pearsoncmg.com/html/ComputeArea.html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750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text box next to radius reads, 20.</a:t>
            </a:r>
          </a:p>
          <a:p>
            <a:r>
              <a:rPr lang="en-IN" dirty="0"/>
              <a:t>A text box next to the area reads, 1256.636.</a:t>
            </a:r>
          </a:p>
          <a:p>
            <a:r>
              <a:rPr lang="en-IN" dirty="0"/>
              <a:t>An arrow points to the text box next to the area. The arrow reads, compute area and assign it to the variable area.</a:t>
            </a:r>
          </a:p>
          <a:p>
            <a:r>
              <a:rPr lang="en-IN" dirty="0"/>
              <a:t>A line connects the text box next to the area and the text box that reads, radius times radius times 3.14159.</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4091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left brace</a:t>
            </a:r>
          </a:p>
          <a:p>
            <a:r>
              <a:rPr lang="en-IN" dirty="0"/>
              <a:t>forward slash asterisk symbol Main method asterisk symbol forward slash</a:t>
            </a:r>
          </a:p>
          <a:p>
            <a:r>
              <a:rPr lang="en-IN" dirty="0"/>
              <a:t>public static void main left parenthesis String left bracket right bracket args right parenthesis left brace</a:t>
            </a:r>
          </a:p>
          <a:p>
            <a:r>
              <a:rPr lang="en-IN" dirty="0"/>
              <a:t>double radius semi colon</a:t>
            </a:r>
          </a:p>
          <a:p>
            <a:r>
              <a:rPr lang="en-IN" dirty="0"/>
              <a:t>double area semi colon</a:t>
            </a:r>
          </a:p>
          <a:p>
            <a:r>
              <a:rPr lang="en-IN" dirty="0"/>
              <a:t>Forward slash forward slash Assign a radius</a:t>
            </a:r>
          </a:p>
          <a:p>
            <a:r>
              <a:rPr lang="en-IN" dirty="0"/>
              <a:t>radius = 20 semi colon</a:t>
            </a:r>
          </a:p>
          <a:p>
            <a:r>
              <a:rPr lang="en-IN" dirty="0"/>
              <a:t>forward slash forward slash Compute area</a:t>
            </a:r>
          </a:p>
          <a:p>
            <a:r>
              <a:rPr lang="en-IN" dirty="0"/>
              <a:t>area = radius times radius times 3.14159 semi colon</a:t>
            </a:r>
          </a:p>
          <a:p>
            <a:r>
              <a:rPr lang="en-IN" dirty="0"/>
              <a:t>Forward slash forward slash Display results</a:t>
            </a:r>
          </a:p>
          <a:p>
            <a:r>
              <a:rPr lang="en-IN" dirty="0"/>
              <a:t>System.out.println left parenthesis start double quotation marks The area for the circle of radius end double quotation marks +</a:t>
            </a:r>
          </a:p>
          <a:p>
            <a:r>
              <a:rPr lang="en-IN" dirty="0"/>
              <a:t>radius + start double quotation marks is end quotation marks + area left parenthesis semi colon</a:t>
            </a:r>
          </a:p>
          <a:p>
            <a:r>
              <a:rPr lang="en-IN" dirty="0"/>
              <a:t>right brace</a:t>
            </a:r>
          </a:p>
          <a:p>
            <a:r>
              <a:rPr lang="en-IN" dirty="0"/>
              <a:t>right brace</a:t>
            </a:r>
          </a:p>
          <a:p>
            <a:r>
              <a:rPr lang="en-IN" dirty="0"/>
              <a:t>Right this code block are two text boxes for memory, with value for radius as 20 and for area as 1256.636. Below these text boxes is a text file containing code block with row labeled, print a message to the console."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372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ComputeAreaWithConsoleInput</a:t>
            </a:r>
            <a:r>
              <a:rPr lang="en-US" dirty="0"/>
              <a:t>: </a:t>
            </a:r>
            <a:r>
              <a:rPr lang="en-US" dirty="0">
                <a:hlinkClick r:id="rId3"/>
              </a:rPr>
              <a:t>https://liveexample.pearsoncmg.com/html/ComputeAreaWithConsoleInput.html</a:t>
            </a:r>
            <a:endParaRPr lang="en-US" dirty="0"/>
          </a:p>
          <a:p>
            <a:endParaRPr lang="en-US" dirty="0"/>
          </a:p>
          <a:p>
            <a:r>
              <a:rPr lang="en-US" dirty="0" err="1"/>
              <a:t>ComputeAverage</a:t>
            </a:r>
            <a:r>
              <a:rPr lang="en-US" dirty="0"/>
              <a:t>: </a:t>
            </a:r>
            <a:r>
              <a:rPr lang="en-US" dirty="0">
                <a:hlinkClick r:id="rId4"/>
              </a:rPr>
              <a:t>https://liveexample.pearsoncmg.com/html/ComputeAverage.html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68572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equation, an arrow points at 6. The arrow is labeled as Saturday is the 6th day in a week. 10 in the equation is labeled as After 10 days. 7 in the equation is labeled, A week has 7 days. 2 in the equation is labeled, The 2nd day in a week is Tuesday.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839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 + 4 times 4 + 5 times 7 minus 1 (multiplication sign between 4 and 4 is labeled, (2) multiplication.</a:t>
            </a:r>
          </a:p>
          <a:p>
            <a:r>
              <a:rPr lang="en-IN" dirty="0"/>
              <a:t>3 + 16 + 5 times 7 minus 1 (multiplication sign between 5 and 7 is labeled, (3) multiplication.</a:t>
            </a:r>
          </a:p>
          <a:p>
            <a:r>
              <a:rPr lang="en-IN" dirty="0"/>
              <a:t>3 + 16 + 35 minus 1 (+ sign between 3 and 16 is labeled, (4) addition.</a:t>
            </a:r>
          </a:p>
          <a:p>
            <a:r>
              <a:rPr lang="en-IN" dirty="0"/>
              <a:t>19 + 35 minus 1 (+ sign between 19 and 35 is labeled, (5) addition.</a:t>
            </a:r>
          </a:p>
          <a:p>
            <a:r>
              <a:rPr lang="en-IN" dirty="0"/>
              <a:t>54 minus 1 (minus sign between 54 and 1 is labeled, (6) subtraction.</a:t>
            </a:r>
          </a:p>
          <a:p>
            <a:r>
              <a:rPr lang="en-IN" dirty="0"/>
              <a:t>53.</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55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FahrenheitToCelsius</a:t>
            </a:r>
            <a:r>
              <a:rPr lang="en-US" dirty="0"/>
              <a:t>: </a:t>
            </a:r>
            <a:r>
              <a:rPr lang="en-US" dirty="0">
                <a:hlinkClick r:id="rId3"/>
              </a:rPr>
              <a:t>https://liveexample.pearsoncmg.com/html/FahrenheitToCelsius.html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2803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3 Content_1 link">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6" name="Text Placeholder 5"/>
          <p:cNvSpPr>
            <a:spLocks noGrp="1"/>
          </p:cNvSpPr>
          <p:nvPr>
            <p:ph type="body" sz="quarter" idx="15"/>
          </p:nvPr>
        </p:nvSpPr>
        <p:spPr>
          <a:xfrm>
            <a:off x="457200" y="2279650"/>
            <a:ext cx="8229600" cy="488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6"/>
          </p:nvPr>
        </p:nvSpPr>
        <p:spPr>
          <a:xfrm>
            <a:off x="457200" y="2871788"/>
            <a:ext cx="8132763" cy="72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70077075"/>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iveexample.pearsoncmg.com/html/ComputeAreaWithConsoleInput.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liveexample.pearsoncmg.com/html/ComputeAverag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0.wmf"/><Relationship Id="rId1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9.x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9.bin"/><Relationship Id="rId1" Type="http://schemas.openxmlformats.org/officeDocument/2006/relationships/slideLayout" Target="../slideLayouts/slideLayout8.xml"/><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2.bin"/><Relationship Id="rId1" Type="http://schemas.openxmlformats.org/officeDocument/2006/relationships/slideLayout" Target="../slideLayouts/slideLayout3.x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hyperlink" Target="https://liveexample.pearsoncmg.com/html/FahrenheitToCelsius.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6.wmf"/><Relationship Id="rId5" Type="http://schemas.openxmlformats.org/officeDocument/2006/relationships/oleObject" Target="../embeddings/oleObject25.bin"/><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3.xml"/><Relationship Id="rId6" Type="http://schemas.openxmlformats.org/officeDocument/2006/relationships/oleObject" Target="../embeddings/oleObject28.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2.bin"/><Relationship Id="rId1" Type="http://schemas.openxmlformats.org/officeDocument/2006/relationships/slideLayout" Target="../slideLayouts/slideLayout3.xml"/><Relationship Id="rId5" Type="http://schemas.openxmlformats.org/officeDocument/2006/relationships/image" Target="../media/image44.wmf"/><Relationship Id="rId4"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34.bin"/><Relationship Id="rId1" Type="http://schemas.openxmlformats.org/officeDocument/2006/relationships/slideLayout" Target="../slideLayouts/slideLayout9.xml"/><Relationship Id="rId6" Type="http://schemas.openxmlformats.org/officeDocument/2006/relationships/oleObject" Target="../embeddings/oleObject36.bin"/><Relationship Id="rId5" Type="http://schemas.openxmlformats.org/officeDocument/2006/relationships/image" Target="../media/image48.wmf"/><Relationship Id="rId4"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37.bin"/><Relationship Id="rId1" Type="http://schemas.openxmlformats.org/officeDocument/2006/relationships/slideLayout" Target="../slideLayouts/slideLayout9.xml"/><Relationship Id="rId4" Type="http://schemas.openxmlformats.org/officeDocument/2006/relationships/image" Target="../media/image5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7929155"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Elementary Programming</a:t>
            </a:r>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DFD6-0C9E-4EB1-A88B-7CCADE5DEA9E}"/>
              </a:ext>
            </a:extLst>
          </p:cNvPr>
          <p:cNvSpPr>
            <a:spLocks noGrp="1"/>
          </p:cNvSpPr>
          <p:nvPr>
            <p:ph type="title"/>
          </p:nvPr>
        </p:nvSpPr>
        <p:spPr/>
        <p:txBody>
          <a:bodyPr/>
          <a:lstStyle/>
          <a:p>
            <a:r>
              <a:rPr lang="en-IN" dirty="0"/>
              <a:t>Trace a Program Execution </a:t>
            </a:r>
            <a:r>
              <a:rPr lang="en-IN" sz="2000" b="0" dirty="0"/>
              <a:t>(5 of 5)</a:t>
            </a:r>
            <a:endParaRPr lang="en-IN" b="0" dirty="0"/>
          </a:p>
        </p:txBody>
      </p:sp>
      <p:pic>
        <p:nvPicPr>
          <p:cNvPr id="4" name="Content Placeholder 3" descr="public class ComputeArea,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087918" y="1689248"/>
            <a:ext cx="6971339" cy="4526905"/>
          </a:xfrm>
        </p:spPr>
      </p:pic>
    </p:spTree>
    <p:extLst>
      <p:ext uri="{BB962C8B-B14F-4D97-AF65-F5344CB8AC3E}">
        <p14:creationId xmlns:p14="http://schemas.microsoft.com/office/powerpoint/2010/main" val="170045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D0D3-1824-4E6D-8397-BC6BCAD0B508}"/>
              </a:ext>
            </a:extLst>
          </p:cNvPr>
          <p:cNvSpPr>
            <a:spLocks noGrp="1"/>
          </p:cNvSpPr>
          <p:nvPr>
            <p:ph type="title"/>
          </p:nvPr>
        </p:nvSpPr>
        <p:spPr/>
        <p:txBody>
          <a:bodyPr/>
          <a:lstStyle/>
          <a:p>
            <a:r>
              <a:rPr lang="en-IN" dirty="0"/>
              <a:t>Reading Input From the Console</a:t>
            </a:r>
          </a:p>
        </p:txBody>
      </p:sp>
      <p:sp>
        <p:nvSpPr>
          <p:cNvPr id="4" name="Content Placeholder 3">
            <a:extLst>
              <a:ext uri="{FF2B5EF4-FFF2-40B4-BE49-F238E27FC236}">
                <a16:creationId xmlns:a16="http://schemas.microsoft.com/office/drawing/2014/main" id="{6546CA2E-DFBE-4B03-BD16-4FD58B8C4C2E}"/>
              </a:ext>
            </a:extLst>
          </p:cNvPr>
          <p:cNvSpPr>
            <a:spLocks noGrp="1"/>
          </p:cNvSpPr>
          <p:nvPr>
            <p:ph sz="quarter" idx="13"/>
          </p:nvPr>
        </p:nvSpPr>
        <p:spPr>
          <a:xfrm>
            <a:off x="457200" y="1552575"/>
            <a:ext cx="8229600" cy="524198"/>
          </a:xfrm>
        </p:spPr>
        <p:txBody>
          <a:bodyPr/>
          <a:lstStyle/>
          <a:p>
            <a:pPr marL="432000" indent="-432000">
              <a:buFont typeface="+mj-lt"/>
              <a:buAutoNum type="arabicPeriod"/>
            </a:pPr>
            <a:r>
              <a:rPr lang="en-IN" dirty="0"/>
              <a:t>Create a Scanner object</a:t>
            </a:r>
          </a:p>
        </p:txBody>
      </p:sp>
      <p:sp>
        <p:nvSpPr>
          <p:cNvPr id="3" name="Content Placeholder 2">
            <a:extLst>
              <a:ext uri="{FF2B5EF4-FFF2-40B4-BE49-F238E27FC236}">
                <a16:creationId xmlns:a16="http://schemas.microsoft.com/office/drawing/2014/main" id="{9DA5398D-F4B3-4A16-B922-5F83C55F86BD}"/>
              </a:ext>
            </a:extLst>
          </p:cNvPr>
          <p:cNvSpPr>
            <a:spLocks noGrp="1"/>
          </p:cNvSpPr>
          <p:nvPr>
            <p:ph sz="quarter" idx="14"/>
          </p:nvPr>
        </p:nvSpPr>
        <p:spPr>
          <a:xfrm>
            <a:off x="884077" y="2191406"/>
            <a:ext cx="7678737" cy="524198"/>
          </a:xfrm>
        </p:spPr>
        <p:txBody>
          <a:bodyPr/>
          <a:lstStyle/>
          <a:p>
            <a:pPr marL="0" lvl="1" indent="0">
              <a:buNone/>
            </a:pPr>
            <a:r>
              <a:rPr lang="en-IN" b="1" dirty="0">
                <a:latin typeface="Courier New" panose="02070309020205020404" pitchFamily="49" charset="0"/>
                <a:cs typeface="Courier New" panose="02070309020205020404" pitchFamily="49" charset="0"/>
              </a:rPr>
              <a:t>Scanner input = new Scanner(System.in);</a:t>
            </a:r>
            <a:endParaRPr lang="en-IN" dirty="0"/>
          </a:p>
        </p:txBody>
      </p:sp>
      <p:sp>
        <p:nvSpPr>
          <p:cNvPr id="5" name="Content Placeholder 4">
            <a:extLst>
              <a:ext uri="{FF2B5EF4-FFF2-40B4-BE49-F238E27FC236}">
                <a16:creationId xmlns:a16="http://schemas.microsoft.com/office/drawing/2014/main" id="{CB895357-13BD-4F3B-AF9F-20EE8DDD12E6}"/>
              </a:ext>
            </a:extLst>
          </p:cNvPr>
          <p:cNvSpPr>
            <a:spLocks noGrp="1"/>
          </p:cNvSpPr>
          <p:nvPr>
            <p:ph sz="quarter" idx="15"/>
          </p:nvPr>
        </p:nvSpPr>
        <p:spPr>
          <a:xfrm>
            <a:off x="457200" y="2800382"/>
            <a:ext cx="8229600" cy="880573"/>
          </a:xfrm>
        </p:spPr>
        <p:txBody>
          <a:bodyPr/>
          <a:lstStyle/>
          <a:p>
            <a:pPr marL="457200" indent="-457200">
              <a:buFont typeface="+mj-lt"/>
              <a:buAutoNum type="arabicPeriod" startAt="2"/>
            </a:pPr>
            <a:r>
              <a:rPr lang="en-IN" dirty="0">
                <a:cs typeface="Courier New" panose="02070309020205020404" pitchFamily="49" charset="0"/>
              </a:rPr>
              <a:t>Use the method nextDouble() to obtain to a double value. For example,</a:t>
            </a:r>
          </a:p>
        </p:txBody>
      </p:sp>
      <p:sp>
        <p:nvSpPr>
          <p:cNvPr id="16" name="Content Placeholder 15">
            <a:extLst>
              <a:ext uri="{FF2B5EF4-FFF2-40B4-BE49-F238E27FC236}">
                <a16:creationId xmlns:a16="http://schemas.microsoft.com/office/drawing/2014/main" id="{EEF10959-A37E-4660-B93E-455EA88DE54E}"/>
              </a:ext>
            </a:extLst>
          </p:cNvPr>
          <p:cNvSpPr>
            <a:spLocks noGrp="1"/>
          </p:cNvSpPr>
          <p:nvPr>
            <p:ph sz="quarter" idx="16"/>
          </p:nvPr>
        </p:nvSpPr>
        <p:spPr>
          <a:xfrm>
            <a:off x="884077" y="3830694"/>
            <a:ext cx="8058446" cy="1538231"/>
          </a:xfrm>
        </p:spPr>
        <p:txBody>
          <a:bodyPr/>
          <a:lstStyle/>
          <a:p>
            <a:pPr marL="0" lvl="1" indent="0">
              <a:buNone/>
            </a:pPr>
            <a:r>
              <a:rPr lang="en-IN" b="1" dirty="0">
                <a:latin typeface="Courier New" panose="02070309020205020404" pitchFamily="49" charset="0"/>
                <a:cs typeface="Courier New" panose="02070309020205020404" pitchFamily="49" charset="0"/>
              </a:rPr>
              <a:t>System.out.print("Enter a double value: ");</a:t>
            </a:r>
          </a:p>
          <a:p>
            <a:pPr marL="0" lvl="1" indent="0">
              <a:buNone/>
            </a:pPr>
            <a:r>
              <a:rPr lang="en-IN" b="1" dirty="0">
                <a:latin typeface="Courier New" panose="02070309020205020404" pitchFamily="49" charset="0"/>
                <a:cs typeface="Courier New" panose="02070309020205020404" pitchFamily="49" charset="0"/>
              </a:rPr>
              <a:t>Scanner input = new Scanner(System.in);</a:t>
            </a:r>
          </a:p>
          <a:p>
            <a:pPr marL="0" lvl="1" indent="0">
              <a:buNone/>
            </a:pPr>
            <a:r>
              <a:rPr lang="en-IN" b="1" dirty="0">
                <a:latin typeface="Courier New" panose="02070309020205020404" pitchFamily="49" charset="0"/>
                <a:cs typeface="Courier New" panose="02070309020205020404" pitchFamily="49" charset="0"/>
              </a:rPr>
              <a:t>double d = input.nextDouble();</a:t>
            </a:r>
          </a:p>
        </p:txBody>
      </p:sp>
      <p:sp>
        <p:nvSpPr>
          <p:cNvPr id="11" name="Text Placeholder 10">
            <a:extLst>
              <a:ext uri="{FF2B5EF4-FFF2-40B4-BE49-F238E27FC236}">
                <a16:creationId xmlns:a16="http://schemas.microsoft.com/office/drawing/2014/main" id="{10713945-A699-4138-BC05-3987DE1BFDDE}"/>
              </a:ext>
            </a:extLst>
          </p:cNvPr>
          <p:cNvSpPr>
            <a:spLocks noGrp="1"/>
          </p:cNvSpPr>
          <p:nvPr>
            <p:ph type="body" sz="quarter" idx="20"/>
          </p:nvPr>
        </p:nvSpPr>
        <p:spPr>
          <a:xfrm>
            <a:off x="457200" y="5540947"/>
            <a:ext cx="4543778" cy="596382"/>
          </a:xfrm>
        </p:spPr>
        <p:txBody>
          <a:bodyPr/>
          <a:lstStyle/>
          <a:p>
            <a:pPr marL="432" indent="0">
              <a:buNone/>
            </a:pPr>
            <a:r>
              <a:rPr lang="en-IN" dirty="0">
                <a:hlinkClick r:id="rId3" tooltip="https://liveexample.pearsoncmg.com/html/ComputeAreaWithConsoleInput.html"/>
              </a:rPr>
              <a:t>ComputeAreaWithConsoleInput</a:t>
            </a:r>
            <a:endParaRPr lang="en-IN" dirty="0">
              <a:hlinkClick r:id="rId3"/>
            </a:endParaRPr>
          </a:p>
        </p:txBody>
      </p:sp>
      <p:sp>
        <p:nvSpPr>
          <p:cNvPr id="12" name="Text Placeholder 11">
            <a:extLst>
              <a:ext uri="{FF2B5EF4-FFF2-40B4-BE49-F238E27FC236}">
                <a16:creationId xmlns:a16="http://schemas.microsoft.com/office/drawing/2014/main" id="{986FF70C-70BC-47C8-BA54-474EE997A477}"/>
              </a:ext>
            </a:extLst>
          </p:cNvPr>
          <p:cNvSpPr>
            <a:spLocks noGrp="1"/>
          </p:cNvSpPr>
          <p:nvPr>
            <p:ph type="body" sz="quarter" idx="21"/>
          </p:nvPr>
        </p:nvSpPr>
        <p:spPr>
          <a:xfrm>
            <a:off x="5317066" y="5540947"/>
            <a:ext cx="3369733" cy="596381"/>
          </a:xfrm>
        </p:spPr>
        <p:txBody>
          <a:bodyPr/>
          <a:lstStyle/>
          <a:p>
            <a:pPr marL="432" indent="0">
              <a:buNone/>
            </a:pPr>
            <a:r>
              <a:rPr lang="en-IN" dirty="0">
                <a:hlinkClick r:id="rId4" tooltip="https://liveexample.pearsoncmg.com/html/ComputeAverage.html"/>
              </a:rPr>
              <a:t>ComputeAverage</a:t>
            </a:r>
            <a:endParaRPr lang="en-IN" dirty="0">
              <a:hlinkClick r:id="rId4"/>
            </a:endParaRPr>
          </a:p>
        </p:txBody>
      </p:sp>
    </p:spTree>
    <p:extLst>
      <p:ext uri="{BB962C8B-B14F-4D97-AF65-F5344CB8AC3E}">
        <p14:creationId xmlns:p14="http://schemas.microsoft.com/office/powerpoint/2010/main" val="319718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A809-BE3E-4F36-8A33-49D0ADF0077F}"/>
              </a:ext>
            </a:extLst>
          </p:cNvPr>
          <p:cNvSpPr>
            <a:spLocks noGrp="1"/>
          </p:cNvSpPr>
          <p:nvPr>
            <p:ph type="title"/>
          </p:nvPr>
        </p:nvSpPr>
        <p:spPr/>
        <p:txBody>
          <a:bodyPr/>
          <a:lstStyle/>
          <a:p>
            <a:r>
              <a:rPr lang="en-IN" dirty="0"/>
              <a:t>Implicit Import and Explicit Import</a:t>
            </a:r>
          </a:p>
        </p:txBody>
      </p:sp>
      <p:sp>
        <p:nvSpPr>
          <p:cNvPr id="3" name="Content Placeholder 2">
            <a:extLst>
              <a:ext uri="{FF2B5EF4-FFF2-40B4-BE49-F238E27FC236}">
                <a16:creationId xmlns:a16="http://schemas.microsoft.com/office/drawing/2014/main" id="{EC6F9379-FC2D-4117-A6DF-C2FC8F881C57}"/>
              </a:ext>
            </a:extLst>
          </p:cNvPr>
          <p:cNvSpPr>
            <a:spLocks noGrp="1"/>
          </p:cNvSpPr>
          <p:nvPr>
            <p:ph sz="quarter" idx="13"/>
          </p:nvPr>
        </p:nvSpPr>
        <p:spPr>
          <a:xfrm>
            <a:off x="457200" y="1556327"/>
            <a:ext cx="8229600" cy="1142628"/>
          </a:xfrm>
        </p:spPr>
        <p:txBody>
          <a:bodyPr/>
          <a:lstStyle/>
          <a:p>
            <a:pPr marL="432" indent="0">
              <a:buNone/>
            </a:pPr>
            <a:r>
              <a:rPr lang="fr-FR" dirty="0">
                <a:latin typeface="Courier New" panose="02070309020205020404" pitchFamily="49" charset="0"/>
                <a:cs typeface="Courier New" panose="02070309020205020404" pitchFamily="49" charset="0"/>
              </a:rPr>
              <a:t>java.util.* ; // Implicit import</a:t>
            </a:r>
          </a:p>
          <a:p>
            <a:pPr marL="432" indent="0">
              <a:buNone/>
            </a:pPr>
            <a:r>
              <a:rPr lang="fr-FR" dirty="0">
                <a:latin typeface="Courier New" panose="02070309020205020404" pitchFamily="49" charset="0"/>
                <a:cs typeface="Courier New" panose="02070309020205020404" pitchFamily="49" charset="0"/>
              </a:rPr>
              <a:t>java.util.Scanner; // Explicit Import</a:t>
            </a:r>
          </a:p>
        </p:txBody>
      </p:sp>
      <p:sp>
        <p:nvSpPr>
          <p:cNvPr id="4" name="Content Placeholder 3">
            <a:extLst>
              <a:ext uri="{FF2B5EF4-FFF2-40B4-BE49-F238E27FC236}">
                <a16:creationId xmlns:a16="http://schemas.microsoft.com/office/drawing/2014/main" id="{5BA2E6FF-3F29-49A3-AE7E-0F21762D24EB}"/>
              </a:ext>
            </a:extLst>
          </p:cNvPr>
          <p:cNvSpPr>
            <a:spLocks noGrp="1"/>
          </p:cNvSpPr>
          <p:nvPr>
            <p:ph sz="quarter" idx="14"/>
          </p:nvPr>
        </p:nvSpPr>
        <p:spPr>
          <a:xfrm>
            <a:off x="457200" y="3265197"/>
            <a:ext cx="8229600" cy="1188232"/>
          </a:xfrm>
        </p:spPr>
        <p:txBody>
          <a:bodyPr/>
          <a:lstStyle/>
          <a:p>
            <a:pPr marL="432" indent="0">
              <a:buNone/>
            </a:pPr>
            <a:r>
              <a:rPr lang="en-IN" dirty="0"/>
              <a:t>No performance difference</a:t>
            </a:r>
          </a:p>
        </p:txBody>
      </p:sp>
    </p:spTree>
    <p:extLst>
      <p:ext uri="{BB962C8B-B14F-4D97-AF65-F5344CB8AC3E}">
        <p14:creationId xmlns:p14="http://schemas.microsoft.com/office/powerpoint/2010/main" val="85913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D9E-32BD-4145-809D-9CFE95881B56}"/>
              </a:ext>
            </a:extLst>
          </p:cNvPr>
          <p:cNvSpPr>
            <a:spLocks noGrp="1"/>
          </p:cNvSpPr>
          <p:nvPr>
            <p:ph type="title"/>
          </p:nvPr>
        </p:nvSpPr>
        <p:spPr/>
        <p:txBody>
          <a:bodyPr/>
          <a:lstStyle/>
          <a:p>
            <a:r>
              <a:rPr lang="en-IN" dirty="0"/>
              <a:t>Identifiers</a:t>
            </a:r>
          </a:p>
        </p:txBody>
      </p:sp>
      <p:sp>
        <p:nvSpPr>
          <p:cNvPr id="3" name="Content Placeholder 2">
            <a:extLst>
              <a:ext uri="{FF2B5EF4-FFF2-40B4-BE49-F238E27FC236}">
                <a16:creationId xmlns:a16="http://schemas.microsoft.com/office/drawing/2014/main" id="{9233AACB-F592-4D30-9C09-88AA52DA97A4}"/>
              </a:ext>
            </a:extLst>
          </p:cNvPr>
          <p:cNvSpPr>
            <a:spLocks noGrp="1"/>
          </p:cNvSpPr>
          <p:nvPr>
            <p:ph sz="quarter" idx="13"/>
          </p:nvPr>
        </p:nvSpPr>
        <p:spPr/>
        <p:txBody>
          <a:bodyPr/>
          <a:lstStyle/>
          <a:p>
            <a:r>
              <a:rPr lang="en-IN" dirty="0"/>
              <a:t>An identifier is a sequence of characters that consist of letters, digits, underscores (_), and dollar signs ($).</a:t>
            </a:r>
          </a:p>
          <a:p>
            <a:r>
              <a:rPr lang="en-IN" dirty="0"/>
              <a:t>An identifier must start with a letter, an underscore (_), or a dollar sign ($). It cannot start with a digit.</a:t>
            </a:r>
          </a:p>
          <a:p>
            <a:r>
              <a:rPr lang="en-IN" dirty="0"/>
              <a:t>An identifier cannot be a reserved word. (See Appendix A, “Java Keywords,” for a list of reserved words).</a:t>
            </a:r>
          </a:p>
          <a:p>
            <a:r>
              <a:rPr lang="en-IN" dirty="0"/>
              <a:t>An identifier cannot be </a:t>
            </a:r>
            <a:r>
              <a:rPr lang="en-IN" dirty="0">
                <a:latin typeface="Courier New" panose="02070309020205020404" pitchFamily="49" charset="0"/>
                <a:cs typeface="Courier New" panose="02070309020205020404" pitchFamily="49" charset="0"/>
              </a:rPr>
              <a:t>true</a:t>
            </a:r>
            <a:r>
              <a:rPr lang="en-IN" dirty="0"/>
              <a:t>, </a:t>
            </a:r>
            <a:r>
              <a:rPr lang="en-IN" dirty="0">
                <a:latin typeface="Courier New" panose="02070309020205020404" pitchFamily="49" charset="0"/>
                <a:cs typeface="Courier New" panose="02070309020205020404" pitchFamily="49" charset="0"/>
              </a:rPr>
              <a:t>false</a:t>
            </a:r>
            <a:r>
              <a:rPr lang="en-IN" dirty="0"/>
              <a:t>, or </a:t>
            </a:r>
            <a:r>
              <a:rPr lang="en-IN" dirty="0">
                <a:latin typeface="Courier New" panose="02070309020205020404" pitchFamily="49" charset="0"/>
                <a:cs typeface="Courier New" panose="02070309020205020404" pitchFamily="49" charset="0"/>
              </a:rPr>
              <a:t>null</a:t>
            </a:r>
            <a:r>
              <a:rPr lang="en-IN" dirty="0"/>
              <a:t>.</a:t>
            </a:r>
          </a:p>
          <a:p>
            <a:r>
              <a:rPr lang="en-IN" dirty="0"/>
              <a:t>An identifier can be of any length.</a:t>
            </a:r>
          </a:p>
        </p:txBody>
      </p:sp>
    </p:spTree>
    <p:extLst>
      <p:ext uri="{BB962C8B-B14F-4D97-AF65-F5344CB8AC3E}">
        <p14:creationId xmlns:p14="http://schemas.microsoft.com/office/powerpoint/2010/main" val="162949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E553-F0D8-4999-8D89-F7AC0D607539}"/>
              </a:ext>
            </a:extLst>
          </p:cNvPr>
          <p:cNvSpPr>
            <a:spLocks noGrp="1"/>
          </p:cNvSpPr>
          <p:nvPr>
            <p:ph type="title"/>
          </p:nvPr>
        </p:nvSpPr>
        <p:spPr/>
        <p:txBody>
          <a:bodyPr/>
          <a:lstStyle/>
          <a:p>
            <a:r>
              <a:rPr lang="en-IN" dirty="0"/>
              <a:t>Variables</a:t>
            </a:r>
          </a:p>
        </p:txBody>
      </p:sp>
      <p:sp>
        <p:nvSpPr>
          <p:cNvPr id="3" name="Content Placeholder 2">
            <a:extLst>
              <a:ext uri="{FF2B5EF4-FFF2-40B4-BE49-F238E27FC236}">
                <a16:creationId xmlns:a16="http://schemas.microsoft.com/office/drawing/2014/main" id="{3FD97B44-E961-4FF5-9121-AC4F3260E408}"/>
              </a:ext>
            </a:extLst>
          </p:cNvPr>
          <p:cNvSpPr>
            <a:spLocks noGrp="1"/>
          </p:cNvSpPr>
          <p:nvPr>
            <p:ph sz="quarter" idx="13"/>
          </p:nvPr>
        </p:nvSpPr>
        <p:spPr>
          <a:xfrm>
            <a:off x="457200" y="1554920"/>
            <a:ext cx="8412480" cy="4737392"/>
          </a:xfrm>
        </p:spPr>
        <p:txBody>
          <a:bodyPr/>
          <a:lstStyle/>
          <a:p>
            <a:pPr marL="432" indent="0">
              <a:spcBef>
                <a:spcPts val="600"/>
              </a:spcBef>
              <a:buNone/>
            </a:pPr>
            <a:r>
              <a:rPr lang="en-IN" b="1" dirty="0">
                <a:latin typeface="Courier New" panose="02070309020205020404" pitchFamily="49" charset="0"/>
                <a:cs typeface="Courier New" panose="02070309020205020404" pitchFamily="49" charset="0"/>
              </a:rPr>
              <a:t>// Compute the first area</a:t>
            </a:r>
          </a:p>
          <a:p>
            <a:pPr marL="432" indent="0">
              <a:spcBef>
                <a:spcPts val="600"/>
              </a:spcBef>
              <a:buNone/>
            </a:pPr>
            <a:r>
              <a:rPr lang="en-IN" b="1" dirty="0">
                <a:latin typeface="Courier New" panose="02070309020205020404" pitchFamily="49" charset="0"/>
                <a:cs typeface="Courier New" panose="02070309020205020404" pitchFamily="49" charset="0"/>
              </a:rPr>
              <a:t>radius = 1.0;</a:t>
            </a:r>
          </a:p>
          <a:p>
            <a:pPr marL="432" indent="0">
              <a:spcBef>
                <a:spcPts val="600"/>
              </a:spcBef>
              <a:buNone/>
            </a:pPr>
            <a:r>
              <a:rPr lang="en-IN" b="1" dirty="0">
                <a:latin typeface="Courier New" panose="02070309020205020404" pitchFamily="49" charset="0"/>
                <a:cs typeface="Courier New" panose="02070309020205020404" pitchFamily="49" charset="0"/>
              </a:rPr>
              <a:t>area = radius * radius * 3.14159;</a:t>
            </a:r>
          </a:p>
          <a:p>
            <a:pPr marL="432000" indent="-432000">
              <a:spcBef>
                <a:spcPts val="600"/>
              </a:spcBef>
              <a:buNone/>
            </a:pPr>
            <a:r>
              <a:rPr lang="en-IN" b="1" dirty="0">
                <a:latin typeface="Courier New" panose="02070309020205020404" pitchFamily="49" charset="0"/>
                <a:cs typeface="Courier New" panose="02070309020205020404" pitchFamily="49" charset="0"/>
              </a:rPr>
              <a:t>System.out.println("The area is “ + area + " for radius "+radius);</a:t>
            </a:r>
          </a:p>
          <a:p>
            <a:pPr marL="432" indent="0">
              <a:buNone/>
            </a:pPr>
            <a:r>
              <a:rPr lang="en-IN" b="1" dirty="0">
                <a:latin typeface="Courier New" panose="02070309020205020404" pitchFamily="49" charset="0"/>
                <a:cs typeface="Courier New" panose="02070309020205020404" pitchFamily="49" charset="0"/>
              </a:rPr>
              <a:t>// Compute the second area</a:t>
            </a:r>
          </a:p>
          <a:p>
            <a:pPr marL="432" indent="0">
              <a:spcBef>
                <a:spcPts val="600"/>
              </a:spcBef>
              <a:buNone/>
            </a:pPr>
            <a:r>
              <a:rPr lang="en-IN" b="1" dirty="0">
                <a:latin typeface="Courier New" panose="02070309020205020404" pitchFamily="49" charset="0"/>
                <a:cs typeface="Courier New" panose="02070309020205020404" pitchFamily="49" charset="0"/>
              </a:rPr>
              <a:t>radius = 2.0;</a:t>
            </a:r>
          </a:p>
          <a:p>
            <a:pPr marL="432" indent="0">
              <a:spcBef>
                <a:spcPts val="600"/>
              </a:spcBef>
              <a:buNone/>
            </a:pPr>
            <a:r>
              <a:rPr lang="en-IN" b="1" dirty="0">
                <a:latin typeface="Courier New" panose="02070309020205020404" pitchFamily="49" charset="0"/>
                <a:cs typeface="Courier New" panose="02070309020205020404" pitchFamily="49" charset="0"/>
              </a:rPr>
              <a:t>area = radius * radius * 3.14159;</a:t>
            </a:r>
          </a:p>
          <a:p>
            <a:pPr marL="432000" indent="-432000">
              <a:spcBef>
                <a:spcPts val="600"/>
              </a:spcBef>
              <a:buNone/>
            </a:pPr>
            <a:r>
              <a:rPr lang="en-IN" b="1" dirty="0">
                <a:latin typeface="Courier New" panose="02070309020205020404" pitchFamily="49" charset="0"/>
                <a:cs typeface="Courier New" panose="02070309020205020404" pitchFamily="49" charset="0"/>
              </a:rPr>
              <a:t>System.out.println("The area is “ + area + " for radius "+radius);</a:t>
            </a:r>
          </a:p>
        </p:txBody>
      </p:sp>
    </p:spTree>
    <p:extLst>
      <p:ext uri="{BB962C8B-B14F-4D97-AF65-F5344CB8AC3E}">
        <p14:creationId xmlns:p14="http://schemas.microsoft.com/office/powerpoint/2010/main" val="366678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C1DC-3F4C-4DED-90E6-C5974052A14F}"/>
              </a:ext>
            </a:extLst>
          </p:cNvPr>
          <p:cNvSpPr>
            <a:spLocks noGrp="1"/>
          </p:cNvSpPr>
          <p:nvPr>
            <p:ph type="title"/>
          </p:nvPr>
        </p:nvSpPr>
        <p:spPr/>
        <p:txBody>
          <a:bodyPr/>
          <a:lstStyle/>
          <a:p>
            <a:r>
              <a:rPr lang="en-IN" dirty="0"/>
              <a:t>Declaring Variables</a:t>
            </a:r>
          </a:p>
        </p:txBody>
      </p:sp>
      <p:sp>
        <p:nvSpPr>
          <p:cNvPr id="3" name="Content Placeholder 2">
            <a:extLst>
              <a:ext uri="{FF2B5EF4-FFF2-40B4-BE49-F238E27FC236}">
                <a16:creationId xmlns:a16="http://schemas.microsoft.com/office/drawing/2014/main" id="{3BFE9A72-D2E0-4D1C-815E-C779A7EC9606}"/>
              </a:ext>
            </a:extLst>
          </p:cNvPr>
          <p:cNvSpPr>
            <a:spLocks noGrp="1"/>
          </p:cNvSpPr>
          <p:nvPr>
            <p:ph sz="quarter" idx="13"/>
          </p:nvPr>
        </p:nvSpPr>
        <p:spPr>
          <a:xfrm>
            <a:off x="457200" y="1554921"/>
            <a:ext cx="8232775" cy="4458422"/>
          </a:xfrm>
        </p:spPr>
        <p:txBody>
          <a:bodyPr/>
          <a:lstStyle/>
          <a:p>
            <a:pPr marL="432" indent="0">
              <a:buNone/>
            </a:pPr>
            <a:r>
              <a:rPr lang="en-IN" b="1" dirty="0">
                <a:latin typeface="Courier New" panose="02070309020205020404" pitchFamily="49" charset="0"/>
                <a:cs typeface="Courier New" panose="02070309020205020404" pitchFamily="49" charset="0"/>
              </a:rPr>
              <a:t>int x;         // Declare x to be an</a:t>
            </a:r>
          </a:p>
          <a:p>
            <a:pPr marL="432" indent="0">
              <a:buNone/>
            </a:pPr>
            <a:r>
              <a:rPr lang="en-IN" b="1" dirty="0">
                <a:latin typeface="Courier New" panose="02070309020205020404" pitchFamily="49" charset="0"/>
                <a:cs typeface="Courier New" panose="02070309020205020404" pitchFamily="49" charset="0"/>
              </a:rPr>
              <a:t>               // integer variable;</a:t>
            </a:r>
          </a:p>
          <a:p>
            <a:pPr marL="432" indent="0">
              <a:buNone/>
            </a:pPr>
            <a:r>
              <a:rPr lang="en-IN" b="1" dirty="0">
                <a:latin typeface="Courier New" panose="02070309020205020404" pitchFamily="49" charset="0"/>
                <a:cs typeface="Courier New" panose="02070309020205020404" pitchFamily="49" charset="0"/>
              </a:rPr>
              <a:t>double radius; // Declare radius to</a:t>
            </a:r>
          </a:p>
          <a:p>
            <a:pPr marL="432" indent="0">
              <a:buNone/>
            </a:pPr>
            <a:r>
              <a:rPr lang="en-IN" b="1" dirty="0">
                <a:latin typeface="Courier New" panose="02070309020205020404" pitchFamily="49" charset="0"/>
                <a:cs typeface="Courier New" panose="02070309020205020404" pitchFamily="49" charset="0"/>
              </a:rPr>
              <a:t>               // be a double variable;</a:t>
            </a:r>
          </a:p>
          <a:p>
            <a:pPr marL="432" indent="0">
              <a:buNone/>
            </a:pPr>
            <a:r>
              <a:rPr lang="en-IN" b="1" dirty="0">
                <a:latin typeface="Courier New" panose="02070309020205020404" pitchFamily="49" charset="0"/>
                <a:cs typeface="Courier New" panose="02070309020205020404" pitchFamily="49" charset="0"/>
              </a:rPr>
              <a:t>char a;        // Declare a to be a</a:t>
            </a:r>
          </a:p>
          <a:p>
            <a:pPr marL="432" indent="0">
              <a:buNone/>
            </a:pPr>
            <a:r>
              <a:rPr lang="en-IN" b="1" dirty="0">
                <a:latin typeface="Courier New" panose="02070309020205020404" pitchFamily="49" charset="0"/>
                <a:cs typeface="Courier New" panose="02070309020205020404" pitchFamily="49" charset="0"/>
              </a:rPr>
              <a:t>               // character variable;</a:t>
            </a:r>
          </a:p>
        </p:txBody>
      </p:sp>
    </p:spTree>
    <p:extLst>
      <p:ext uri="{BB962C8B-B14F-4D97-AF65-F5344CB8AC3E}">
        <p14:creationId xmlns:p14="http://schemas.microsoft.com/office/powerpoint/2010/main" val="126108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2263-EBE5-4BCA-A36E-74FBE0AE376F}"/>
              </a:ext>
            </a:extLst>
          </p:cNvPr>
          <p:cNvSpPr>
            <a:spLocks noGrp="1"/>
          </p:cNvSpPr>
          <p:nvPr>
            <p:ph type="title"/>
          </p:nvPr>
        </p:nvSpPr>
        <p:spPr/>
        <p:txBody>
          <a:bodyPr/>
          <a:lstStyle/>
          <a:p>
            <a:r>
              <a:rPr lang="en-IN" dirty="0"/>
              <a:t>Assignment Statements</a:t>
            </a:r>
          </a:p>
        </p:txBody>
      </p:sp>
      <p:sp>
        <p:nvSpPr>
          <p:cNvPr id="3" name="Content Placeholder 2">
            <a:extLst>
              <a:ext uri="{FF2B5EF4-FFF2-40B4-BE49-F238E27FC236}">
                <a16:creationId xmlns:a16="http://schemas.microsoft.com/office/drawing/2014/main" id="{29ACDAEE-83E5-45C4-B7A9-0C3274C15AB4}"/>
              </a:ext>
            </a:extLst>
          </p:cNvPr>
          <p:cNvSpPr>
            <a:spLocks noGrp="1"/>
          </p:cNvSpPr>
          <p:nvPr>
            <p:ph sz="quarter" idx="13"/>
          </p:nvPr>
        </p:nvSpPr>
        <p:spPr/>
        <p:txBody>
          <a:bodyPr/>
          <a:lstStyle/>
          <a:p>
            <a:pPr marL="432" indent="0">
              <a:buNone/>
            </a:pPr>
            <a:r>
              <a:rPr lang="en-IN" b="1" dirty="0">
                <a:latin typeface="Courier New" panose="02070309020205020404" pitchFamily="49" charset="0"/>
                <a:cs typeface="Courier New" panose="02070309020205020404" pitchFamily="49" charset="0"/>
              </a:rPr>
              <a:t>x = 1;          // Assign 1 to x;</a:t>
            </a:r>
          </a:p>
          <a:p>
            <a:pPr marL="432" indent="0">
              <a:buNone/>
            </a:pPr>
            <a:r>
              <a:rPr lang="en-IN" b="1" dirty="0">
                <a:latin typeface="Courier New" panose="02070309020205020404" pitchFamily="49" charset="0"/>
                <a:cs typeface="Courier New" panose="02070309020205020404" pitchFamily="49" charset="0"/>
              </a:rPr>
              <a:t>radius = 1.0;   // Assign 1.0 to radius;</a:t>
            </a:r>
          </a:p>
          <a:p>
            <a:pPr marL="432" indent="0">
              <a:buNone/>
            </a:pPr>
            <a:r>
              <a:rPr lang="en-IN" b="1" dirty="0">
                <a:latin typeface="Courier New" panose="02070309020205020404" pitchFamily="49" charset="0"/>
                <a:cs typeface="Courier New" panose="02070309020205020404" pitchFamily="49" charset="0"/>
              </a:rPr>
              <a:t>a = 'A';        // Assign 'A' to a;</a:t>
            </a:r>
          </a:p>
        </p:txBody>
      </p:sp>
    </p:spTree>
    <p:extLst>
      <p:ext uri="{BB962C8B-B14F-4D97-AF65-F5344CB8AC3E}">
        <p14:creationId xmlns:p14="http://schemas.microsoft.com/office/powerpoint/2010/main" val="323340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11B0-53D4-4889-A146-E15C635596B8}"/>
              </a:ext>
            </a:extLst>
          </p:cNvPr>
          <p:cNvSpPr>
            <a:spLocks noGrp="1"/>
          </p:cNvSpPr>
          <p:nvPr>
            <p:ph type="title"/>
          </p:nvPr>
        </p:nvSpPr>
        <p:spPr/>
        <p:txBody>
          <a:bodyPr/>
          <a:lstStyle/>
          <a:p>
            <a:r>
              <a:rPr lang="en-IN" sz="3400" dirty="0"/>
              <a:t>Declaring and Initializing in One Step</a:t>
            </a:r>
          </a:p>
        </p:txBody>
      </p:sp>
      <p:sp>
        <p:nvSpPr>
          <p:cNvPr id="3" name="Content Placeholder 2">
            <a:extLst>
              <a:ext uri="{FF2B5EF4-FFF2-40B4-BE49-F238E27FC236}">
                <a16:creationId xmlns:a16="http://schemas.microsoft.com/office/drawing/2014/main" id="{426CC454-F36A-41CB-98D8-E703250E324C}"/>
              </a:ext>
            </a:extLst>
          </p:cNvPr>
          <p:cNvSpPr>
            <a:spLocks noGrp="1"/>
          </p:cNvSpPr>
          <p:nvPr>
            <p:ph sz="quarter" idx="13"/>
          </p:nvPr>
        </p:nvSpPr>
        <p:spPr/>
        <p:txBody>
          <a:bodyPr/>
          <a:lstStyle/>
          <a:p>
            <a:r>
              <a:rPr lang="fr-FR" b="1" dirty="0">
                <a:latin typeface="Courier New" panose="02070309020205020404" pitchFamily="49" charset="0"/>
                <a:cs typeface="Courier New" panose="02070309020205020404" pitchFamily="49" charset="0"/>
              </a:rPr>
              <a:t>int x = 1;</a:t>
            </a:r>
          </a:p>
          <a:p>
            <a:r>
              <a:rPr lang="fr-FR" b="1" dirty="0">
                <a:latin typeface="Courier New" panose="02070309020205020404" pitchFamily="49" charset="0"/>
                <a:cs typeface="Courier New" panose="02070309020205020404" pitchFamily="49" charset="0"/>
              </a:rPr>
              <a:t>double d = 1.4;</a:t>
            </a:r>
          </a:p>
        </p:txBody>
      </p:sp>
    </p:spTree>
    <p:extLst>
      <p:ext uri="{BB962C8B-B14F-4D97-AF65-F5344CB8AC3E}">
        <p14:creationId xmlns:p14="http://schemas.microsoft.com/office/powerpoint/2010/main" val="321101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E41F-2731-49E9-80CD-8AF9BDA5A9F8}"/>
              </a:ext>
            </a:extLst>
          </p:cNvPr>
          <p:cNvSpPr>
            <a:spLocks noGrp="1"/>
          </p:cNvSpPr>
          <p:nvPr>
            <p:ph type="title"/>
          </p:nvPr>
        </p:nvSpPr>
        <p:spPr/>
        <p:txBody>
          <a:bodyPr/>
          <a:lstStyle/>
          <a:p>
            <a:r>
              <a:rPr lang="en-IN" dirty="0"/>
              <a:t>Named Constants</a:t>
            </a:r>
          </a:p>
        </p:txBody>
      </p:sp>
      <p:sp>
        <p:nvSpPr>
          <p:cNvPr id="3" name="Content Placeholder 2">
            <a:extLst>
              <a:ext uri="{FF2B5EF4-FFF2-40B4-BE49-F238E27FC236}">
                <a16:creationId xmlns:a16="http://schemas.microsoft.com/office/drawing/2014/main" id="{410E1A43-2301-401C-AF2A-8DD32CDE7B30}"/>
              </a:ext>
            </a:extLst>
          </p:cNvPr>
          <p:cNvSpPr>
            <a:spLocks noGrp="1"/>
          </p:cNvSpPr>
          <p:nvPr>
            <p:ph sz="quarter" idx="13"/>
          </p:nvPr>
        </p:nvSpPr>
        <p:spPr/>
        <p:txBody>
          <a:bodyPr/>
          <a:lstStyle/>
          <a:p>
            <a:pPr marL="432" indent="0">
              <a:buNone/>
            </a:pPr>
            <a:r>
              <a:rPr lang="en-IN" b="1" dirty="0">
                <a:latin typeface="Courier New" panose="02070309020205020404" pitchFamily="49" charset="0"/>
                <a:cs typeface="Courier New" panose="02070309020205020404" pitchFamily="49" charset="0"/>
              </a:rPr>
              <a:t>final datatype CONSTANTNAME = VALUE;</a:t>
            </a:r>
          </a:p>
          <a:p>
            <a:pPr marL="432" indent="0">
              <a:buNone/>
            </a:pPr>
            <a:r>
              <a:rPr lang="en-IN" b="1" dirty="0">
                <a:latin typeface="Courier New" panose="02070309020205020404" pitchFamily="49" charset="0"/>
                <a:cs typeface="Courier New" panose="02070309020205020404" pitchFamily="49" charset="0"/>
              </a:rPr>
              <a:t>final double PI = 3.14159;</a:t>
            </a:r>
          </a:p>
          <a:p>
            <a:pPr marL="432" indent="0">
              <a:buNone/>
            </a:pPr>
            <a:r>
              <a:rPr lang="en-IN" b="1" dirty="0">
                <a:latin typeface="Courier New" panose="02070309020205020404" pitchFamily="49" charset="0"/>
                <a:cs typeface="Courier New" panose="02070309020205020404" pitchFamily="49" charset="0"/>
              </a:rPr>
              <a:t>final int SIZE = 3;</a:t>
            </a:r>
          </a:p>
        </p:txBody>
      </p:sp>
    </p:spTree>
    <p:extLst>
      <p:ext uri="{BB962C8B-B14F-4D97-AF65-F5344CB8AC3E}">
        <p14:creationId xmlns:p14="http://schemas.microsoft.com/office/powerpoint/2010/main" val="171418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755B-C84D-4E07-84DF-F2AC1A3DC791}"/>
              </a:ext>
            </a:extLst>
          </p:cNvPr>
          <p:cNvSpPr>
            <a:spLocks noGrp="1"/>
          </p:cNvSpPr>
          <p:nvPr>
            <p:ph type="title"/>
          </p:nvPr>
        </p:nvSpPr>
        <p:spPr/>
        <p:txBody>
          <a:bodyPr/>
          <a:lstStyle/>
          <a:p>
            <a:r>
              <a:rPr lang="en-IN" dirty="0"/>
              <a:t>Naming Conventions </a:t>
            </a:r>
            <a:r>
              <a:rPr lang="en-IN" sz="2000" b="0" dirty="0"/>
              <a:t>(1 of 2)</a:t>
            </a:r>
            <a:endParaRPr lang="en-IN" b="0" dirty="0"/>
          </a:p>
        </p:txBody>
      </p:sp>
      <p:sp>
        <p:nvSpPr>
          <p:cNvPr id="3" name="Content Placeholder 2">
            <a:extLst>
              <a:ext uri="{FF2B5EF4-FFF2-40B4-BE49-F238E27FC236}">
                <a16:creationId xmlns:a16="http://schemas.microsoft.com/office/drawing/2014/main" id="{5BFD2A6E-5E40-425D-A8D0-EC7BEC810CC7}"/>
              </a:ext>
            </a:extLst>
          </p:cNvPr>
          <p:cNvSpPr>
            <a:spLocks noGrp="1"/>
          </p:cNvSpPr>
          <p:nvPr>
            <p:ph sz="quarter" idx="13"/>
          </p:nvPr>
        </p:nvSpPr>
        <p:spPr>
          <a:xfrm>
            <a:off x="457200" y="1554920"/>
            <a:ext cx="8351520" cy="4663335"/>
          </a:xfrm>
        </p:spPr>
        <p:txBody>
          <a:bodyPr/>
          <a:lstStyle/>
          <a:p>
            <a:r>
              <a:rPr lang="en-IN" dirty="0"/>
              <a:t>Choose meaningful and descriptive names.</a:t>
            </a:r>
          </a:p>
          <a:p>
            <a:r>
              <a:rPr lang="en-IN" dirty="0"/>
              <a:t>Variables and method names:</a:t>
            </a:r>
          </a:p>
          <a:p>
            <a:pPr lvl="1"/>
            <a:r>
              <a:rPr lang="en-IN" dirty="0"/>
              <a:t>Use lowercase. If the name consists of several words, concatenate all in one, use lowercase for the first word, and capitalize the first letter of each subsequent word in the name. For example, the variables </a:t>
            </a:r>
            <a:r>
              <a:rPr lang="en-IN" dirty="0">
                <a:latin typeface="Courier New" panose="02070309020205020404" pitchFamily="49" charset="0"/>
                <a:cs typeface="Courier New" panose="02070309020205020404" pitchFamily="49" charset="0"/>
              </a:rPr>
              <a:t>radius</a:t>
            </a:r>
            <a:r>
              <a:rPr lang="en-IN" dirty="0"/>
              <a:t> and </a:t>
            </a:r>
            <a:r>
              <a:rPr lang="en-IN" dirty="0">
                <a:latin typeface="Courier New" panose="02070309020205020404" pitchFamily="49" charset="0"/>
                <a:cs typeface="Courier New" panose="02070309020205020404" pitchFamily="49" charset="0"/>
              </a:rPr>
              <a:t>area</a:t>
            </a:r>
            <a:r>
              <a:rPr lang="en-IN" dirty="0"/>
              <a:t>, and the method </a:t>
            </a:r>
            <a:r>
              <a:rPr lang="en-IN" dirty="0">
                <a:latin typeface="Courier New" panose="02070309020205020404" pitchFamily="49" charset="0"/>
                <a:cs typeface="Courier New" panose="02070309020205020404" pitchFamily="49" charset="0"/>
              </a:rPr>
              <a:t>computeArea</a:t>
            </a:r>
            <a:r>
              <a:rPr lang="en-IN" dirty="0"/>
              <a:t>.</a:t>
            </a:r>
          </a:p>
        </p:txBody>
      </p:sp>
    </p:spTree>
    <p:extLst>
      <p:ext uri="{BB962C8B-B14F-4D97-AF65-F5344CB8AC3E}">
        <p14:creationId xmlns:p14="http://schemas.microsoft.com/office/powerpoint/2010/main" val="42262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p:txBody>
          <a:bodyPr/>
          <a:lstStyle/>
          <a:p>
            <a:pPr marL="432" indent="0">
              <a:buNone/>
            </a:pPr>
            <a:r>
              <a:rPr lang="en-IN" dirty="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D62A-D91B-4D05-BE76-1254DE28A040}"/>
              </a:ext>
            </a:extLst>
          </p:cNvPr>
          <p:cNvSpPr>
            <a:spLocks noGrp="1"/>
          </p:cNvSpPr>
          <p:nvPr>
            <p:ph type="title"/>
          </p:nvPr>
        </p:nvSpPr>
        <p:spPr/>
        <p:txBody>
          <a:bodyPr/>
          <a:lstStyle/>
          <a:p>
            <a:r>
              <a:rPr lang="en-IN" dirty="0"/>
              <a:t>Naming Conventions </a:t>
            </a:r>
            <a:r>
              <a:rPr lang="en-IN" sz="2000" b="0" dirty="0"/>
              <a:t>(2 of 2)</a:t>
            </a:r>
            <a:endParaRPr lang="en-IN" b="0" dirty="0"/>
          </a:p>
        </p:txBody>
      </p:sp>
      <p:sp>
        <p:nvSpPr>
          <p:cNvPr id="3" name="Content Placeholder 2">
            <a:extLst>
              <a:ext uri="{FF2B5EF4-FFF2-40B4-BE49-F238E27FC236}">
                <a16:creationId xmlns:a16="http://schemas.microsoft.com/office/drawing/2014/main" id="{13B54DF8-A853-4AD0-9799-B78282583DE7}"/>
              </a:ext>
            </a:extLst>
          </p:cNvPr>
          <p:cNvSpPr>
            <a:spLocks noGrp="1"/>
          </p:cNvSpPr>
          <p:nvPr>
            <p:ph sz="quarter" idx="13"/>
          </p:nvPr>
        </p:nvSpPr>
        <p:spPr/>
        <p:txBody>
          <a:bodyPr/>
          <a:lstStyle/>
          <a:p>
            <a:r>
              <a:rPr lang="en-IN" dirty="0"/>
              <a:t>Class names:</a:t>
            </a:r>
          </a:p>
          <a:p>
            <a:pPr lvl="1"/>
            <a:r>
              <a:rPr lang="en-IN" dirty="0"/>
              <a:t>Capitalize the first letter of each word in the name. For example, the class name </a:t>
            </a:r>
            <a:r>
              <a:rPr lang="en-IN" dirty="0">
                <a:latin typeface="Courier New" panose="02070309020205020404" pitchFamily="49" charset="0"/>
                <a:cs typeface="Courier New" panose="02070309020205020404" pitchFamily="49" charset="0"/>
              </a:rPr>
              <a:t>ComputeArea</a:t>
            </a:r>
            <a:r>
              <a:rPr lang="en-IN" dirty="0"/>
              <a:t>.</a:t>
            </a:r>
          </a:p>
          <a:p>
            <a:r>
              <a:rPr lang="en-IN" dirty="0"/>
              <a:t>Constants:</a:t>
            </a:r>
          </a:p>
          <a:p>
            <a:pPr lvl="1"/>
            <a:r>
              <a:rPr lang="en-IN" dirty="0"/>
              <a:t>Capitalize all letters in constants, and use underscores to connect words. For example, the constant </a:t>
            </a:r>
            <a:r>
              <a:rPr lang="en-IN" dirty="0">
                <a:latin typeface="Courier New" panose="02070309020205020404" pitchFamily="49" charset="0"/>
                <a:cs typeface="Courier New" panose="02070309020205020404" pitchFamily="49" charset="0"/>
              </a:rPr>
              <a:t>PI and </a:t>
            </a:r>
            <a:r>
              <a:rPr lang="en-IN" dirty="0"/>
              <a:t>MAX_VALUE</a:t>
            </a:r>
          </a:p>
        </p:txBody>
      </p:sp>
    </p:spTree>
    <p:extLst>
      <p:ext uri="{BB962C8B-B14F-4D97-AF65-F5344CB8AC3E}">
        <p14:creationId xmlns:p14="http://schemas.microsoft.com/office/powerpoint/2010/main" val="273283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4E0E-AF49-499C-A55B-F2143FA0B1D2}"/>
              </a:ext>
            </a:extLst>
          </p:cNvPr>
          <p:cNvSpPr>
            <a:spLocks noGrp="1"/>
          </p:cNvSpPr>
          <p:nvPr>
            <p:ph type="title"/>
          </p:nvPr>
        </p:nvSpPr>
        <p:spPr/>
        <p:txBody>
          <a:bodyPr/>
          <a:lstStyle/>
          <a:p>
            <a:r>
              <a:rPr lang="en-IN" dirty="0"/>
              <a:t>Numerical Data Types</a:t>
            </a:r>
          </a:p>
        </p:txBody>
      </p:sp>
      <p:graphicFrame>
        <p:nvGraphicFramePr>
          <p:cNvPr id="4" name="Table 4">
            <a:extLst>
              <a:ext uri="{FF2B5EF4-FFF2-40B4-BE49-F238E27FC236}">
                <a16:creationId xmlns:a16="http://schemas.microsoft.com/office/drawing/2014/main" id="{2067FB1F-C89C-42F4-BB2C-3584034B20AE}"/>
              </a:ext>
            </a:extLst>
          </p:cNvPr>
          <p:cNvGraphicFramePr>
            <a:graphicFrameLocks noGrp="1"/>
          </p:cNvGraphicFramePr>
          <p:nvPr>
            <p:ph sz="quarter" idx="13"/>
            <p:extLst>
              <p:ext uri="{D42A27DB-BD31-4B8C-83A1-F6EECF244321}">
                <p14:modId xmlns:p14="http://schemas.microsoft.com/office/powerpoint/2010/main" val="1694810504"/>
              </p:ext>
            </p:extLst>
          </p:nvPr>
        </p:nvGraphicFramePr>
        <p:xfrm>
          <a:off x="457200" y="1693644"/>
          <a:ext cx="8232774" cy="4567456"/>
        </p:xfrm>
        <a:graphic>
          <a:graphicData uri="http://schemas.openxmlformats.org/drawingml/2006/table">
            <a:tbl>
              <a:tblPr firstRow="1" bandRow="1">
                <a:tableStyleId>{2D5ABB26-0587-4C30-8999-92F81FD0307C}</a:tableStyleId>
              </a:tblPr>
              <a:tblGrid>
                <a:gridCol w="1615440">
                  <a:extLst>
                    <a:ext uri="{9D8B030D-6E8A-4147-A177-3AD203B41FA5}">
                      <a16:colId xmlns:a16="http://schemas.microsoft.com/office/drawing/2014/main" val="2334972576"/>
                    </a:ext>
                  </a:extLst>
                </a:gridCol>
                <a:gridCol w="4998720">
                  <a:extLst>
                    <a:ext uri="{9D8B030D-6E8A-4147-A177-3AD203B41FA5}">
                      <a16:colId xmlns:a16="http://schemas.microsoft.com/office/drawing/2014/main" val="1612764655"/>
                    </a:ext>
                  </a:extLst>
                </a:gridCol>
                <a:gridCol w="1618614">
                  <a:extLst>
                    <a:ext uri="{9D8B030D-6E8A-4147-A177-3AD203B41FA5}">
                      <a16:colId xmlns:a16="http://schemas.microsoft.com/office/drawing/2014/main" val="49830526"/>
                    </a:ext>
                  </a:extLst>
                </a:gridCol>
              </a:tblGrid>
              <a:tr h="367628">
                <a:tc>
                  <a:txBody>
                    <a:bodyPr/>
                    <a:lstStyle/>
                    <a:p>
                      <a:r>
                        <a:rPr lang="en-IN" sz="1600" b="1" dirty="0">
                          <a:solidFill>
                            <a:schemeClr val="tx1"/>
                          </a:solidFill>
                          <a:latin typeface="+mn-lt"/>
                        </a:rPr>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Range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Storage Size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011310"/>
                  </a:ext>
                </a:extLst>
              </a:tr>
              <a:tr h="326844">
                <a:tc>
                  <a:txBody>
                    <a:bodyPr/>
                    <a:lstStyle/>
                    <a:p>
                      <a:r>
                        <a:rPr lang="en-IN" sz="1600" b="1" dirty="0">
                          <a:solidFill>
                            <a:schemeClr val="tx1"/>
                          </a:solidFill>
                          <a:latin typeface="+mn-lt"/>
                        </a:rPr>
                        <a:t>byte</a:t>
                      </a:r>
                    </a:p>
                  </a:txBody>
                  <a:tcPr>
                    <a:lnT w="12700" cap="flat" cmpd="sng" algn="ctr">
                      <a:solidFill>
                        <a:schemeClr val="tx1"/>
                      </a:solidFill>
                      <a:prstDash val="solid"/>
                      <a:round/>
                      <a:headEnd type="none" w="med" len="med"/>
                      <a:tailEnd type="none" w="med" len="med"/>
                    </a:lnT>
                  </a:tcPr>
                </a:tc>
                <a:tc>
                  <a:txBody>
                    <a:bodyPr/>
                    <a:lstStyle/>
                    <a:p>
                      <a:r>
                        <a:rPr lang="en-IN" sz="200" dirty="0">
                          <a:solidFill>
                            <a:schemeClr val="tx1"/>
                          </a:solidFill>
                          <a:latin typeface="+mn-lt"/>
                        </a:rPr>
                        <a:t>negative 2 to the power 7 to 2 to the power 7 minus 1 left parenthesis negative 128 to 127 right parenthesis.</a:t>
                      </a:r>
                    </a:p>
                  </a:txBody>
                  <a:tcPr>
                    <a:lnT w="12700" cap="flat" cmpd="sng" algn="ctr">
                      <a:solidFill>
                        <a:schemeClr val="tx1"/>
                      </a:solidFill>
                      <a:prstDash val="solid"/>
                      <a:round/>
                      <a:headEnd type="none" w="med" len="med"/>
                      <a:tailEnd type="none" w="med" len="med"/>
                    </a:lnT>
                  </a:tcPr>
                </a:tc>
                <a:tc>
                  <a:txBody>
                    <a:bodyPr/>
                    <a:lstStyle/>
                    <a:p>
                      <a:r>
                        <a:rPr lang="en-IN" sz="1600" dirty="0">
                          <a:solidFill>
                            <a:schemeClr val="tx1"/>
                          </a:solidFill>
                          <a:latin typeface="+mn-lt"/>
                        </a:rPr>
                        <a:t>8-bit signed</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56075662"/>
                  </a:ext>
                </a:extLst>
              </a:tr>
              <a:tr h="433524">
                <a:tc>
                  <a:txBody>
                    <a:bodyPr/>
                    <a:lstStyle/>
                    <a:p>
                      <a:r>
                        <a:rPr lang="en-IN" sz="1600" b="1" dirty="0">
                          <a:solidFill>
                            <a:schemeClr val="tx1"/>
                          </a:solidFill>
                          <a:latin typeface="+mn-lt"/>
                        </a:rPr>
                        <a:t>short</a:t>
                      </a:r>
                    </a:p>
                  </a:txBody>
                  <a:tcPr/>
                </a:tc>
                <a:tc>
                  <a:txBody>
                    <a:bodyPr/>
                    <a:lstStyle/>
                    <a:p>
                      <a:r>
                        <a:rPr lang="en-IN" sz="400" dirty="0">
                          <a:solidFill>
                            <a:schemeClr val="tx1"/>
                          </a:solidFill>
                          <a:latin typeface="+mn-lt"/>
                        </a:rPr>
                        <a:t>negative 2 to the power 15 to 2 to the power 15 minus 1 left parenthesis (negative 32768 to 32767 right parenthesis.</a:t>
                      </a:r>
                    </a:p>
                  </a:txBody>
                  <a:tcPr/>
                </a:tc>
                <a:tc>
                  <a:txBody>
                    <a:bodyPr/>
                    <a:lstStyle/>
                    <a:p>
                      <a:r>
                        <a:rPr lang="en-IN" sz="1600" dirty="0">
                          <a:solidFill>
                            <a:schemeClr val="tx1"/>
                          </a:solidFill>
                          <a:latin typeface="+mn-lt"/>
                        </a:rPr>
                        <a:t>16-bit signed</a:t>
                      </a:r>
                    </a:p>
                  </a:txBody>
                  <a:tcPr/>
                </a:tc>
                <a:extLst>
                  <a:ext uri="{0D108BD9-81ED-4DB2-BD59-A6C34878D82A}">
                    <a16:rowId xmlns:a16="http://schemas.microsoft.com/office/drawing/2014/main" val="1266618883"/>
                  </a:ext>
                </a:extLst>
              </a:tr>
              <a:tr h="365760">
                <a:tc>
                  <a:txBody>
                    <a:bodyPr/>
                    <a:lstStyle/>
                    <a:p>
                      <a:r>
                        <a:rPr lang="en-IN" sz="1600" b="1" dirty="0">
                          <a:solidFill>
                            <a:schemeClr val="tx1"/>
                          </a:solidFill>
                          <a:latin typeface="+mn-lt"/>
                        </a:rPr>
                        <a:t>int</a:t>
                      </a:r>
                    </a:p>
                  </a:txBody>
                  <a:tcPr/>
                </a:tc>
                <a:tc>
                  <a:txBody>
                    <a:bodyPr/>
                    <a:lstStyle/>
                    <a:p>
                      <a:r>
                        <a:rPr lang="en-IN" sz="500" dirty="0">
                          <a:solidFill>
                            <a:schemeClr val="tx1"/>
                          </a:solidFill>
                          <a:latin typeface="+mn-lt"/>
                        </a:rPr>
                        <a:t>negative 2 to the power 31 to 2 to the power 31 minus 1 left parenthesis negative 2147483648 to 2147483647 right parenthesis.</a:t>
                      </a:r>
                    </a:p>
                  </a:txBody>
                  <a:tcPr/>
                </a:tc>
                <a:tc>
                  <a:txBody>
                    <a:bodyPr/>
                    <a:lstStyle/>
                    <a:p>
                      <a:r>
                        <a:rPr lang="en-IN" sz="1600" dirty="0">
                          <a:solidFill>
                            <a:schemeClr val="tx1"/>
                          </a:solidFill>
                          <a:latin typeface="+mn-lt"/>
                        </a:rPr>
                        <a:t>32-bit signed</a:t>
                      </a:r>
                    </a:p>
                  </a:txBody>
                  <a:tcPr/>
                </a:tc>
                <a:extLst>
                  <a:ext uri="{0D108BD9-81ED-4DB2-BD59-A6C34878D82A}">
                    <a16:rowId xmlns:a16="http://schemas.microsoft.com/office/drawing/2014/main" val="2313292921"/>
                  </a:ext>
                </a:extLst>
              </a:tr>
              <a:tr h="701040">
                <a:tc>
                  <a:txBody>
                    <a:bodyPr/>
                    <a:lstStyle/>
                    <a:p>
                      <a:r>
                        <a:rPr lang="en-IN" sz="1600" b="1" dirty="0">
                          <a:solidFill>
                            <a:schemeClr val="tx1"/>
                          </a:solidFill>
                          <a:latin typeface="+mn-lt"/>
                        </a:rPr>
                        <a:t>long</a:t>
                      </a:r>
                    </a:p>
                  </a:txBody>
                  <a:tcPr/>
                </a:tc>
                <a:tc>
                  <a:txBody>
                    <a:bodyPr/>
                    <a:lstStyle/>
                    <a:p>
                      <a:r>
                        <a:rPr lang="en-IN" sz="1000" dirty="0">
                          <a:solidFill>
                            <a:schemeClr val="tx1"/>
                          </a:solidFill>
                          <a:latin typeface="+mn-lt"/>
                        </a:rPr>
                        <a:t>negative 2 to the power 63 to 2 to the power 63 minus 1 left parenthesis that is, negative 9223372036854775808 to 9223372036854775807 right parenthesis.</a:t>
                      </a:r>
                      <a:endParaRPr lang="en-IN" sz="1600" dirty="0">
                        <a:solidFill>
                          <a:schemeClr val="tx1"/>
                        </a:solidFill>
                        <a:latin typeface="+mn-lt"/>
                      </a:endParaRPr>
                    </a:p>
                  </a:txBody>
                  <a:tcPr/>
                </a:tc>
                <a:tc>
                  <a:txBody>
                    <a:bodyPr/>
                    <a:lstStyle/>
                    <a:p>
                      <a:r>
                        <a:rPr lang="en-IN" sz="1600" dirty="0">
                          <a:solidFill>
                            <a:schemeClr val="tx1"/>
                          </a:solidFill>
                          <a:latin typeface="+mn-lt"/>
                        </a:rPr>
                        <a:t>64-bit signed</a:t>
                      </a:r>
                    </a:p>
                  </a:txBody>
                  <a:tcPr/>
                </a:tc>
                <a:extLst>
                  <a:ext uri="{0D108BD9-81ED-4DB2-BD59-A6C34878D82A}">
                    <a16:rowId xmlns:a16="http://schemas.microsoft.com/office/drawing/2014/main" val="3807296330"/>
                  </a:ext>
                </a:extLst>
              </a:tr>
              <a:tr h="1143000">
                <a:tc>
                  <a:txBody>
                    <a:bodyPr/>
                    <a:lstStyle/>
                    <a:p>
                      <a:r>
                        <a:rPr lang="en-IN" sz="1600" b="1" dirty="0">
                          <a:solidFill>
                            <a:schemeClr val="tx1"/>
                          </a:solidFill>
                          <a:latin typeface="+mn-lt"/>
                        </a:rPr>
                        <a:t>float</a:t>
                      </a:r>
                    </a:p>
                  </a:txBody>
                  <a:tcPr/>
                </a:tc>
                <a:tc>
                  <a:txBody>
                    <a:bodyPr/>
                    <a:lstStyle/>
                    <a:p>
                      <a:r>
                        <a:rPr lang="en-IN" sz="200" dirty="0">
                          <a:solidFill>
                            <a:schemeClr val="tx1"/>
                          </a:solidFill>
                          <a:latin typeface="+mn-lt"/>
                        </a:rPr>
                        <a:t> negative range, negative   -3.4028235 E + 38 to negative 1.4 E minus 45, positive range, 1.4 E minus 45 to 3.4028235 E + 38.</a:t>
                      </a:r>
                    </a:p>
                  </a:txBody>
                  <a:tcPr/>
                </a:tc>
                <a:tc>
                  <a:txBody>
                    <a:bodyPr/>
                    <a:lstStyle/>
                    <a:p>
                      <a:r>
                        <a:rPr lang="en-IN" sz="1600" dirty="0">
                          <a:solidFill>
                            <a:schemeClr val="tx1"/>
                          </a:solidFill>
                          <a:latin typeface="+mn-lt"/>
                        </a:rPr>
                        <a:t>32-bit I</a:t>
                      </a:r>
                      <a:r>
                        <a:rPr lang="en-IN" sz="100" dirty="0">
                          <a:solidFill>
                            <a:schemeClr val="tx1"/>
                          </a:solidFill>
                          <a:latin typeface="+mn-lt"/>
                        </a:rPr>
                        <a:t> </a:t>
                      </a:r>
                      <a:r>
                        <a:rPr lang="en-IN" sz="1600" dirty="0">
                          <a:solidFill>
                            <a:schemeClr val="tx1"/>
                          </a:solidFill>
                          <a:latin typeface="+mn-lt"/>
                        </a:rPr>
                        <a:t>E</a:t>
                      </a:r>
                      <a:r>
                        <a:rPr lang="en-IN" sz="100" dirty="0">
                          <a:solidFill>
                            <a:schemeClr val="tx1"/>
                          </a:solidFill>
                          <a:latin typeface="+mn-lt"/>
                        </a:rPr>
                        <a:t> </a:t>
                      </a:r>
                      <a:r>
                        <a:rPr lang="en-IN" sz="1600" dirty="0">
                          <a:solidFill>
                            <a:schemeClr val="tx1"/>
                          </a:solidFill>
                          <a:latin typeface="+mn-lt"/>
                        </a:rPr>
                        <a:t>E</a:t>
                      </a:r>
                      <a:r>
                        <a:rPr lang="en-IN" sz="100" dirty="0">
                          <a:solidFill>
                            <a:schemeClr val="tx1"/>
                          </a:solidFill>
                          <a:latin typeface="+mn-lt"/>
                        </a:rPr>
                        <a:t> </a:t>
                      </a:r>
                      <a:r>
                        <a:rPr lang="en-IN" sz="1600" dirty="0">
                          <a:solidFill>
                            <a:schemeClr val="tx1"/>
                          </a:solidFill>
                          <a:latin typeface="+mn-lt"/>
                        </a:rPr>
                        <a:t>E 754</a:t>
                      </a:r>
                    </a:p>
                  </a:txBody>
                  <a:tcPr/>
                </a:tc>
                <a:extLst>
                  <a:ext uri="{0D108BD9-81ED-4DB2-BD59-A6C34878D82A}">
                    <a16:rowId xmlns:a16="http://schemas.microsoft.com/office/drawing/2014/main" val="3414746730"/>
                  </a:ext>
                </a:extLst>
              </a:tr>
              <a:tr h="1221224">
                <a:tc>
                  <a:txBody>
                    <a:bodyPr/>
                    <a:lstStyle/>
                    <a:p>
                      <a:r>
                        <a:rPr lang="en-IN" sz="1600" b="1" dirty="0">
                          <a:solidFill>
                            <a:schemeClr val="tx1"/>
                          </a:solidFill>
                          <a:latin typeface="+mn-lt"/>
                        </a:rPr>
                        <a:t>double</a:t>
                      </a:r>
                    </a:p>
                  </a:txBody>
                  <a:tcPr>
                    <a:lnB w="12700" cap="flat" cmpd="sng" algn="ctr">
                      <a:solidFill>
                        <a:schemeClr val="tx1"/>
                      </a:solidFill>
                      <a:prstDash val="solid"/>
                      <a:round/>
                      <a:headEnd type="none" w="med" len="med"/>
                      <a:tailEnd type="none" w="med" len="med"/>
                    </a:lnB>
                  </a:tcPr>
                </a:tc>
                <a:tc>
                  <a:txBody>
                    <a:bodyPr/>
                    <a:lstStyle/>
                    <a:p>
                      <a:r>
                        <a:rPr lang="it-IT" sz="300" dirty="0">
                          <a:solidFill>
                            <a:schemeClr val="tx1"/>
                          </a:solidFill>
                          <a:latin typeface="+mn-lt"/>
                        </a:rPr>
                        <a:t>negative range, negative 1.7976931348623157 E + 308 to negative 4.9 E minus 324, positive range, 4.9 E minus 324 to 1.7976931348623157 E + 308. </a:t>
                      </a:r>
                      <a:endParaRPr lang="en-IN" sz="300" dirty="0">
                        <a:solidFill>
                          <a:schemeClr val="tx1"/>
                        </a:solidFill>
                        <a:latin typeface="+mn-lt"/>
                      </a:endParaRPr>
                    </a:p>
                  </a:txBody>
                  <a:tcPr>
                    <a:lnB w="12700" cap="flat" cmpd="sng" algn="ctr">
                      <a:solidFill>
                        <a:schemeClr val="tx1"/>
                      </a:solidFill>
                      <a:prstDash val="solid"/>
                      <a:round/>
                      <a:headEnd type="none" w="med" len="med"/>
                      <a:tailEnd type="none" w="med" len="med"/>
                    </a:lnB>
                  </a:tcPr>
                </a:tc>
                <a:tc>
                  <a:txBody>
                    <a:bodyPr/>
                    <a:lstStyle/>
                    <a:p>
                      <a:r>
                        <a:rPr lang="en-IN" sz="1600" dirty="0">
                          <a:solidFill>
                            <a:schemeClr val="tx1"/>
                          </a:solidFill>
                          <a:latin typeface="+mn-lt"/>
                        </a:rPr>
                        <a:t>64-bit I</a:t>
                      </a:r>
                      <a:r>
                        <a:rPr lang="en-IN" sz="100" dirty="0">
                          <a:solidFill>
                            <a:schemeClr val="tx1"/>
                          </a:solidFill>
                          <a:latin typeface="+mn-lt"/>
                        </a:rPr>
                        <a:t> </a:t>
                      </a:r>
                      <a:r>
                        <a:rPr lang="en-IN" sz="1600" dirty="0">
                          <a:solidFill>
                            <a:schemeClr val="tx1"/>
                          </a:solidFill>
                          <a:latin typeface="+mn-lt"/>
                        </a:rPr>
                        <a:t>E</a:t>
                      </a:r>
                      <a:r>
                        <a:rPr lang="en-IN" sz="100" dirty="0">
                          <a:solidFill>
                            <a:schemeClr val="tx1"/>
                          </a:solidFill>
                          <a:latin typeface="+mn-lt"/>
                        </a:rPr>
                        <a:t> </a:t>
                      </a:r>
                      <a:r>
                        <a:rPr lang="en-IN" sz="1600" dirty="0">
                          <a:solidFill>
                            <a:schemeClr val="tx1"/>
                          </a:solidFill>
                          <a:latin typeface="+mn-lt"/>
                        </a:rPr>
                        <a:t>E</a:t>
                      </a:r>
                      <a:r>
                        <a:rPr lang="en-IN" sz="100" dirty="0">
                          <a:solidFill>
                            <a:schemeClr val="tx1"/>
                          </a:solidFill>
                          <a:latin typeface="+mn-lt"/>
                        </a:rPr>
                        <a:t> </a:t>
                      </a:r>
                      <a:r>
                        <a:rPr lang="en-IN" sz="1600" dirty="0">
                          <a:solidFill>
                            <a:schemeClr val="tx1"/>
                          </a:solidFill>
                          <a:latin typeface="+mn-lt"/>
                        </a:rPr>
                        <a:t>E 754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604967"/>
                  </a:ext>
                </a:extLst>
              </a:tr>
            </a:tbl>
          </a:graphicData>
        </a:graphic>
      </p:graphicFrame>
      <p:graphicFrame>
        <p:nvGraphicFramePr>
          <p:cNvPr id="5" name="Object 4">
            <a:extLst>
              <a:ext uri="{FF2B5EF4-FFF2-40B4-BE49-F238E27FC236}">
                <a16:creationId xmlns:a16="http://schemas.microsoft.com/office/drawing/2014/main" id="{6BD9532D-94C5-4EBA-9BBB-335EF5E2FDF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85013123"/>
              </p:ext>
            </p:extLst>
          </p:nvPr>
        </p:nvGraphicFramePr>
        <p:xfrm>
          <a:off x="2133831" y="2078361"/>
          <a:ext cx="2112818" cy="288636"/>
        </p:xfrm>
        <a:graphic>
          <a:graphicData uri="http://schemas.openxmlformats.org/presentationml/2006/ole">
            <mc:AlternateContent xmlns:mc="http://schemas.openxmlformats.org/markup-compatibility/2006">
              <mc:Choice xmlns:v="urn:schemas-microsoft-com:vml" Requires="v">
                <p:oleObj name="Equation" r:id="rId2" imgW="2323800" imgH="317160" progId="Equation.DSMT4">
                  <p:embed/>
                </p:oleObj>
              </mc:Choice>
              <mc:Fallback>
                <p:oleObj name="Equation" r:id="rId2" imgW="2323800" imgH="317160" progId="Equation.DSMT4">
                  <p:embed/>
                  <p:pic>
                    <p:nvPicPr>
                      <p:cNvPr id="0" name=""/>
                      <p:cNvPicPr/>
                      <p:nvPr/>
                    </p:nvPicPr>
                    <p:blipFill>
                      <a:blip r:embed="rId3"/>
                      <a:stretch>
                        <a:fillRect/>
                      </a:stretch>
                    </p:blipFill>
                    <p:spPr>
                      <a:xfrm>
                        <a:off x="2133831" y="2078361"/>
                        <a:ext cx="2112818" cy="288636"/>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DDE9D668-7B8B-4EC0-B0BB-CB5AA7D9A58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89470138"/>
              </p:ext>
            </p:extLst>
          </p:nvPr>
        </p:nvGraphicFramePr>
        <p:xfrm>
          <a:off x="2136140" y="2442315"/>
          <a:ext cx="2908300" cy="317500"/>
        </p:xfrm>
        <a:graphic>
          <a:graphicData uri="http://schemas.openxmlformats.org/presentationml/2006/ole">
            <mc:AlternateContent xmlns:mc="http://schemas.openxmlformats.org/markup-compatibility/2006">
              <mc:Choice xmlns:v="urn:schemas-microsoft-com:vml" Requires="v">
                <p:oleObj name="Equation" r:id="rId4" imgW="2908080" imgH="317160" progId="Equation.DSMT4">
                  <p:embed/>
                </p:oleObj>
              </mc:Choice>
              <mc:Fallback>
                <p:oleObj name="Equation" r:id="rId4" imgW="2908080" imgH="317160" progId="Equation.DSMT4">
                  <p:embed/>
                  <p:pic>
                    <p:nvPicPr>
                      <p:cNvPr id="5" name="Object 4">
                        <a:extLst>
                          <a:ext uri="{FF2B5EF4-FFF2-40B4-BE49-F238E27FC236}">
                            <a16:creationId xmlns:a16="http://schemas.microsoft.com/office/drawing/2014/main" id="{6BD9532D-94C5-4EBA-9BBB-335EF5E2FDFA}"/>
                          </a:ext>
                        </a:extLst>
                      </p:cNvPr>
                      <p:cNvPicPr/>
                      <p:nvPr/>
                    </p:nvPicPr>
                    <p:blipFill>
                      <a:blip r:embed="rId5"/>
                      <a:stretch>
                        <a:fillRect/>
                      </a:stretch>
                    </p:blipFill>
                    <p:spPr>
                      <a:xfrm>
                        <a:off x="2136140" y="2442315"/>
                        <a:ext cx="2908300" cy="317500"/>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040C12C5-5BE3-4E80-AE77-85209C8396B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44947396"/>
              </p:ext>
            </p:extLst>
          </p:nvPr>
        </p:nvGraphicFramePr>
        <p:xfrm>
          <a:off x="2136140" y="2857976"/>
          <a:ext cx="4038600" cy="317500"/>
        </p:xfrm>
        <a:graphic>
          <a:graphicData uri="http://schemas.openxmlformats.org/presentationml/2006/ole">
            <mc:AlternateContent xmlns:mc="http://schemas.openxmlformats.org/markup-compatibility/2006">
              <mc:Choice xmlns:v="urn:schemas-microsoft-com:vml" Requires="v">
                <p:oleObj name="Equation" r:id="rId6" imgW="4038480" imgH="317160" progId="Equation.DSMT4">
                  <p:embed/>
                </p:oleObj>
              </mc:Choice>
              <mc:Fallback>
                <p:oleObj name="Equation" r:id="rId6" imgW="4038480" imgH="317160" progId="Equation.DSMT4">
                  <p:embed/>
                  <p:pic>
                    <p:nvPicPr>
                      <p:cNvPr id="6" name="Object 5">
                        <a:extLst>
                          <a:ext uri="{FF2B5EF4-FFF2-40B4-BE49-F238E27FC236}">
                            <a16:creationId xmlns:a16="http://schemas.microsoft.com/office/drawing/2014/main" id="{DDE9D668-7B8B-4EC0-B0BB-CB5AA7D9A583}"/>
                          </a:ext>
                        </a:extLst>
                      </p:cNvPr>
                      <p:cNvPicPr/>
                      <p:nvPr/>
                    </p:nvPicPr>
                    <p:blipFill>
                      <a:blip r:embed="rId7"/>
                      <a:stretch>
                        <a:fillRect/>
                      </a:stretch>
                    </p:blipFill>
                    <p:spPr>
                      <a:xfrm>
                        <a:off x="2136140" y="2857976"/>
                        <a:ext cx="4038600" cy="317500"/>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797C071A-F5FF-48CE-B1BA-389B3805528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782145"/>
              </p:ext>
            </p:extLst>
          </p:nvPr>
        </p:nvGraphicFramePr>
        <p:xfrm>
          <a:off x="2136140" y="3244609"/>
          <a:ext cx="4660900" cy="571500"/>
        </p:xfrm>
        <a:graphic>
          <a:graphicData uri="http://schemas.openxmlformats.org/presentationml/2006/ole">
            <mc:AlternateContent xmlns:mc="http://schemas.openxmlformats.org/markup-compatibility/2006">
              <mc:Choice xmlns:v="urn:schemas-microsoft-com:vml" Requires="v">
                <p:oleObj name="Equation" r:id="rId8" imgW="4660560" imgH="571320" progId="Equation.DSMT4">
                  <p:embed/>
                </p:oleObj>
              </mc:Choice>
              <mc:Fallback>
                <p:oleObj name="Equation" r:id="rId8" imgW="4660560" imgH="571320" progId="Equation.DSMT4">
                  <p:embed/>
                  <p:pic>
                    <p:nvPicPr>
                      <p:cNvPr id="7" name="Object 6">
                        <a:extLst>
                          <a:ext uri="{FF2B5EF4-FFF2-40B4-BE49-F238E27FC236}">
                            <a16:creationId xmlns:a16="http://schemas.microsoft.com/office/drawing/2014/main" id="{040C12C5-5BE3-4E80-AE77-85209C8396B9}"/>
                          </a:ext>
                        </a:extLst>
                      </p:cNvPr>
                      <p:cNvPicPr/>
                      <p:nvPr/>
                    </p:nvPicPr>
                    <p:blipFill>
                      <a:blip r:embed="rId9"/>
                      <a:stretch>
                        <a:fillRect/>
                      </a:stretch>
                    </p:blipFill>
                    <p:spPr>
                      <a:xfrm>
                        <a:off x="2136140" y="3244609"/>
                        <a:ext cx="4660900" cy="571500"/>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31DA564B-396D-4246-95BF-735AC66C132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62926513"/>
              </p:ext>
            </p:extLst>
          </p:nvPr>
        </p:nvGraphicFramePr>
        <p:xfrm>
          <a:off x="2136140" y="3947656"/>
          <a:ext cx="2565400" cy="1028700"/>
        </p:xfrm>
        <a:graphic>
          <a:graphicData uri="http://schemas.openxmlformats.org/presentationml/2006/ole">
            <mc:AlternateContent xmlns:mc="http://schemas.openxmlformats.org/markup-compatibility/2006">
              <mc:Choice xmlns:v="urn:schemas-microsoft-com:vml" Requires="v">
                <p:oleObj name="Equation" r:id="rId10" imgW="2565360" imgH="1028520" progId="Equation.DSMT4">
                  <p:embed/>
                </p:oleObj>
              </mc:Choice>
              <mc:Fallback>
                <p:oleObj name="Equation" r:id="rId10" imgW="2565360" imgH="1028520" progId="Equation.DSMT4">
                  <p:embed/>
                  <p:pic>
                    <p:nvPicPr>
                      <p:cNvPr id="8" name="Object 7">
                        <a:extLst>
                          <a:ext uri="{FF2B5EF4-FFF2-40B4-BE49-F238E27FC236}">
                            <a16:creationId xmlns:a16="http://schemas.microsoft.com/office/drawing/2014/main" id="{797C071A-F5FF-48CE-B1BA-389B38055281}"/>
                          </a:ext>
                        </a:extLst>
                      </p:cNvPr>
                      <p:cNvPicPr/>
                      <p:nvPr/>
                    </p:nvPicPr>
                    <p:blipFill>
                      <a:blip r:embed="rId11"/>
                      <a:stretch>
                        <a:fillRect/>
                      </a:stretch>
                    </p:blipFill>
                    <p:spPr>
                      <a:xfrm>
                        <a:off x="2136140" y="3947656"/>
                        <a:ext cx="2565400" cy="1028700"/>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F96E4E8D-C8EB-452D-918C-C00EEED6332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31705102"/>
              </p:ext>
            </p:extLst>
          </p:nvPr>
        </p:nvGraphicFramePr>
        <p:xfrm>
          <a:off x="2150110" y="5092017"/>
          <a:ext cx="3670300" cy="1028700"/>
        </p:xfrm>
        <a:graphic>
          <a:graphicData uri="http://schemas.openxmlformats.org/presentationml/2006/ole">
            <mc:AlternateContent xmlns:mc="http://schemas.openxmlformats.org/markup-compatibility/2006">
              <mc:Choice xmlns:v="urn:schemas-microsoft-com:vml" Requires="v">
                <p:oleObj name="Equation" r:id="rId12" imgW="3670200" imgH="1028520" progId="Equation.DSMT4">
                  <p:embed/>
                </p:oleObj>
              </mc:Choice>
              <mc:Fallback>
                <p:oleObj name="Equation" r:id="rId12" imgW="3670200" imgH="1028520" progId="Equation.DSMT4">
                  <p:embed/>
                  <p:pic>
                    <p:nvPicPr>
                      <p:cNvPr id="11" name="Object 10">
                        <a:extLst>
                          <a:ext uri="{FF2B5EF4-FFF2-40B4-BE49-F238E27FC236}">
                            <a16:creationId xmlns:a16="http://schemas.microsoft.com/office/drawing/2014/main" id="{31DA564B-396D-4246-95BF-735AC66C1322}"/>
                          </a:ext>
                        </a:extLst>
                      </p:cNvPr>
                      <p:cNvPicPr/>
                      <p:nvPr/>
                    </p:nvPicPr>
                    <p:blipFill>
                      <a:blip r:embed="rId13"/>
                      <a:stretch>
                        <a:fillRect/>
                      </a:stretch>
                    </p:blipFill>
                    <p:spPr>
                      <a:xfrm>
                        <a:off x="2150110" y="5092017"/>
                        <a:ext cx="3670300" cy="10287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315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2181-8906-44ED-8D06-4712ED321C6F}"/>
              </a:ext>
            </a:extLst>
          </p:cNvPr>
          <p:cNvSpPr>
            <a:spLocks noGrp="1"/>
          </p:cNvSpPr>
          <p:nvPr>
            <p:ph type="title"/>
          </p:nvPr>
        </p:nvSpPr>
        <p:spPr/>
        <p:txBody>
          <a:bodyPr/>
          <a:lstStyle/>
          <a:p>
            <a:r>
              <a:rPr lang="en-IN" sz="3400" dirty="0"/>
              <a:t>Reading Numbers From the Keyboard</a:t>
            </a:r>
          </a:p>
        </p:txBody>
      </p:sp>
      <p:sp>
        <p:nvSpPr>
          <p:cNvPr id="3" name="Content Placeholder 2">
            <a:extLst>
              <a:ext uri="{FF2B5EF4-FFF2-40B4-BE49-F238E27FC236}">
                <a16:creationId xmlns:a16="http://schemas.microsoft.com/office/drawing/2014/main" id="{BE4A754E-75E2-4390-A9A2-285E0C27BB92}"/>
              </a:ext>
            </a:extLst>
          </p:cNvPr>
          <p:cNvSpPr>
            <a:spLocks noGrp="1"/>
          </p:cNvSpPr>
          <p:nvPr>
            <p:ph sz="quarter" idx="13"/>
          </p:nvPr>
        </p:nvSpPr>
        <p:spPr>
          <a:xfrm>
            <a:off x="457200" y="1556327"/>
            <a:ext cx="8229600" cy="1093883"/>
          </a:xfrm>
        </p:spPr>
        <p:txBody>
          <a:bodyPr/>
          <a:lstStyle/>
          <a:p>
            <a:pPr marL="432" indent="0">
              <a:buNone/>
            </a:pPr>
            <a:r>
              <a:rPr lang="en-IN" b="1" dirty="0">
                <a:latin typeface="Courier New" panose="02070309020205020404" pitchFamily="49" charset="0"/>
                <a:cs typeface="Courier New" panose="02070309020205020404" pitchFamily="49" charset="0"/>
              </a:rPr>
              <a:t>Scanner input = new Scanner(System.in);</a:t>
            </a:r>
          </a:p>
          <a:p>
            <a:pPr marL="432" indent="0">
              <a:buNone/>
            </a:pPr>
            <a:r>
              <a:rPr lang="en-IN" b="1" dirty="0">
                <a:latin typeface="Courier New" panose="02070309020205020404" pitchFamily="49" charset="0"/>
                <a:cs typeface="Courier New" panose="02070309020205020404" pitchFamily="49" charset="0"/>
              </a:rPr>
              <a:t>int value = input.nextInt();</a:t>
            </a:r>
          </a:p>
        </p:txBody>
      </p:sp>
      <p:graphicFrame>
        <p:nvGraphicFramePr>
          <p:cNvPr id="5" name="Table 5">
            <a:extLst>
              <a:ext uri="{FF2B5EF4-FFF2-40B4-BE49-F238E27FC236}">
                <a16:creationId xmlns:a16="http://schemas.microsoft.com/office/drawing/2014/main" id="{E028EA8B-9CA7-4013-BB08-9A63FC8A486F}"/>
              </a:ext>
            </a:extLst>
          </p:cNvPr>
          <p:cNvGraphicFramePr>
            <a:graphicFrameLocks noGrp="1"/>
          </p:cNvGraphicFramePr>
          <p:nvPr>
            <p:ph sz="quarter" idx="14"/>
            <p:extLst>
              <p:ext uri="{D42A27DB-BD31-4B8C-83A1-F6EECF244321}">
                <p14:modId xmlns:p14="http://schemas.microsoft.com/office/powerpoint/2010/main" val="201584210"/>
              </p:ext>
            </p:extLst>
          </p:nvPr>
        </p:nvGraphicFramePr>
        <p:xfrm>
          <a:off x="988017" y="2893887"/>
          <a:ext cx="7167966" cy="2855986"/>
        </p:xfrm>
        <a:graphic>
          <a:graphicData uri="http://schemas.openxmlformats.org/drawingml/2006/table">
            <a:tbl>
              <a:tblPr firstRow="1" bandRow="1">
                <a:tableStyleId>{2D5ABB26-0587-4C30-8999-92F81FD0307C}</a:tableStyleId>
              </a:tblPr>
              <a:tblGrid>
                <a:gridCol w="2316997">
                  <a:extLst>
                    <a:ext uri="{9D8B030D-6E8A-4147-A177-3AD203B41FA5}">
                      <a16:colId xmlns:a16="http://schemas.microsoft.com/office/drawing/2014/main" val="3997353483"/>
                    </a:ext>
                  </a:extLst>
                </a:gridCol>
                <a:gridCol w="4850969">
                  <a:extLst>
                    <a:ext uri="{9D8B030D-6E8A-4147-A177-3AD203B41FA5}">
                      <a16:colId xmlns:a16="http://schemas.microsoft.com/office/drawing/2014/main" val="3038148527"/>
                    </a:ext>
                  </a:extLst>
                </a:gridCol>
              </a:tblGrid>
              <a:tr h="407998">
                <a:tc>
                  <a:txBody>
                    <a:bodyPr/>
                    <a:lstStyle/>
                    <a:p>
                      <a:r>
                        <a:rPr lang="en-IN" sz="1800" b="1" dirty="0"/>
                        <a:t>Method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150629"/>
                  </a:ext>
                </a:extLst>
              </a:tr>
              <a:tr h="407998">
                <a:tc>
                  <a:txBody>
                    <a:bodyPr/>
                    <a:lstStyle/>
                    <a:p>
                      <a:r>
                        <a:rPr lang="en-IN" sz="1800" b="1" dirty="0"/>
                        <a:t>nextByte()</a:t>
                      </a:r>
                    </a:p>
                  </a:txBody>
                  <a:tcPr>
                    <a:lnT w="12700" cap="flat" cmpd="sng" algn="ctr">
                      <a:solidFill>
                        <a:schemeClr val="tx1"/>
                      </a:solidFill>
                      <a:prstDash val="solid"/>
                      <a:round/>
                      <a:headEnd type="none" w="med" len="med"/>
                      <a:tailEnd type="none" w="med" len="med"/>
                    </a:lnT>
                  </a:tcPr>
                </a:tc>
                <a:tc>
                  <a:txBody>
                    <a:bodyPr/>
                    <a:lstStyle/>
                    <a:p>
                      <a:r>
                        <a:rPr lang="en-IN" sz="1800" dirty="0"/>
                        <a:t>reads an integer of the </a:t>
                      </a:r>
                      <a:r>
                        <a:rPr lang="en-IN" sz="1800" b="1" dirty="0"/>
                        <a:t>byte</a:t>
                      </a:r>
                      <a:r>
                        <a:rPr lang="en-IN" sz="1800" dirty="0"/>
                        <a:t> type.</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0423314"/>
                  </a:ext>
                </a:extLst>
              </a:tr>
              <a:tr h="407998">
                <a:tc>
                  <a:txBody>
                    <a:bodyPr/>
                    <a:lstStyle/>
                    <a:p>
                      <a:r>
                        <a:rPr lang="en-IN" sz="1800" b="1" dirty="0"/>
                        <a:t>nextShort()</a:t>
                      </a:r>
                    </a:p>
                  </a:txBody>
                  <a:tcPr/>
                </a:tc>
                <a:tc>
                  <a:txBody>
                    <a:bodyPr/>
                    <a:lstStyle/>
                    <a:p>
                      <a:r>
                        <a:rPr lang="en-IN" sz="1800" dirty="0"/>
                        <a:t>reads an integer of the </a:t>
                      </a:r>
                      <a:r>
                        <a:rPr lang="en-IN" sz="1800" b="1" dirty="0"/>
                        <a:t>short</a:t>
                      </a:r>
                      <a:r>
                        <a:rPr lang="en-IN" sz="1800" dirty="0"/>
                        <a:t> type.</a:t>
                      </a:r>
                    </a:p>
                  </a:txBody>
                  <a:tcPr/>
                </a:tc>
                <a:extLst>
                  <a:ext uri="{0D108BD9-81ED-4DB2-BD59-A6C34878D82A}">
                    <a16:rowId xmlns:a16="http://schemas.microsoft.com/office/drawing/2014/main" val="2329050837"/>
                  </a:ext>
                </a:extLst>
              </a:tr>
              <a:tr h="407998">
                <a:tc>
                  <a:txBody>
                    <a:bodyPr/>
                    <a:lstStyle/>
                    <a:p>
                      <a:r>
                        <a:rPr lang="en-IN" sz="1800" b="1" dirty="0"/>
                        <a:t>nextInt()</a:t>
                      </a:r>
                    </a:p>
                  </a:txBody>
                  <a:tcPr/>
                </a:tc>
                <a:tc>
                  <a:txBody>
                    <a:bodyPr/>
                    <a:lstStyle/>
                    <a:p>
                      <a:r>
                        <a:rPr lang="en-IN" sz="1800" dirty="0"/>
                        <a:t>reads an integer of the </a:t>
                      </a:r>
                      <a:r>
                        <a:rPr lang="en-IN" sz="1800" b="1" dirty="0"/>
                        <a:t>int</a:t>
                      </a:r>
                      <a:r>
                        <a:rPr lang="en-IN" sz="1800" dirty="0"/>
                        <a:t> type.</a:t>
                      </a:r>
                    </a:p>
                  </a:txBody>
                  <a:tcPr/>
                </a:tc>
                <a:extLst>
                  <a:ext uri="{0D108BD9-81ED-4DB2-BD59-A6C34878D82A}">
                    <a16:rowId xmlns:a16="http://schemas.microsoft.com/office/drawing/2014/main" val="3368955093"/>
                  </a:ext>
                </a:extLst>
              </a:tr>
              <a:tr h="407998">
                <a:tc>
                  <a:txBody>
                    <a:bodyPr/>
                    <a:lstStyle/>
                    <a:p>
                      <a:r>
                        <a:rPr lang="en-IN" sz="1800" b="1" dirty="0"/>
                        <a:t>nextLong()</a:t>
                      </a:r>
                    </a:p>
                  </a:txBody>
                  <a:tcPr/>
                </a:tc>
                <a:tc>
                  <a:txBody>
                    <a:bodyPr/>
                    <a:lstStyle/>
                    <a:p>
                      <a:r>
                        <a:rPr lang="en-IN" sz="1800" dirty="0"/>
                        <a:t>reads an integer of the </a:t>
                      </a:r>
                      <a:r>
                        <a:rPr lang="en-IN" sz="1800" b="1" dirty="0"/>
                        <a:t>long</a:t>
                      </a:r>
                      <a:r>
                        <a:rPr lang="en-IN" sz="1800" dirty="0"/>
                        <a:t> type.</a:t>
                      </a:r>
                    </a:p>
                  </a:txBody>
                  <a:tcPr/>
                </a:tc>
                <a:extLst>
                  <a:ext uri="{0D108BD9-81ED-4DB2-BD59-A6C34878D82A}">
                    <a16:rowId xmlns:a16="http://schemas.microsoft.com/office/drawing/2014/main" val="3095121064"/>
                  </a:ext>
                </a:extLst>
              </a:tr>
              <a:tr h="407998">
                <a:tc>
                  <a:txBody>
                    <a:bodyPr/>
                    <a:lstStyle/>
                    <a:p>
                      <a:r>
                        <a:rPr lang="en-IN" sz="1800" b="1" dirty="0"/>
                        <a:t>nextFloat()</a:t>
                      </a:r>
                    </a:p>
                  </a:txBody>
                  <a:tcPr/>
                </a:tc>
                <a:tc>
                  <a:txBody>
                    <a:bodyPr/>
                    <a:lstStyle/>
                    <a:p>
                      <a:r>
                        <a:rPr lang="en-IN" sz="1800" dirty="0"/>
                        <a:t>reads a number of the </a:t>
                      </a:r>
                      <a:r>
                        <a:rPr lang="en-IN" sz="1800" b="1" dirty="0"/>
                        <a:t>float</a:t>
                      </a:r>
                      <a:r>
                        <a:rPr lang="en-IN" sz="1800" dirty="0"/>
                        <a:t> type.</a:t>
                      </a:r>
                    </a:p>
                  </a:txBody>
                  <a:tcPr/>
                </a:tc>
                <a:extLst>
                  <a:ext uri="{0D108BD9-81ED-4DB2-BD59-A6C34878D82A}">
                    <a16:rowId xmlns:a16="http://schemas.microsoft.com/office/drawing/2014/main" val="1266867751"/>
                  </a:ext>
                </a:extLst>
              </a:tr>
              <a:tr h="407998">
                <a:tc>
                  <a:txBody>
                    <a:bodyPr/>
                    <a:lstStyle/>
                    <a:p>
                      <a:r>
                        <a:rPr lang="en-IN" sz="1800" b="1" dirty="0"/>
                        <a:t>nextDouble()</a:t>
                      </a:r>
                    </a:p>
                  </a:txBody>
                  <a:tcPr>
                    <a:lnB w="12700" cap="flat" cmpd="sng" algn="ctr">
                      <a:solidFill>
                        <a:schemeClr val="tx1"/>
                      </a:solidFill>
                      <a:prstDash val="solid"/>
                      <a:round/>
                      <a:headEnd type="none" w="med" len="med"/>
                      <a:tailEnd type="none" w="med" len="med"/>
                    </a:lnB>
                  </a:tcPr>
                </a:tc>
                <a:tc>
                  <a:txBody>
                    <a:bodyPr/>
                    <a:lstStyle/>
                    <a:p>
                      <a:r>
                        <a:rPr lang="en-IN" sz="1800" dirty="0"/>
                        <a:t>reads a number of the </a:t>
                      </a:r>
                      <a:r>
                        <a:rPr lang="en-IN" sz="1800" b="1" dirty="0"/>
                        <a:t>double</a:t>
                      </a:r>
                      <a:r>
                        <a:rPr lang="en-IN" sz="1800" dirty="0"/>
                        <a:t> type.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645683"/>
                  </a:ext>
                </a:extLst>
              </a:tr>
            </a:tbl>
          </a:graphicData>
        </a:graphic>
      </p:graphicFrame>
    </p:spTree>
    <p:extLst>
      <p:ext uri="{BB962C8B-B14F-4D97-AF65-F5344CB8AC3E}">
        <p14:creationId xmlns:p14="http://schemas.microsoft.com/office/powerpoint/2010/main" val="72864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781-46F8-4A2F-97C0-F7D31C8805EB}"/>
              </a:ext>
            </a:extLst>
          </p:cNvPr>
          <p:cNvSpPr>
            <a:spLocks noGrp="1"/>
          </p:cNvSpPr>
          <p:nvPr>
            <p:ph type="title"/>
          </p:nvPr>
        </p:nvSpPr>
        <p:spPr/>
        <p:txBody>
          <a:bodyPr/>
          <a:lstStyle/>
          <a:p>
            <a:r>
              <a:rPr lang="en-IN" dirty="0"/>
              <a:t>Numeric Operators</a:t>
            </a:r>
          </a:p>
        </p:txBody>
      </p:sp>
      <p:graphicFrame>
        <p:nvGraphicFramePr>
          <p:cNvPr id="4" name="Table 4">
            <a:extLst>
              <a:ext uri="{FF2B5EF4-FFF2-40B4-BE49-F238E27FC236}">
                <a16:creationId xmlns:a16="http://schemas.microsoft.com/office/drawing/2014/main" id="{72001A99-6F0F-4346-896E-6A16E82FEBE9}"/>
              </a:ext>
            </a:extLst>
          </p:cNvPr>
          <p:cNvGraphicFramePr>
            <a:graphicFrameLocks noGrp="1"/>
          </p:cNvGraphicFramePr>
          <p:nvPr>
            <p:ph sz="quarter" idx="13"/>
            <p:extLst>
              <p:ext uri="{D42A27DB-BD31-4B8C-83A1-F6EECF244321}">
                <p14:modId xmlns:p14="http://schemas.microsoft.com/office/powerpoint/2010/main" val="254888555"/>
              </p:ext>
            </p:extLst>
          </p:nvPr>
        </p:nvGraphicFramePr>
        <p:xfrm>
          <a:off x="488196" y="1709144"/>
          <a:ext cx="7741403" cy="3668766"/>
        </p:xfrm>
        <a:graphic>
          <a:graphicData uri="http://schemas.openxmlformats.org/drawingml/2006/table">
            <a:tbl>
              <a:tblPr firstRow="1" bandRow="1">
                <a:tableStyleId>{2D5ABB26-0587-4C30-8999-92F81FD0307C}</a:tableStyleId>
              </a:tblPr>
              <a:tblGrid>
                <a:gridCol w="1522910">
                  <a:extLst>
                    <a:ext uri="{9D8B030D-6E8A-4147-A177-3AD203B41FA5}">
                      <a16:colId xmlns:a16="http://schemas.microsoft.com/office/drawing/2014/main" val="3417244157"/>
                    </a:ext>
                  </a:extLst>
                </a:gridCol>
                <a:gridCol w="2072831">
                  <a:extLst>
                    <a:ext uri="{9D8B030D-6E8A-4147-A177-3AD203B41FA5}">
                      <a16:colId xmlns:a16="http://schemas.microsoft.com/office/drawing/2014/main" val="2216731566"/>
                    </a:ext>
                  </a:extLst>
                </a:gridCol>
                <a:gridCol w="2072831">
                  <a:extLst>
                    <a:ext uri="{9D8B030D-6E8A-4147-A177-3AD203B41FA5}">
                      <a16:colId xmlns:a16="http://schemas.microsoft.com/office/drawing/2014/main" val="1803539830"/>
                    </a:ext>
                  </a:extLst>
                </a:gridCol>
                <a:gridCol w="2072831">
                  <a:extLst>
                    <a:ext uri="{9D8B030D-6E8A-4147-A177-3AD203B41FA5}">
                      <a16:colId xmlns:a16="http://schemas.microsoft.com/office/drawing/2014/main" val="2520010836"/>
                    </a:ext>
                  </a:extLst>
                </a:gridCol>
              </a:tblGrid>
              <a:tr h="611461">
                <a:tc>
                  <a:txBody>
                    <a:bodyPr/>
                    <a:lstStyle/>
                    <a:p>
                      <a:r>
                        <a:rPr lang="en-IN" sz="1800" b="1" dirty="0">
                          <a:solidFill>
                            <a:schemeClr val="tx1"/>
                          </a:solidFill>
                        </a:rPr>
                        <a:t>Name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solidFill>
                            <a:schemeClr val="tx1"/>
                          </a:solidFill>
                        </a:rPr>
                        <a:t>Meaning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solidFill>
                            <a:schemeClr val="tx1"/>
                          </a:solidFill>
                        </a:rPr>
                        <a:t>Example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solidFill>
                            <a:schemeClr val="tx1"/>
                          </a:solidFill>
                        </a:rPr>
                        <a:t>Result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648794"/>
                  </a:ext>
                </a:extLst>
              </a:tr>
              <a:tr h="611461">
                <a:tc>
                  <a:txBody>
                    <a:bodyPr/>
                    <a:lstStyle/>
                    <a:p>
                      <a:r>
                        <a:rPr lang="en-IN" sz="1800" dirty="0">
                          <a:solidFill>
                            <a:schemeClr val="tx1"/>
                          </a:solidFill>
                        </a:rPr>
                        <a:t>+</a:t>
                      </a:r>
                    </a:p>
                  </a:txBody>
                  <a:tcPr>
                    <a:lnT w="12700" cap="flat" cmpd="sng" algn="ctr">
                      <a:solidFill>
                        <a:schemeClr val="tx1"/>
                      </a:solidFill>
                      <a:prstDash val="solid"/>
                      <a:round/>
                      <a:headEnd type="none" w="med" len="med"/>
                      <a:tailEnd type="none" w="med" len="med"/>
                    </a:lnT>
                  </a:tcPr>
                </a:tc>
                <a:tc>
                  <a:txBody>
                    <a:bodyPr/>
                    <a:lstStyle/>
                    <a:p>
                      <a:r>
                        <a:rPr lang="en-IN" sz="1800" dirty="0">
                          <a:solidFill>
                            <a:schemeClr val="tx1"/>
                          </a:solidFill>
                        </a:rPr>
                        <a:t>Addition</a:t>
                      </a:r>
                    </a:p>
                  </a:txBody>
                  <a:tcPr>
                    <a:lnT w="12700" cap="flat" cmpd="sng" algn="ctr">
                      <a:solidFill>
                        <a:schemeClr val="tx1"/>
                      </a:solidFill>
                      <a:prstDash val="solid"/>
                      <a:round/>
                      <a:headEnd type="none" w="med" len="med"/>
                      <a:tailEnd type="none" w="med" len="med"/>
                    </a:lnT>
                  </a:tcPr>
                </a:tc>
                <a:tc>
                  <a:txBody>
                    <a:bodyPr/>
                    <a:lstStyle/>
                    <a:p>
                      <a:r>
                        <a:rPr lang="en-IN" sz="1800" dirty="0">
                          <a:solidFill>
                            <a:schemeClr val="tx1"/>
                          </a:solidFill>
                        </a:rPr>
                        <a:t>34 + 1</a:t>
                      </a:r>
                    </a:p>
                  </a:txBody>
                  <a:tcPr>
                    <a:lnT w="12700" cap="flat" cmpd="sng" algn="ctr">
                      <a:solidFill>
                        <a:schemeClr val="tx1"/>
                      </a:solidFill>
                      <a:prstDash val="solid"/>
                      <a:round/>
                      <a:headEnd type="none" w="med" len="med"/>
                      <a:tailEnd type="none" w="med" len="med"/>
                    </a:lnT>
                  </a:tcPr>
                </a:tc>
                <a:tc>
                  <a:txBody>
                    <a:bodyPr/>
                    <a:lstStyle/>
                    <a:p>
                      <a:r>
                        <a:rPr lang="en-IN" sz="1800" dirty="0">
                          <a:solidFill>
                            <a:schemeClr val="tx1"/>
                          </a:solidFill>
                        </a:rPr>
                        <a:t>35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7796579"/>
                  </a:ext>
                </a:extLst>
              </a:tr>
              <a:tr h="611461">
                <a:tc>
                  <a:txBody>
                    <a:bodyPr/>
                    <a:lstStyle/>
                    <a:p>
                      <a:pPr algn="l"/>
                      <a:r>
                        <a:rPr lang="en-IN" sz="100" dirty="0">
                          <a:solidFill>
                            <a:schemeClr val="tx1"/>
                          </a:solidFill>
                        </a:rPr>
                        <a:t>The symbol of minus</a:t>
                      </a:r>
                    </a:p>
                  </a:txBody>
                  <a:tcPr anchor="ctr"/>
                </a:tc>
                <a:tc>
                  <a:txBody>
                    <a:bodyPr/>
                    <a:lstStyle/>
                    <a:p>
                      <a:r>
                        <a:rPr lang="en-IN" sz="1800" dirty="0">
                          <a:solidFill>
                            <a:schemeClr val="tx1"/>
                          </a:solidFill>
                        </a:rPr>
                        <a:t>Subtraction</a:t>
                      </a:r>
                    </a:p>
                  </a:txBody>
                  <a:tcPr/>
                </a:tc>
                <a:tc>
                  <a:txBody>
                    <a:bodyPr/>
                    <a:lstStyle/>
                    <a:p>
                      <a:r>
                        <a:rPr lang="en-IN" sz="1050" dirty="0">
                          <a:solidFill>
                            <a:schemeClr val="tx1"/>
                          </a:solidFill>
                        </a:rPr>
                        <a:t>34.0 minus 0.1</a:t>
                      </a:r>
                    </a:p>
                  </a:txBody>
                  <a:tcPr/>
                </a:tc>
                <a:tc>
                  <a:txBody>
                    <a:bodyPr/>
                    <a:lstStyle/>
                    <a:p>
                      <a:r>
                        <a:rPr lang="en-IN" sz="1800" dirty="0">
                          <a:solidFill>
                            <a:schemeClr val="tx1"/>
                          </a:solidFill>
                        </a:rPr>
                        <a:t>33.9</a:t>
                      </a:r>
                    </a:p>
                  </a:txBody>
                  <a:tcPr/>
                </a:tc>
                <a:extLst>
                  <a:ext uri="{0D108BD9-81ED-4DB2-BD59-A6C34878D82A}">
                    <a16:rowId xmlns:a16="http://schemas.microsoft.com/office/drawing/2014/main" val="1613619227"/>
                  </a:ext>
                </a:extLst>
              </a:tr>
              <a:tr h="611461">
                <a:tc>
                  <a:txBody>
                    <a:bodyPr/>
                    <a:lstStyle/>
                    <a:p>
                      <a:r>
                        <a:rPr lang="en-IN" sz="1800" dirty="0">
                          <a:solidFill>
                            <a:schemeClr val="tx1"/>
                          </a:solidFill>
                        </a:rPr>
                        <a:t>*</a:t>
                      </a:r>
                    </a:p>
                  </a:txBody>
                  <a:tcPr/>
                </a:tc>
                <a:tc>
                  <a:txBody>
                    <a:bodyPr/>
                    <a:lstStyle/>
                    <a:p>
                      <a:r>
                        <a:rPr lang="en-IN" sz="1800" dirty="0">
                          <a:solidFill>
                            <a:schemeClr val="tx1"/>
                          </a:solidFill>
                        </a:rPr>
                        <a:t>Multiplication</a:t>
                      </a:r>
                    </a:p>
                  </a:txBody>
                  <a:tcPr/>
                </a:tc>
                <a:tc>
                  <a:txBody>
                    <a:bodyPr/>
                    <a:lstStyle/>
                    <a:p>
                      <a:r>
                        <a:rPr lang="en-IN" sz="1050" dirty="0">
                          <a:solidFill>
                            <a:schemeClr val="tx1"/>
                          </a:solidFill>
                        </a:rPr>
                        <a:t>300 times 30</a:t>
                      </a:r>
                    </a:p>
                  </a:txBody>
                  <a:tcPr/>
                </a:tc>
                <a:tc>
                  <a:txBody>
                    <a:bodyPr/>
                    <a:lstStyle/>
                    <a:p>
                      <a:r>
                        <a:rPr lang="en-IN" sz="1800" dirty="0">
                          <a:solidFill>
                            <a:schemeClr val="tx1"/>
                          </a:solidFill>
                        </a:rPr>
                        <a:t>9000</a:t>
                      </a:r>
                    </a:p>
                  </a:txBody>
                  <a:tcPr/>
                </a:tc>
                <a:extLst>
                  <a:ext uri="{0D108BD9-81ED-4DB2-BD59-A6C34878D82A}">
                    <a16:rowId xmlns:a16="http://schemas.microsoft.com/office/drawing/2014/main" val="401622014"/>
                  </a:ext>
                </a:extLst>
              </a:tr>
              <a:tr h="611461">
                <a:tc>
                  <a:txBody>
                    <a:bodyPr/>
                    <a:lstStyle/>
                    <a:p>
                      <a:r>
                        <a:rPr lang="en-IN" sz="200" dirty="0">
                          <a:solidFill>
                            <a:schemeClr val="tx1"/>
                          </a:solidFill>
                        </a:rPr>
                        <a:t>division slash</a:t>
                      </a:r>
                    </a:p>
                  </a:txBody>
                  <a:tcPr/>
                </a:tc>
                <a:tc>
                  <a:txBody>
                    <a:bodyPr/>
                    <a:lstStyle/>
                    <a:p>
                      <a:r>
                        <a:rPr lang="en-IN" sz="1800" dirty="0">
                          <a:solidFill>
                            <a:schemeClr val="tx1"/>
                          </a:solidFill>
                        </a:rPr>
                        <a:t>Division</a:t>
                      </a:r>
                    </a:p>
                  </a:txBody>
                  <a:tcPr/>
                </a:tc>
                <a:tc>
                  <a:txBody>
                    <a:bodyPr/>
                    <a:lstStyle/>
                    <a:p>
                      <a:r>
                        <a:rPr lang="en-IN" sz="700" dirty="0">
                          <a:solidFill>
                            <a:schemeClr val="tx1"/>
                          </a:solidFill>
                        </a:rPr>
                        <a:t>1.0 divided by 2.0.</a:t>
                      </a:r>
                      <a:endParaRPr lang="en-IN" sz="1800" dirty="0">
                        <a:solidFill>
                          <a:schemeClr val="tx1"/>
                        </a:solidFill>
                      </a:endParaRPr>
                    </a:p>
                  </a:txBody>
                  <a:tcPr/>
                </a:tc>
                <a:tc>
                  <a:txBody>
                    <a:bodyPr/>
                    <a:lstStyle/>
                    <a:p>
                      <a:r>
                        <a:rPr lang="en-IN" sz="1800" dirty="0">
                          <a:solidFill>
                            <a:schemeClr val="tx1"/>
                          </a:solidFill>
                        </a:rPr>
                        <a:t>0.5</a:t>
                      </a:r>
                    </a:p>
                  </a:txBody>
                  <a:tcPr/>
                </a:tc>
                <a:extLst>
                  <a:ext uri="{0D108BD9-81ED-4DB2-BD59-A6C34878D82A}">
                    <a16:rowId xmlns:a16="http://schemas.microsoft.com/office/drawing/2014/main" val="3881011483"/>
                  </a:ext>
                </a:extLst>
              </a:tr>
              <a:tr h="611461">
                <a:tc>
                  <a:txBody>
                    <a:bodyPr/>
                    <a:lstStyle/>
                    <a:p>
                      <a:r>
                        <a:rPr lang="en-IN" sz="100" dirty="0">
                          <a:solidFill>
                            <a:schemeClr val="tx1"/>
                          </a:solidFill>
                        </a:rPr>
                        <a:t>symbol of modulo remainder</a:t>
                      </a:r>
                    </a:p>
                  </a:txBody>
                  <a:tcPr>
                    <a:lnB w="12700" cap="flat" cmpd="sng" algn="ctr">
                      <a:solidFill>
                        <a:schemeClr val="tx1"/>
                      </a:solidFill>
                      <a:prstDash val="solid"/>
                      <a:round/>
                      <a:headEnd type="none" w="med" len="med"/>
                      <a:tailEnd type="none" w="med" len="med"/>
                    </a:lnB>
                  </a:tcPr>
                </a:tc>
                <a:tc>
                  <a:txBody>
                    <a:bodyPr/>
                    <a:lstStyle/>
                    <a:p>
                      <a:r>
                        <a:rPr lang="en-IN" sz="1800" dirty="0">
                          <a:solidFill>
                            <a:schemeClr val="tx1"/>
                          </a:solidFill>
                        </a:rPr>
                        <a:t>Remainder</a:t>
                      </a:r>
                    </a:p>
                  </a:txBody>
                  <a:tcPr>
                    <a:lnB w="12700" cap="flat" cmpd="sng" algn="ctr">
                      <a:solidFill>
                        <a:schemeClr val="tx1"/>
                      </a:solidFill>
                      <a:prstDash val="solid"/>
                      <a:round/>
                      <a:headEnd type="none" w="med" len="med"/>
                      <a:tailEnd type="none" w="med" len="med"/>
                    </a:lnB>
                  </a:tcPr>
                </a:tc>
                <a:tc>
                  <a:txBody>
                    <a:bodyPr/>
                    <a:lstStyle/>
                    <a:p>
                      <a:r>
                        <a:rPr lang="en-IN" sz="500" dirty="0">
                          <a:solidFill>
                            <a:schemeClr val="tx1"/>
                          </a:solidFill>
                        </a:rPr>
                        <a:t>20 modulo remainder 3</a:t>
                      </a:r>
                    </a:p>
                  </a:txBody>
                  <a:tcPr>
                    <a:lnB w="12700" cap="flat" cmpd="sng" algn="ctr">
                      <a:solidFill>
                        <a:schemeClr val="tx1"/>
                      </a:solidFill>
                      <a:prstDash val="solid"/>
                      <a:round/>
                      <a:headEnd type="none" w="med" len="med"/>
                      <a:tailEnd type="none" w="med" len="med"/>
                    </a:lnB>
                  </a:tcPr>
                </a:tc>
                <a:tc>
                  <a:txBody>
                    <a:bodyPr/>
                    <a:lstStyle/>
                    <a:p>
                      <a:r>
                        <a:rPr lang="en-IN" sz="1800" dirty="0">
                          <a:solidFill>
                            <a:schemeClr val="tx1"/>
                          </a:solidFill>
                        </a:rPr>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526606"/>
                  </a:ext>
                </a:extLst>
              </a:tr>
            </a:tbl>
          </a:graphicData>
        </a:graphic>
      </p:graphicFrame>
      <p:graphicFrame>
        <p:nvGraphicFramePr>
          <p:cNvPr id="5" name="Object 4">
            <a:extLst>
              <a:ext uri="{FF2B5EF4-FFF2-40B4-BE49-F238E27FC236}">
                <a16:creationId xmlns:a16="http://schemas.microsoft.com/office/drawing/2014/main" id="{CB1871DB-1704-4978-9ED7-F4E2BEB2AC9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939925862"/>
              </p:ext>
            </p:extLst>
          </p:nvPr>
        </p:nvGraphicFramePr>
        <p:xfrm>
          <a:off x="558046" y="3137261"/>
          <a:ext cx="165100" cy="127000"/>
        </p:xfrm>
        <a:graphic>
          <a:graphicData uri="http://schemas.openxmlformats.org/presentationml/2006/ole">
            <mc:AlternateContent xmlns:mc="http://schemas.openxmlformats.org/markup-compatibility/2006">
              <mc:Choice xmlns:v="urn:schemas-microsoft-com:vml" Requires="v">
                <p:oleObj name="Equation" r:id="rId2" imgW="164880" imgH="126720" progId="Equation.DSMT4">
                  <p:embed/>
                </p:oleObj>
              </mc:Choice>
              <mc:Fallback>
                <p:oleObj name="Equation" r:id="rId2" imgW="164880" imgH="126720" progId="Equation.DSMT4">
                  <p:embed/>
                  <p:pic>
                    <p:nvPicPr>
                      <p:cNvPr id="0" name=""/>
                      <p:cNvPicPr/>
                      <p:nvPr/>
                    </p:nvPicPr>
                    <p:blipFill>
                      <a:blip r:embed="rId3"/>
                      <a:stretch>
                        <a:fillRect/>
                      </a:stretch>
                    </p:blipFill>
                    <p:spPr>
                      <a:xfrm>
                        <a:off x="558046" y="3137261"/>
                        <a:ext cx="165100" cy="127000"/>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F9392302-B395-4735-B91C-A1DC4C5DBBD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4773326"/>
              </p:ext>
            </p:extLst>
          </p:nvPr>
        </p:nvGraphicFramePr>
        <p:xfrm>
          <a:off x="4139446" y="2995021"/>
          <a:ext cx="977900" cy="228600"/>
        </p:xfrm>
        <a:graphic>
          <a:graphicData uri="http://schemas.openxmlformats.org/presentationml/2006/ole">
            <mc:AlternateContent xmlns:mc="http://schemas.openxmlformats.org/markup-compatibility/2006">
              <mc:Choice xmlns:v="urn:schemas-microsoft-com:vml" Requires="v">
                <p:oleObj name="Equation" r:id="rId4" imgW="977760" imgH="228600" progId="Equation.DSMT4">
                  <p:embed/>
                </p:oleObj>
              </mc:Choice>
              <mc:Fallback>
                <p:oleObj name="Equation" r:id="rId4" imgW="977760" imgH="228600" progId="Equation.DSMT4">
                  <p:embed/>
                  <p:pic>
                    <p:nvPicPr>
                      <p:cNvPr id="0" name=""/>
                      <p:cNvPicPr/>
                      <p:nvPr/>
                    </p:nvPicPr>
                    <p:blipFill>
                      <a:blip r:embed="rId5"/>
                      <a:stretch>
                        <a:fillRect/>
                      </a:stretch>
                    </p:blipFill>
                    <p:spPr>
                      <a:xfrm>
                        <a:off x="4139446" y="2995021"/>
                        <a:ext cx="977900" cy="228600"/>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F9392302-B395-4735-B91C-A1DC4C5DBBD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54962787"/>
              </p:ext>
            </p:extLst>
          </p:nvPr>
        </p:nvGraphicFramePr>
        <p:xfrm>
          <a:off x="4136906" y="3575306"/>
          <a:ext cx="850900" cy="228600"/>
        </p:xfrm>
        <a:graphic>
          <a:graphicData uri="http://schemas.openxmlformats.org/presentationml/2006/ole">
            <mc:AlternateContent xmlns:mc="http://schemas.openxmlformats.org/markup-compatibility/2006">
              <mc:Choice xmlns:v="urn:schemas-microsoft-com:vml" Requires="v">
                <p:oleObj name="Equation" r:id="rId6" imgW="850680" imgH="228600" progId="Equation.DSMT4">
                  <p:embed/>
                </p:oleObj>
              </mc:Choice>
              <mc:Fallback>
                <p:oleObj name="Equation" r:id="rId6" imgW="850680" imgH="228600" progId="Equation.DSMT4">
                  <p:embed/>
                  <p:pic>
                    <p:nvPicPr>
                      <p:cNvPr id="6" name="Object 5">
                        <a:extLst>
                          <a:ext uri="{FF2B5EF4-FFF2-40B4-BE49-F238E27FC236}">
                            <a16:creationId xmlns:a16="http://schemas.microsoft.com/office/drawing/2014/main" id="{F9392302-B395-4735-B91C-A1DC4C5DBBD9}"/>
                          </a:ext>
                        </a:extLst>
                      </p:cNvPr>
                      <p:cNvPicPr/>
                      <p:nvPr/>
                    </p:nvPicPr>
                    <p:blipFill>
                      <a:blip r:embed="rId7"/>
                      <a:stretch>
                        <a:fillRect/>
                      </a:stretch>
                    </p:blipFill>
                    <p:spPr>
                      <a:xfrm>
                        <a:off x="4136906" y="3575306"/>
                        <a:ext cx="850900" cy="228600"/>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59F1A045-A65E-47F2-B95B-BE53B5C1F61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58027536"/>
              </p:ext>
            </p:extLst>
          </p:nvPr>
        </p:nvGraphicFramePr>
        <p:xfrm>
          <a:off x="577096" y="4183379"/>
          <a:ext cx="127000" cy="215900"/>
        </p:xfrm>
        <a:graphic>
          <a:graphicData uri="http://schemas.openxmlformats.org/presentationml/2006/ole">
            <mc:AlternateContent xmlns:mc="http://schemas.openxmlformats.org/markup-compatibility/2006">
              <mc:Choice xmlns:v="urn:schemas-microsoft-com:vml" Requires="v">
                <p:oleObj name="Equation" r:id="rId8" imgW="126720" imgH="215640" progId="Equation.DSMT4">
                  <p:embed/>
                </p:oleObj>
              </mc:Choice>
              <mc:Fallback>
                <p:oleObj name="Equation" r:id="rId8" imgW="126720" imgH="215640" progId="Equation.DSMT4">
                  <p:embed/>
                  <p:pic>
                    <p:nvPicPr>
                      <p:cNvPr id="0" name=""/>
                      <p:cNvPicPr/>
                      <p:nvPr/>
                    </p:nvPicPr>
                    <p:blipFill>
                      <a:blip r:embed="rId9"/>
                      <a:stretch>
                        <a:fillRect/>
                      </a:stretch>
                    </p:blipFill>
                    <p:spPr>
                      <a:xfrm>
                        <a:off x="577096" y="4183379"/>
                        <a:ext cx="127000" cy="215900"/>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7D502847-108D-4B5E-8E30-FE0C1A4001B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19854851"/>
              </p:ext>
            </p:extLst>
          </p:nvPr>
        </p:nvGraphicFramePr>
        <p:xfrm>
          <a:off x="4175732" y="4199707"/>
          <a:ext cx="825500" cy="228600"/>
        </p:xfrm>
        <a:graphic>
          <a:graphicData uri="http://schemas.openxmlformats.org/presentationml/2006/ole">
            <mc:AlternateContent xmlns:mc="http://schemas.openxmlformats.org/markup-compatibility/2006">
              <mc:Choice xmlns:v="urn:schemas-microsoft-com:vml" Requires="v">
                <p:oleObj name="Equation" r:id="rId10" imgW="825480" imgH="228600" progId="Equation.DSMT4">
                  <p:embed/>
                </p:oleObj>
              </mc:Choice>
              <mc:Fallback>
                <p:oleObj name="Equation" r:id="rId10" imgW="825480" imgH="228600" progId="Equation.DSMT4">
                  <p:embed/>
                  <p:pic>
                    <p:nvPicPr>
                      <p:cNvPr id="0" name=""/>
                      <p:cNvPicPr/>
                      <p:nvPr/>
                    </p:nvPicPr>
                    <p:blipFill>
                      <a:blip r:embed="rId11"/>
                      <a:stretch>
                        <a:fillRect/>
                      </a:stretch>
                    </p:blipFill>
                    <p:spPr>
                      <a:xfrm>
                        <a:off x="4175732" y="4199707"/>
                        <a:ext cx="825500" cy="228600"/>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59F1A045-A65E-47F2-B95B-BE53B5C1F61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73328345"/>
              </p:ext>
            </p:extLst>
          </p:nvPr>
        </p:nvGraphicFramePr>
        <p:xfrm>
          <a:off x="511782" y="4799691"/>
          <a:ext cx="228600" cy="241300"/>
        </p:xfrm>
        <a:graphic>
          <a:graphicData uri="http://schemas.openxmlformats.org/presentationml/2006/ole">
            <mc:AlternateContent xmlns:mc="http://schemas.openxmlformats.org/markup-compatibility/2006">
              <mc:Choice xmlns:v="urn:schemas-microsoft-com:vml" Requires="v">
                <p:oleObj name="Equation" r:id="rId12" imgW="228600" imgH="241200" progId="Equation.DSMT4">
                  <p:embed/>
                </p:oleObj>
              </mc:Choice>
              <mc:Fallback>
                <p:oleObj name="Equation" r:id="rId12" imgW="228600" imgH="241200" progId="Equation.DSMT4">
                  <p:embed/>
                  <p:pic>
                    <p:nvPicPr>
                      <p:cNvPr id="7" name="Object 6">
                        <a:extLst>
                          <a:ext uri="{FF2B5EF4-FFF2-40B4-BE49-F238E27FC236}">
                            <a16:creationId xmlns:a16="http://schemas.microsoft.com/office/drawing/2014/main" id="{59F1A045-A65E-47F2-B95B-BE53B5C1F61A}"/>
                          </a:ext>
                        </a:extLst>
                      </p:cNvPr>
                      <p:cNvPicPr/>
                      <p:nvPr/>
                    </p:nvPicPr>
                    <p:blipFill>
                      <a:blip r:embed="rId13"/>
                      <a:stretch>
                        <a:fillRect/>
                      </a:stretch>
                    </p:blipFill>
                    <p:spPr>
                      <a:xfrm>
                        <a:off x="511782" y="4799691"/>
                        <a:ext cx="228600" cy="241300"/>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7D502847-108D-4B5E-8E30-FE0C1A4001B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28168694"/>
              </p:ext>
            </p:extLst>
          </p:nvPr>
        </p:nvGraphicFramePr>
        <p:xfrm>
          <a:off x="4161671" y="4820646"/>
          <a:ext cx="774700" cy="241300"/>
        </p:xfrm>
        <a:graphic>
          <a:graphicData uri="http://schemas.openxmlformats.org/presentationml/2006/ole">
            <mc:AlternateContent xmlns:mc="http://schemas.openxmlformats.org/markup-compatibility/2006">
              <mc:Choice xmlns:v="urn:schemas-microsoft-com:vml" Requires="v">
                <p:oleObj name="Equation" r:id="rId14" imgW="774360" imgH="241200" progId="Equation.DSMT4">
                  <p:embed/>
                </p:oleObj>
              </mc:Choice>
              <mc:Fallback>
                <p:oleObj name="Equation" r:id="rId14" imgW="774360" imgH="241200" progId="Equation.DSMT4">
                  <p:embed/>
                  <p:pic>
                    <p:nvPicPr>
                      <p:cNvPr id="8" name="Object 7">
                        <a:extLst>
                          <a:ext uri="{FF2B5EF4-FFF2-40B4-BE49-F238E27FC236}">
                            <a16:creationId xmlns:a16="http://schemas.microsoft.com/office/drawing/2014/main" id="{7D502847-108D-4B5E-8E30-FE0C1A4001B2}"/>
                          </a:ext>
                        </a:extLst>
                      </p:cNvPr>
                      <p:cNvPicPr/>
                      <p:nvPr/>
                    </p:nvPicPr>
                    <p:blipFill>
                      <a:blip r:embed="rId15"/>
                      <a:stretch>
                        <a:fillRect/>
                      </a:stretch>
                    </p:blipFill>
                    <p:spPr>
                      <a:xfrm>
                        <a:off x="4161671" y="4820646"/>
                        <a:ext cx="774700" cy="2413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5169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A3F-E561-4289-BAFE-22E3407E4F78}"/>
              </a:ext>
            </a:extLst>
          </p:cNvPr>
          <p:cNvSpPr>
            <a:spLocks noGrp="1"/>
          </p:cNvSpPr>
          <p:nvPr>
            <p:ph type="title"/>
          </p:nvPr>
        </p:nvSpPr>
        <p:spPr/>
        <p:txBody>
          <a:bodyPr/>
          <a:lstStyle/>
          <a:p>
            <a:r>
              <a:rPr lang="en-IN" dirty="0"/>
              <a:t>Integer Division</a:t>
            </a:r>
          </a:p>
        </p:txBody>
      </p:sp>
      <p:sp>
        <p:nvSpPr>
          <p:cNvPr id="4" name="Content Placeholder 3">
            <a:extLst>
              <a:ext uri="{FF2B5EF4-FFF2-40B4-BE49-F238E27FC236}">
                <a16:creationId xmlns:a16="http://schemas.microsoft.com/office/drawing/2014/main" id="{E9BB3789-86DE-4146-89B0-1850EA735545}"/>
              </a:ext>
            </a:extLst>
          </p:cNvPr>
          <p:cNvSpPr>
            <a:spLocks noGrp="1"/>
          </p:cNvSpPr>
          <p:nvPr>
            <p:ph sz="quarter" idx="13"/>
          </p:nvPr>
        </p:nvSpPr>
        <p:spPr>
          <a:xfrm>
            <a:off x="457201" y="1552575"/>
            <a:ext cx="492124" cy="501650"/>
          </a:xfrm>
        </p:spPr>
        <p:txBody>
          <a:bodyPr rIns="0" bIns="0"/>
          <a:lstStyle/>
          <a:p>
            <a:pPr marL="432" indent="0">
              <a:buNone/>
            </a:pPr>
            <a:r>
              <a:rPr lang="en-IN" dirty="0"/>
              <a:t>+,</a:t>
            </a:r>
          </a:p>
        </p:txBody>
      </p:sp>
      <p:graphicFrame>
        <p:nvGraphicFramePr>
          <p:cNvPr id="8" name="Object 7" descr="Minus,">
            <a:extLst>
              <a:ext uri="{FF2B5EF4-FFF2-40B4-BE49-F238E27FC236}">
                <a16:creationId xmlns:a16="http://schemas.microsoft.com/office/drawing/2014/main" id="{2FE59F33-4EBF-4680-8E8B-0DEAD5777C55}"/>
              </a:ext>
            </a:extLst>
          </p:cNvPr>
          <p:cNvGraphicFramePr>
            <a:graphicFrameLocks noChangeAspect="1"/>
          </p:cNvGraphicFramePr>
          <p:nvPr>
            <p:extLst>
              <p:ext uri="{D42A27DB-BD31-4B8C-83A1-F6EECF244321}">
                <p14:modId xmlns:p14="http://schemas.microsoft.com/office/powerpoint/2010/main" val="609184246"/>
              </p:ext>
            </p:extLst>
          </p:nvPr>
        </p:nvGraphicFramePr>
        <p:xfrm>
          <a:off x="1025071" y="1791562"/>
          <a:ext cx="266700" cy="190500"/>
        </p:xfrm>
        <a:graphic>
          <a:graphicData uri="http://schemas.openxmlformats.org/presentationml/2006/ole">
            <mc:AlternateContent xmlns:mc="http://schemas.openxmlformats.org/markup-compatibility/2006">
              <mc:Choice xmlns:v="urn:schemas-microsoft-com:vml" Requires="v">
                <p:oleObj name="Equation" r:id="rId2" imgW="266400" imgH="190440" progId="Equation.DSMT4">
                  <p:embed/>
                </p:oleObj>
              </mc:Choice>
              <mc:Fallback>
                <p:oleObj name="Equation" r:id="rId2" imgW="266400" imgH="190440" progId="Equation.DSMT4">
                  <p:embed/>
                  <p:pic>
                    <p:nvPicPr>
                      <p:cNvPr id="0" name=""/>
                      <p:cNvPicPr/>
                      <p:nvPr/>
                    </p:nvPicPr>
                    <p:blipFill>
                      <a:blip r:embed="rId3"/>
                      <a:stretch>
                        <a:fillRect/>
                      </a:stretch>
                    </p:blipFill>
                    <p:spPr>
                      <a:xfrm>
                        <a:off x="1025071" y="1791562"/>
                        <a:ext cx="266700" cy="190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09CF975-54DB-4528-ACC4-30B3E3B223CA}"/>
              </a:ext>
            </a:extLst>
          </p:cNvPr>
          <p:cNvSpPr>
            <a:spLocks noGrp="1"/>
          </p:cNvSpPr>
          <p:nvPr>
            <p:ph sz="quarter" idx="14"/>
          </p:nvPr>
        </p:nvSpPr>
        <p:spPr>
          <a:xfrm>
            <a:off x="1430594" y="1509945"/>
            <a:ext cx="4011769" cy="493026"/>
          </a:xfrm>
        </p:spPr>
        <p:txBody>
          <a:bodyPr lIns="0" bIns="0"/>
          <a:lstStyle/>
          <a:p>
            <a:pPr marL="432" indent="0">
              <a:buNone/>
            </a:pPr>
            <a:r>
              <a:rPr lang="en-IN" dirty="0"/>
              <a:t>*, /, and %</a:t>
            </a:r>
          </a:p>
        </p:txBody>
      </p:sp>
      <p:graphicFrame>
        <p:nvGraphicFramePr>
          <p:cNvPr id="3" name="Object 2" descr="5 over 2">
            <a:extLst>
              <a:ext uri="{FF2B5EF4-FFF2-40B4-BE49-F238E27FC236}">
                <a16:creationId xmlns:a16="http://schemas.microsoft.com/office/drawing/2014/main" id="{9D30CA18-EB4B-40C5-BBAE-3F05F2E854C5}"/>
              </a:ext>
            </a:extLst>
          </p:cNvPr>
          <p:cNvGraphicFramePr>
            <a:graphicFrameLocks noChangeAspect="1"/>
          </p:cNvGraphicFramePr>
          <p:nvPr>
            <p:extLst>
              <p:ext uri="{D42A27DB-BD31-4B8C-83A1-F6EECF244321}">
                <p14:modId xmlns:p14="http://schemas.microsoft.com/office/powerpoint/2010/main" val="4041709716"/>
              </p:ext>
            </p:extLst>
          </p:nvPr>
        </p:nvGraphicFramePr>
        <p:xfrm>
          <a:off x="493305" y="2373860"/>
          <a:ext cx="584200" cy="292100"/>
        </p:xfrm>
        <a:graphic>
          <a:graphicData uri="http://schemas.openxmlformats.org/presentationml/2006/ole">
            <mc:AlternateContent xmlns:mc="http://schemas.openxmlformats.org/markup-compatibility/2006">
              <mc:Choice xmlns:v="urn:schemas-microsoft-com:vml" Requires="v">
                <p:oleObj name="Equation" r:id="rId4" imgW="583920" imgH="291960" progId="Equation.DSMT4">
                  <p:embed/>
                </p:oleObj>
              </mc:Choice>
              <mc:Fallback>
                <p:oleObj name="Equation" r:id="rId4" imgW="583920" imgH="291960" progId="Equation.DSMT4">
                  <p:embed/>
                  <p:pic>
                    <p:nvPicPr>
                      <p:cNvPr id="0" name=""/>
                      <p:cNvPicPr/>
                      <p:nvPr/>
                    </p:nvPicPr>
                    <p:blipFill>
                      <a:blip r:embed="rId5"/>
                      <a:stretch>
                        <a:fillRect/>
                      </a:stretch>
                    </p:blipFill>
                    <p:spPr>
                      <a:xfrm>
                        <a:off x="493305" y="2373860"/>
                        <a:ext cx="584200" cy="292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682E23F-B804-46F4-8946-7E3D8B34973E}"/>
              </a:ext>
            </a:extLst>
          </p:cNvPr>
          <p:cNvSpPr>
            <a:spLocks noGrp="1"/>
          </p:cNvSpPr>
          <p:nvPr>
            <p:ph sz="quarter" idx="15"/>
          </p:nvPr>
        </p:nvSpPr>
        <p:spPr>
          <a:xfrm>
            <a:off x="1268911" y="2315743"/>
            <a:ext cx="4011769" cy="415924"/>
          </a:xfrm>
        </p:spPr>
        <p:txBody>
          <a:bodyPr lIns="0" tIns="0" rIns="90000" bIns="0"/>
          <a:lstStyle/>
          <a:p>
            <a:pPr marL="432" indent="0">
              <a:buNone/>
            </a:pPr>
            <a:r>
              <a:rPr lang="en-IN" dirty="0"/>
              <a:t>yields an integer 2.</a:t>
            </a:r>
          </a:p>
        </p:txBody>
      </p:sp>
      <p:graphicFrame>
        <p:nvGraphicFramePr>
          <p:cNvPr id="7" name="Object 6" descr="5.0 over 2">
            <a:extLst>
              <a:ext uri="{FF2B5EF4-FFF2-40B4-BE49-F238E27FC236}">
                <a16:creationId xmlns:a16="http://schemas.microsoft.com/office/drawing/2014/main" id="{975AE45D-3826-424D-95F1-4839B278DD1D}"/>
              </a:ext>
            </a:extLst>
          </p:cNvPr>
          <p:cNvGraphicFramePr>
            <a:graphicFrameLocks noChangeAspect="1"/>
          </p:cNvGraphicFramePr>
          <p:nvPr>
            <p:extLst>
              <p:ext uri="{D42A27DB-BD31-4B8C-83A1-F6EECF244321}">
                <p14:modId xmlns:p14="http://schemas.microsoft.com/office/powerpoint/2010/main" val="1074135485"/>
              </p:ext>
            </p:extLst>
          </p:nvPr>
        </p:nvGraphicFramePr>
        <p:xfrm>
          <a:off x="495301" y="2944127"/>
          <a:ext cx="838200" cy="292100"/>
        </p:xfrm>
        <a:graphic>
          <a:graphicData uri="http://schemas.openxmlformats.org/presentationml/2006/ole">
            <mc:AlternateContent xmlns:mc="http://schemas.openxmlformats.org/markup-compatibility/2006">
              <mc:Choice xmlns:v="urn:schemas-microsoft-com:vml" Requires="v">
                <p:oleObj name="Equation" r:id="rId6" imgW="838080" imgH="291960" progId="Equation.DSMT4">
                  <p:embed/>
                </p:oleObj>
              </mc:Choice>
              <mc:Fallback>
                <p:oleObj name="Equation" r:id="rId6" imgW="838080" imgH="291960" progId="Equation.DSMT4">
                  <p:embed/>
                  <p:pic>
                    <p:nvPicPr>
                      <p:cNvPr id="0" name=""/>
                      <p:cNvPicPr/>
                      <p:nvPr/>
                    </p:nvPicPr>
                    <p:blipFill>
                      <a:blip r:embed="rId7"/>
                      <a:stretch>
                        <a:fillRect/>
                      </a:stretch>
                    </p:blipFill>
                    <p:spPr>
                      <a:xfrm>
                        <a:off x="495301" y="2944127"/>
                        <a:ext cx="838200" cy="2921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18519F1A-225A-4B93-A32C-0036E0666A77}"/>
              </a:ext>
            </a:extLst>
          </p:cNvPr>
          <p:cNvSpPr>
            <a:spLocks noGrp="1"/>
          </p:cNvSpPr>
          <p:nvPr>
            <p:ph sz="quarter" idx="16"/>
          </p:nvPr>
        </p:nvSpPr>
        <p:spPr>
          <a:xfrm>
            <a:off x="1472706" y="2907354"/>
            <a:ext cx="4011769" cy="423702"/>
          </a:xfrm>
        </p:spPr>
        <p:txBody>
          <a:bodyPr lIns="0" tIns="0" bIns="0"/>
          <a:lstStyle/>
          <a:p>
            <a:pPr marL="432" indent="0">
              <a:buNone/>
            </a:pPr>
            <a:r>
              <a:rPr lang="en-IN" dirty="0"/>
              <a:t>yields a double value 2.5</a:t>
            </a:r>
          </a:p>
        </p:txBody>
      </p:sp>
      <p:sp>
        <p:nvSpPr>
          <p:cNvPr id="10" name="Content Placeholder 9">
            <a:extLst>
              <a:ext uri="{FF2B5EF4-FFF2-40B4-BE49-F238E27FC236}">
                <a16:creationId xmlns:a16="http://schemas.microsoft.com/office/drawing/2014/main" id="{E6282EDC-11C8-4CA5-B88D-772D901082CF}"/>
              </a:ext>
            </a:extLst>
          </p:cNvPr>
          <p:cNvSpPr>
            <a:spLocks noGrp="1"/>
          </p:cNvSpPr>
          <p:nvPr>
            <p:ph sz="quarter" idx="17"/>
          </p:nvPr>
        </p:nvSpPr>
        <p:spPr>
          <a:xfrm>
            <a:off x="457199" y="3629387"/>
            <a:ext cx="7932057" cy="558478"/>
          </a:xfrm>
        </p:spPr>
        <p:txBody>
          <a:bodyPr/>
          <a:lstStyle/>
          <a:p>
            <a:pPr marL="432" indent="0">
              <a:buNone/>
            </a:pPr>
            <a:r>
              <a:rPr lang="en-IN" dirty="0"/>
              <a:t>5 % 2 yields 1 (the remainder of the division)</a:t>
            </a:r>
          </a:p>
        </p:txBody>
      </p:sp>
    </p:spTree>
    <p:extLst>
      <p:ext uri="{BB962C8B-B14F-4D97-AF65-F5344CB8AC3E}">
        <p14:creationId xmlns:p14="http://schemas.microsoft.com/office/powerpoint/2010/main" val="176313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89AF-3527-4F51-85C2-6A2E3AC7005F}"/>
              </a:ext>
            </a:extLst>
          </p:cNvPr>
          <p:cNvSpPr>
            <a:spLocks noGrp="1"/>
          </p:cNvSpPr>
          <p:nvPr>
            <p:ph type="title"/>
          </p:nvPr>
        </p:nvSpPr>
        <p:spPr/>
        <p:txBody>
          <a:bodyPr/>
          <a:lstStyle/>
          <a:p>
            <a:r>
              <a:rPr lang="en-IN" dirty="0"/>
              <a:t>Remainder Operator</a:t>
            </a:r>
          </a:p>
        </p:txBody>
      </p:sp>
      <p:sp>
        <p:nvSpPr>
          <p:cNvPr id="3" name="Content Placeholder 2">
            <a:extLst>
              <a:ext uri="{FF2B5EF4-FFF2-40B4-BE49-F238E27FC236}">
                <a16:creationId xmlns:a16="http://schemas.microsoft.com/office/drawing/2014/main" id="{40FF338B-D415-4EDA-9E52-C780BF6831E7}"/>
              </a:ext>
            </a:extLst>
          </p:cNvPr>
          <p:cNvSpPr>
            <a:spLocks noGrp="1"/>
          </p:cNvSpPr>
          <p:nvPr>
            <p:ph sz="quarter" idx="13"/>
          </p:nvPr>
        </p:nvSpPr>
        <p:spPr>
          <a:xfrm>
            <a:off x="457200" y="1556326"/>
            <a:ext cx="8229600" cy="2721205"/>
          </a:xfrm>
        </p:spPr>
        <p:txBody>
          <a:bodyPr/>
          <a:lstStyle/>
          <a:p>
            <a:pPr marL="432" indent="0">
              <a:buNone/>
            </a:pPr>
            <a:r>
              <a:rPr lang="en-IN" dirty="0"/>
              <a:t>Remainder is very useful in programming. For example, an even number % 2 is always 0 and an odd number % 2 is always 1. So you can use this property to determine whether a number is even or odd. Suppose today is Saturday and you and your friends are going to meet in 10 days. What day is in 10 days? You can find that day is Tuesday using the following expression:</a:t>
            </a:r>
          </a:p>
        </p:txBody>
      </p:sp>
      <p:pic>
        <p:nvPicPr>
          <p:cNvPr id="8" name="Content Placeholder 7" descr="An equation reads, left parenthesis 6 + 10 right parenthesis modulo remainder 7 is 2.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738647" y="4539565"/>
            <a:ext cx="7666706" cy="1677929"/>
          </a:xfrm>
        </p:spPr>
      </p:pic>
    </p:spTree>
    <p:extLst>
      <p:ext uri="{BB962C8B-B14F-4D97-AF65-F5344CB8AC3E}">
        <p14:creationId xmlns:p14="http://schemas.microsoft.com/office/powerpoint/2010/main" val="144670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1A39-D0E7-4A90-A2D0-93DC4F3F867E}"/>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BF75BEC0-8293-4367-90B0-FD775CE1A728}"/>
              </a:ext>
            </a:extLst>
          </p:cNvPr>
          <p:cNvSpPr>
            <a:spLocks noGrp="1"/>
          </p:cNvSpPr>
          <p:nvPr>
            <p:ph sz="quarter" idx="13"/>
          </p:nvPr>
        </p:nvSpPr>
        <p:spPr>
          <a:xfrm>
            <a:off x="457200" y="1552574"/>
            <a:ext cx="7961086" cy="4615997"/>
          </a:xfrm>
        </p:spPr>
        <p:txBody>
          <a:bodyPr/>
          <a:lstStyle/>
          <a:p>
            <a:pPr marL="0" indent="0">
              <a:spcAft>
                <a:spcPct val="25000"/>
              </a:spcAft>
              <a:buFont typeface="Monotype Sorts" pitchFamily="2" charset="2"/>
              <a:buNone/>
            </a:pPr>
            <a:r>
              <a:rPr lang="en-US" altLang="en-US" dirty="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dirty="0"/>
              <a:t>System.out.println(1.0 - 0.1 - 0.1 - 0.1 - 0.1 - 0.1);</a:t>
            </a:r>
          </a:p>
          <a:p>
            <a:pPr marL="0" indent="0" algn="just">
              <a:spcAft>
                <a:spcPct val="25000"/>
              </a:spcAft>
              <a:buFont typeface="Monotype Sorts" pitchFamily="2" charset="2"/>
              <a:buNone/>
            </a:pPr>
            <a:r>
              <a:rPr lang="en-US" altLang="en-US" dirty="0"/>
              <a:t>displays 0.5000000000000001, not 0.5, and </a:t>
            </a:r>
          </a:p>
          <a:p>
            <a:pPr marL="0" indent="0" algn="just">
              <a:spcAft>
                <a:spcPct val="25000"/>
              </a:spcAft>
              <a:buFont typeface="Monotype Sorts" pitchFamily="2" charset="2"/>
              <a:buNone/>
            </a:pPr>
            <a:r>
              <a:rPr lang="en-US" altLang="en-US" dirty="0"/>
              <a:t>System.out.println(1.0 - 0.9);</a:t>
            </a:r>
          </a:p>
          <a:p>
            <a:pPr marL="0" indent="0">
              <a:spcAft>
                <a:spcPct val="25000"/>
              </a:spcAft>
              <a:buFont typeface="Monotype Sorts" pitchFamily="2" charset="2"/>
              <a:buNone/>
            </a:pPr>
            <a:r>
              <a:rPr lang="en-US" altLang="en-US" dirty="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84172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C62D-D57C-4C8D-8DA5-D02BE98D2C4B}"/>
              </a:ext>
            </a:extLst>
          </p:cNvPr>
          <p:cNvSpPr>
            <a:spLocks noGrp="1"/>
          </p:cNvSpPr>
          <p:nvPr>
            <p:ph type="title"/>
          </p:nvPr>
        </p:nvSpPr>
        <p:spPr/>
        <p:txBody>
          <a:bodyPr/>
          <a:lstStyle/>
          <a:p>
            <a:r>
              <a:rPr lang="en-IN" dirty="0"/>
              <a:t>Exponent Operations</a:t>
            </a:r>
          </a:p>
        </p:txBody>
      </p:sp>
      <p:sp>
        <p:nvSpPr>
          <p:cNvPr id="3" name="Content Placeholder 2">
            <a:extLst>
              <a:ext uri="{FF2B5EF4-FFF2-40B4-BE49-F238E27FC236}">
                <a16:creationId xmlns:a16="http://schemas.microsoft.com/office/drawing/2014/main" id="{36A87BB4-82B5-4222-A7CB-14E30798EFFF}"/>
              </a:ext>
            </a:extLst>
          </p:cNvPr>
          <p:cNvSpPr>
            <a:spLocks noGrp="1"/>
          </p:cNvSpPr>
          <p:nvPr>
            <p:ph sz="quarter" idx="13"/>
          </p:nvPr>
        </p:nvSpPr>
        <p:spPr>
          <a:xfrm>
            <a:off x="457199" y="1552575"/>
            <a:ext cx="8229599" cy="4404088"/>
          </a:xfrm>
        </p:spPr>
        <p:txBody>
          <a:bodyPr/>
          <a:lstStyle/>
          <a:p>
            <a:pPr marL="0" indent="0">
              <a:lnSpc>
                <a:spcPct val="90000"/>
              </a:lnSpc>
              <a:buFont typeface="Monotype Sorts" pitchFamily="2" charset="2"/>
              <a:buNone/>
            </a:pPr>
            <a:r>
              <a:rPr lang="en-US" altLang="en-US" b="1" dirty="0">
                <a:latin typeface="Courier New" panose="02070309020205020404" pitchFamily="49" charset="0"/>
              </a:rPr>
              <a:t>System.out.println(Math.pow(2, 3));</a:t>
            </a:r>
          </a:p>
          <a:p>
            <a:pPr marL="0" indent="0">
              <a:lnSpc>
                <a:spcPct val="90000"/>
              </a:lnSpc>
              <a:buFont typeface="Monotype Sorts" pitchFamily="2" charset="2"/>
              <a:buNone/>
            </a:pPr>
            <a:r>
              <a:rPr lang="en-US" altLang="en-US" b="1" dirty="0">
                <a:latin typeface="Courier New" panose="02070309020205020404" pitchFamily="49" charset="0"/>
              </a:rPr>
              <a:t>// Displays 8.0</a:t>
            </a:r>
          </a:p>
          <a:p>
            <a:pPr marL="0" indent="0">
              <a:lnSpc>
                <a:spcPct val="90000"/>
              </a:lnSpc>
              <a:buFont typeface="Monotype Sorts" pitchFamily="2" charset="2"/>
              <a:buNone/>
            </a:pPr>
            <a:r>
              <a:rPr lang="en-US" altLang="en-US" b="1" dirty="0">
                <a:latin typeface="Courier New" panose="02070309020205020404" pitchFamily="49" charset="0"/>
              </a:rPr>
              <a:t>System.out.println(Math.pow(4, 0.5));</a:t>
            </a:r>
          </a:p>
          <a:p>
            <a:pPr marL="0" indent="0">
              <a:lnSpc>
                <a:spcPct val="90000"/>
              </a:lnSpc>
              <a:buFont typeface="Monotype Sorts" pitchFamily="2" charset="2"/>
              <a:buNone/>
            </a:pPr>
            <a:r>
              <a:rPr lang="en-US" altLang="en-US" b="1" dirty="0">
                <a:latin typeface="Courier New" panose="02070309020205020404" pitchFamily="49" charset="0"/>
              </a:rPr>
              <a:t>// Displays 2.0</a:t>
            </a:r>
          </a:p>
          <a:p>
            <a:pPr marL="0" indent="0">
              <a:lnSpc>
                <a:spcPct val="90000"/>
              </a:lnSpc>
              <a:buFont typeface="Monotype Sorts" pitchFamily="2" charset="2"/>
              <a:buNone/>
            </a:pPr>
            <a:r>
              <a:rPr lang="en-US" altLang="en-US" b="1" dirty="0">
                <a:latin typeface="Courier New" panose="02070309020205020404" pitchFamily="49" charset="0"/>
              </a:rPr>
              <a:t>System.out.println(Math.pow(2.5, 2));</a:t>
            </a:r>
          </a:p>
          <a:p>
            <a:pPr marL="0" indent="0">
              <a:lnSpc>
                <a:spcPct val="90000"/>
              </a:lnSpc>
              <a:buFont typeface="Monotype Sorts" pitchFamily="2" charset="2"/>
              <a:buNone/>
            </a:pPr>
            <a:r>
              <a:rPr lang="en-US" altLang="en-US" b="1" dirty="0">
                <a:latin typeface="Courier New" panose="02070309020205020404" pitchFamily="49" charset="0"/>
              </a:rPr>
              <a:t>// Displays 6.25</a:t>
            </a:r>
          </a:p>
          <a:p>
            <a:pPr marL="0" indent="0">
              <a:lnSpc>
                <a:spcPct val="90000"/>
              </a:lnSpc>
              <a:buFont typeface="Monotype Sorts" pitchFamily="2" charset="2"/>
              <a:buNone/>
            </a:pPr>
            <a:r>
              <a:rPr lang="en-US" altLang="en-US" b="1" dirty="0">
                <a:latin typeface="Courier New" panose="02070309020205020404" pitchFamily="49" charset="0"/>
              </a:rPr>
              <a:t>System.out.println(Math.pow(2.5, -2));</a:t>
            </a:r>
          </a:p>
          <a:p>
            <a:pPr marL="0" indent="0">
              <a:lnSpc>
                <a:spcPct val="90000"/>
              </a:lnSpc>
              <a:buFont typeface="Monotype Sorts" pitchFamily="2" charset="2"/>
              <a:buNone/>
            </a:pPr>
            <a:r>
              <a:rPr lang="en-US" altLang="en-US" b="1" dirty="0">
                <a:latin typeface="Courier New" panose="02070309020205020404" pitchFamily="49" charset="0"/>
              </a:rPr>
              <a:t>// Displays 0.16</a:t>
            </a:r>
          </a:p>
        </p:txBody>
      </p:sp>
    </p:spTree>
    <p:extLst>
      <p:ext uri="{BB962C8B-B14F-4D97-AF65-F5344CB8AC3E}">
        <p14:creationId xmlns:p14="http://schemas.microsoft.com/office/powerpoint/2010/main" val="234019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D4E7-C299-4CDA-9EFD-E6B043563395}"/>
              </a:ext>
            </a:extLst>
          </p:cNvPr>
          <p:cNvSpPr>
            <a:spLocks noGrp="1"/>
          </p:cNvSpPr>
          <p:nvPr>
            <p:ph type="title"/>
          </p:nvPr>
        </p:nvSpPr>
        <p:spPr/>
        <p:txBody>
          <a:bodyPr/>
          <a:lstStyle/>
          <a:p>
            <a:r>
              <a:rPr lang="en-IN" dirty="0"/>
              <a:t>Number Literals</a:t>
            </a:r>
          </a:p>
        </p:txBody>
      </p:sp>
      <p:sp>
        <p:nvSpPr>
          <p:cNvPr id="3" name="Content Placeholder 2">
            <a:extLst>
              <a:ext uri="{FF2B5EF4-FFF2-40B4-BE49-F238E27FC236}">
                <a16:creationId xmlns:a16="http://schemas.microsoft.com/office/drawing/2014/main" id="{E2DB8FC4-2A04-4F25-BE87-D4B683C3306D}"/>
              </a:ext>
            </a:extLst>
          </p:cNvPr>
          <p:cNvSpPr>
            <a:spLocks noGrp="1"/>
          </p:cNvSpPr>
          <p:nvPr>
            <p:ph sz="quarter" idx="13"/>
          </p:nvPr>
        </p:nvSpPr>
        <p:spPr>
          <a:xfrm>
            <a:off x="457200" y="1554920"/>
            <a:ext cx="7986889" cy="4663335"/>
          </a:xfrm>
        </p:spPr>
        <p:txBody>
          <a:bodyPr/>
          <a:lstStyle/>
          <a:p>
            <a:pPr marL="432" indent="0">
              <a:buNone/>
            </a:pPr>
            <a:r>
              <a:rPr lang="en-IN" dirty="0"/>
              <a:t>A </a:t>
            </a:r>
            <a:r>
              <a:rPr lang="en-IN" b="1" dirty="0"/>
              <a:t>literal</a:t>
            </a:r>
            <a:r>
              <a:rPr lang="en-IN" dirty="0"/>
              <a:t> is a constant value that appears directly in the program. For example, 34, 1,000,000, and 5.0 are literals in the following statements:</a:t>
            </a:r>
          </a:p>
          <a:p>
            <a:pPr marL="432" indent="0">
              <a:buNone/>
            </a:pPr>
            <a:r>
              <a:rPr lang="en-IN" dirty="0"/>
              <a:t>int i = 34;</a:t>
            </a:r>
          </a:p>
          <a:p>
            <a:pPr marL="432" indent="0">
              <a:buNone/>
            </a:pPr>
            <a:r>
              <a:rPr lang="en-IN" dirty="0"/>
              <a:t>long x = 1000000;</a:t>
            </a:r>
          </a:p>
          <a:p>
            <a:pPr marL="432" indent="0">
              <a:buNone/>
            </a:pPr>
            <a:r>
              <a:rPr lang="en-IN" dirty="0"/>
              <a:t>double d = 5.0;</a:t>
            </a:r>
          </a:p>
        </p:txBody>
      </p:sp>
    </p:spTree>
    <p:extLst>
      <p:ext uri="{BB962C8B-B14F-4D97-AF65-F5344CB8AC3E}">
        <p14:creationId xmlns:p14="http://schemas.microsoft.com/office/powerpoint/2010/main" val="1850533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A4AC-15AD-4716-90AC-F15452F4047D}"/>
              </a:ext>
            </a:extLst>
          </p:cNvPr>
          <p:cNvSpPr>
            <a:spLocks noGrp="1"/>
          </p:cNvSpPr>
          <p:nvPr>
            <p:ph type="title"/>
          </p:nvPr>
        </p:nvSpPr>
        <p:spPr/>
        <p:txBody>
          <a:bodyPr/>
          <a:lstStyle/>
          <a:p>
            <a:r>
              <a:rPr lang="en-IN" dirty="0"/>
              <a:t>Integer Literals</a:t>
            </a:r>
          </a:p>
        </p:txBody>
      </p:sp>
      <p:sp>
        <p:nvSpPr>
          <p:cNvPr id="3" name="Content Placeholder 2">
            <a:extLst>
              <a:ext uri="{FF2B5EF4-FFF2-40B4-BE49-F238E27FC236}">
                <a16:creationId xmlns:a16="http://schemas.microsoft.com/office/drawing/2014/main" id="{B21F45B4-9F5C-4F82-938D-699FBF2D0600}"/>
              </a:ext>
            </a:extLst>
          </p:cNvPr>
          <p:cNvSpPr>
            <a:spLocks noGrp="1"/>
          </p:cNvSpPr>
          <p:nvPr>
            <p:ph sz="quarter" idx="13"/>
          </p:nvPr>
        </p:nvSpPr>
        <p:spPr>
          <a:xfrm>
            <a:off x="457199" y="1552575"/>
            <a:ext cx="8229601" cy="2903311"/>
          </a:xfrm>
        </p:spPr>
        <p:txBody>
          <a:bodyPr bIns="0"/>
          <a:lstStyle/>
          <a:p>
            <a:pPr marL="432" indent="0">
              <a:buNone/>
            </a:pPr>
            <a:r>
              <a:rPr lang="en-IN" dirty="0"/>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432" indent="0">
              <a:buNone/>
            </a:pPr>
            <a:r>
              <a:rPr lang="en-IN" dirty="0"/>
              <a:t>An integer literal is assumed to be of the int type, whose</a:t>
            </a:r>
          </a:p>
        </p:txBody>
      </p:sp>
      <p:sp>
        <p:nvSpPr>
          <p:cNvPr id="4" name="Content Placeholder 3">
            <a:extLst>
              <a:ext uri="{FF2B5EF4-FFF2-40B4-BE49-F238E27FC236}">
                <a16:creationId xmlns:a16="http://schemas.microsoft.com/office/drawing/2014/main" id="{A32D8310-96E6-4DA5-B3E8-69BD81F8703C}"/>
              </a:ext>
            </a:extLst>
          </p:cNvPr>
          <p:cNvSpPr>
            <a:spLocks noGrp="1"/>
          </p:cNvSpPr>
          <p:nvPr>
            <p:ph sz="quarter" idx="14"/>
          </p:nvPr>
        </p:nvSpPr>
        <p:spPr>
          <a:xfrm>
            <a:off x="457201" y="4553082"/>
            <a:ext cx="2518228" cy="410804"/>
          </a:xfrm>
        </p:spPr>
        <p:txBody>
          <a:bodyPr tIns="0" rIns="0" bIns="0"/>
          <a:lstStyle/>
          <a:p>
            <a:pPr marL="432" indent="0">
              <a:buNone/>
            </a:pPr>
            <a:r>
              <a:rPr lang="en-IN" dirty="0"/>
              <a:t>value is between</a:t>
            </a:r>
          </a:p>
        </p:txBody>
      </p:sp>
      <p:graphicFrame>
        <p:nvGraphicFramePr>
          <p:cNvPr id="17" name="Object 16" descr="negative 2 to the 31 power left parenthesis negative 2147483648 right parenthesis to 2 to the 31 power minus 1 left parenthesis 2147483647 right parenthesis.">
            <a:extLst>
              <a:ext uri="{FF2B5EF4-FFF2-40B4-BE49-F238E27FC236}">
                <a16:creationId xmlns:a16="http://schemas.microsoft.com/office/drawing/2014/main" id="{8FB0FD2D-D03E-4743-BBDE-6D3ABEC60518}"/>
              </a:ext>
            </a:extLst>
          </p:cNvPr>
          <p:cNvGraphicFramePr>
            <a:graphicFrameLocks noChangeAspect="1"/>
          </p:cNvGraphicFramePr>
          <p:nvPr>
            <p:extLst>
              <p:ext uri="{D42A27DB-BD31-4B8C-83A1-F6EECF244321}">
                <p14:modId xmlns:p14="http://schemas.microsoft.com/office/powerpoint/2010/main" val="25195919"/>
              </p:ext>
            </p:extLst>
          </p:nvPr>
        </p:nvGraphicFramePr>
        <p:xfrm>
          <a:off x="3047999" y="4557486"/>
          <a:ext cx="5499100" cy="406400"/>
        </p:xfrm>
        <a:graphic>
          <a:graphicData uri="http://schemas.openxmlformats.org/presentationml/2006/ole">
            <mc:AlternateContent xmlns:mc="http://schemas.openxmlformats.org/markup-compatibility/2006">
              <mc:Choice xmlns:v="urn:schemas-microsoft-com:vml" Requires="v">
                <p:oleObj name="Equation" r:id="rId2" imgW="5499000" imgH="406080" progId="Equation.DSMT4">
                  <p:embed/>
                </p:oleObj>
              </mc:Choice>
              <mc:Fallback>
                <p:oleObj name="Equation" r:id="rId2" imgW="5499000" imgH="406080" progId="Equation.DSMT4">
                  <p:embed/>
                  <p:pic>
                    <p:nvPicPr>
                      <p:cNvPr id="0" name=""/>
                      <p:cNvPicPr/>
                      <p:nvPr/>
                    </p:nvPicPr>
                    <p:blipFill>
                      <a:blip r:embed="rId3"/>
                      <a:stretch>
                        <a:fillRect/>
                      </a:stretch>
                    </p:blipFill>
                    <p:spPr>
                      <a:xfrm>
                        <a:off x="3047999" y="4557486"/>
                        <a:ext cx="5499100" cy="406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1532ED8-7264-4A67-8201-1342623BEE2B}"/>
              </a:ext>
            </a:extLst>
          </p:cNvPr>
          <p:cNvSpPr>
            <a:spLocks noGrp="1"/>
          </p:cNvSpPr>
          <p:nvPr>
            <p:ph sz="quarter" idx="15"/>
          </p:nvPr>
        </p:nvSpPr>
        <p:spPr>
          <a:xfrm>
            <a:off x="457198" y="5056497"/>
            <a:ext cx="8229599" cy="1170132"/>
          </a:xfrm>
        </p:spPr>
        <p:txBody>
          <a:bodyPr tIns="0"/>
          <a:lstStyle/>
          <a:p>
            <a:pPr marL="432" indent="0">
              <a:buNone/>
            </a:pPr>
            <a:r>
              <a:rPr lang="en-IN" dirty="0"/>
              <a:t>To denote an integer literal of the long type, append it with the letter L or l. L is preferred because l (lowercase L) can easily be confused with 1 (the digit one).</a:t>
            </a:r>
          </a:p>
        </p:txBody>
      </p:sp>
    </p:spTree>
    <p:extLst>
      <p:ext uri="{BB962C8B-B14F-4D97-AF65-F5344CB8AC3E}">
        <p14:creationId xmlns:p14="http://schemas.microsoft.com/office/powerpoint/2010/main" val="366786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p:cNvSpPr>
            <a:spLocks noGrp="1"/>
          </p:cNvSpPr>
          <p:nvPr>
            <p:ph sz="quarter" idx="13"/>
          </p:nvPr>
        </p:nvSpPr>
        <p:spPr>
          <a:xfrm>
            <a:off x="457200" y="1552576"/>
            <a:ext cx="8229600" cy="3445094"/>
          </a:xfrm>
        </p:spPr>
        <p:txBody>
          <a:bodyPr/>
          <a:lstStyle/>
          <a:p>
            <a:pPr marL="432" indent="0">
              <a:spcBef>
                <a:spcPts val="600"/>
              </a:spcBef>
              <a:buNone/>
            </a:pPr>
            <a:r>
              <a:rPr lang="en-IN" sz="1600" b="1" dirty="0">
                <a:solidFill>
                  <a:srgbClr val="007FA3"/>
                </a:solidFill>
              </a:rPr>
              <a:t>2.1</a:t>
            </a:r>
            <a:r>
              <a:rPr lang="en-IN" sz="1600" dirty="0"/>
              <a:t> To write Java programs to perform simple computations (§2.2).</a:t>
            </a:r>
          </a:p>
          <a:p>
            <a:pPr marL="432" indent="0">
              <a:spcBef>
                <a:spcPts val="600"/>
              </a:spcBef>
              <a:buNone/>
            </a:pPr>
            <a:r>
              <a:rPr lang="en-IN" sz="1600" b="1" dirty="0">
                <a:solidFill>
                  <a:srgbClr val="007FA3"/>
                </a:solidFill>
              </a:rPr>
              <a:t>2.2</a:t>
            </a:r>
            <a:r>
              <a:rPr lang="en-IN" sz="1600" dirty="0"/>
              <a:t> To obtain input from the console using the </a:t>
            </a:r>
            <a:r>
              <a:rPr lang="en-IN" sz="1600" b="1" dirty="0"/>
              <a:t>Scanner</a:t>
            </a:r>
            <a:r>
              <a:rPr lang="en-IN" sz="1600" dirty="0"/>
              <a:t> class (§2.3).</a:t>
            </a:r>
          </a:p>
          <a:p>
            <a:pPr marL="432" indent="0">
              <a:spcBef>
                <a:spcPts val="600"/>
              </a:spcBef>
              <a:buNone/>
            </a:pPr>
            <a:r>
              <a:rPr lang="en-IN" sz="1600" b="1" dirty="0">
                <a:solidFill>
                  <a:srgbClr val="007FA3"/>
                </a:solidFill>
              </a:rPr>
              <a:t>2.3</a:t>
            </a:r>
            <a:r>
              <a:rPr lang="en-IN" sz="1600" dirty="0"/>
              <a:t> To use identifiers to name variables, constants, methods, and classes (§2.4).</a:t>
            </a:r>
          </a:p>
          <a:p>
            <a:pPr marL="432" indent="0">
              <a:spcBef>
                <a:spcPts val="600"/>
              </a:spcBef>
              <a:buNone/>
            </a:pPr>
            <a:r>
              <a:rPr lang="en-IN" sz="1600" b="1" dirty="0">
                <a:solidFill>
                  <a:srgbClr val="007FA3"/>
                </a:solidFill>
              </a:rPr>
              <a:t>2.4</a:t>
            </a:r>
            <a:r>
              <a:rPr lang="en-IN" sz="1600" dirty="0"/>
              <a:t> To use variables to store data (§§2.5–2.6).</a:t>
            </a:r>
          </a:p>
          <a:p>
            <a:pPr marL="432" indent="0">
              <a:spcBef>
                <a:spcPts val="600"/>
              </a:spcBef>
              <a:buNone/>
            </a:pPr>
            <a:r>
              <a:rPr lang="en-IN" sz="1600" b="1" dirty="0">
                <a:solidFill>
                  <a:srgbClr val="007FA3"/>
                </a:solidFill>
              </a:rPr>
              <a:t>2.5</a:t>
            </a:r>
            <a:r>
              <a:rPr lang="en-IN" sz="1600" dirty="0"/>
              <a:t> To program with assignment statements and assignment expressions (§2.6).</a:t>
            </a:r>
          </a:p>
          <a:p>
            <a:pPr marL="432" indent="0">
              <a:spcBef>
                <a:spcPts val="600"/>
              </a:spcBef>
              <a:buNone/>
            </a:pPr>
            <a:r>
              <a:rPr lang="en-IN" sz="1600" b="1" dirty="0">
                <a:solidFill>
                  <a:srgbClr val="007FA3"/>
                </a:solidFill>
              </a:rPr>
              <a:t>2.6</a:t>
            </a:r>
            <a:r>
              <a:rPr lang="en-IN" sz="1600" dirty="0"/>
              <a:t> To use constants to store permanent data (§2.7).</a:t>
            </a:r>
          </a:p>
          <a:p>
            <a:pPr marL="432" indent="0">
              <a:spcBef>
                <a:spcPts val="600"/>
              </a:spcBef>
              <a:buNone/>
            </a:pPr>
            <a:r>
              <a:rPr lang="en-IN" sz="1600" b="1" dirty="0">
                <a:solidFill>
                  <a:srgbClr val="007FA3"/>
                </a:solidFill>
              </a:rPr>
              <a:t>2.7</a:t>
            </a:r>
            <a:r>
              <a:rPr lang="en-IN" sz="1600" dirty="0"/>
              <a:t> To name classes, methods, variables, and constants by following their naming conventions (§2.8).</a:t>
            </a:r>
          </a:p>
          <a:p>
            <a:pPr marL="432" indent="0">
              <a:spcBef>
                <a:spcPts val="600"/>
              </a:spcBef>
              <a:buNone/>
            </a:pPr>
            <a:r>
              <a:rPr lang="en-IN" sz="1600" b="1" dirty="0">
                <a:solidFill>
                  <a:srgbClr val="007FA3"/>
                </a:solidFill>
              </a:rPr>
              <a:t>2.8</a:t>
            </a:r>
            <a:r>
              <a:rPr lang="en-IN" sz="1600" dirty="0"/>
              <a:t> To explore Java numeric primitive data types: </a:t>
            </a:r>
            <a:r>
              <a:rPr lang="en-IN" sz="1600" b="1" dirty="0"/>
              <a:t>byte</a:t>
            </a:r>
            <a:r>
              <a:rPr lang="en-IN" sz="1600" dirty="0"/>
              <a:t>, </a:t>
            </a:r>
            <a:r>
              <a:rPr lang="en-IN" sz="1600" b="1" dirty="0"/>
              <a:t>short</a:t>
            </a:r>
            <a:r>
              <a:rPr lang="en-IN" sz="1600" dirty="0"/>
              <a:t>, </a:t>
            </a:r>
            <a:r>
              <a:rPr lang="en-IN" sz="1600" b="1" dirty="0"/>
              <a:t>int</a:t>
            </a:r>
            <a:r>
              <a:rPr lang="en-IN" sz="1600" dirty="0"/>
              <a:t>, </a:t>
            </a:r>
            <a:r>
              <a:rPr lang="en-IN" sz="1600" b="1" dirty="0"/>
              <a:t>long</a:t>
            </a:r>
            <a:r>
              <a:rPr lang="en-IN" sz="1600" dirty="0"/>
              <a:t>, </a:t>
            </a:r>
            <a:r>
              <a:rPr lang="en-IN" sz="1600" b="1" dirty="0"/>
              <a:t>float</a:t>
            </a:r>
            <a:r>
              <a:rPr lang="en-IN" sz="1600" dirty="0"/>
              <a:t>, and </a:t>
            </a:r>
            <a:r>
              <a:rPr lang="en-IN" sz="1600" b="1" dirty="0"/>
              <a:t>double</a:t>
            </a:r>
            <a:r>
              <a:rPr lang="en-IN" sz="1600" dirty="0"/>
              <a:t> (§2.9).</a:t>
            </a:r>
          </a:p>
          <a:p>
            <a:pPr marL="432" indent="0">
              <a:spcBef>
                <a:spcPts val="600"/>
              </a:spcBef>
              <a:buNone/>
            </a:pPr>
            <a:r>
              <a:rPr lang="en-IN" sz="1600" b="1" dirty="0">
                <a:solidFill>
                  <a:srgbClr val="007FA3"/>
                </a:solidFill>
              </a:rPr>
              <a:t>2.9</a:t>
            </a:r>
            <a:r>
              <a:rPr lang="en-IN" sz="1600" dirty="0"/>
              <a:t> To read a </a:t>
            </a:r>
            <a:r>
              <a:rPr lang="en-IN" sz="1600" b="1" dirty="0"/>
              <a:t>byte</a:t>
            </a:r>
            <a:r>
              <a:rPr lang="en-IN" sz="1600" dirty="0"/>
              <a:t>, </a:t>
            </a:r>
            <a:r>
              <a:rPr lang="en-IN" sz="1600" b="1" dirty="0"/>
              <a:t>short</a:t>
            </a:r>
            <a:r>
              <a:rPr lang="en-IN" sz="1600" dirty="0"/>
              <a:t>, </a:t>
            </a:r>
            <a:r>
              <a:rPr lang="en-IN" sz="1600" b="1" dirty="0"/>
              <a:t>int</a:t>
            </a:r>
            <a:r>
              <a:rPr lang="en-IN" sz="1600" dirty="0"/>
              <a:t>, </a:t>
            </a:r>
            <a:r>
              <a:rPr lang="en-IN" sz="1600" b="1" dirty="0"/>
              <a:t>long</a:t>
            </a:r>
            <a:r>
              <a:rPr lang="en-IN" sz="1600" dirty="0"/>
              <a:t>, </a:t>
            </a:r>
            <a:r>
              <a:rPr lang="en-IN" sz="1600" b="1" dirty="0"/>
              <a:t>float</a:t>
            </a:r>
            <a:r>
              <a:rPr lang="en-IN" sz="1600" dirty="0"/>
              <a:t>, or </a:t>
            </a:r>
            <a:r>
              <a:rPr lang="en-IN" sz="1600" b="1" dirty="0"/>
              <a:t>double</a:t>
            </a:r>
            <a:r>
              <a:rPr lang="en-IN" sz="1600" dirty="0"/>
              <a:t> value from the keyboard (§2.9.1).</a:t>
            </a:r>
          </a:p>
        </p:txBody>
      </p:sp>
      <p:sp>
        <p:nvSpPr>
          <p:cNvPr id="4" name="Content Placeholder 3">
            <a:extLst>
              <a:ext uri="{FF2B5EF4-FFF2-40B4-BE49-F238E27FC236}">
                <a16:creationId xmlns:a16="http://schemas.microsoft.com/office/drawing/2014/main" id="{939257BE-5278-402E-92C5-A3FEA9B743C8}"/>
              </a:ext>
            </a:extLst>
          </p:cNvPr>
          <p:cNvSpPr>
            <a:spLocks noGrp="1"/>
          </p:cNvSpPr>
          <p:nvPr>
            <p:ph sz="quarter" idx="14"/>
          </p:nvPr>
        </p:nvSpPr>
        <p:spPr>
          <a:xfrm>
            <a:off x="457200" y="5052520"/>
            <a:ext cx="4343400" cy="289100"/>
          </a:xfrm>
        </p:spPr>
        <p:txBody>
          <a:bodyPr tIns="0" rIns="0" bIns="0"/>
          <a:lstStyle/>
          <a:p>
            <a:pPr marL="432" indent="0">
              <a:buNone/>
            </a:pPr>
            <a:r>
              <a:rPr lang="en-IN" sz="1600" b="1" dirty="0">
                <a:solidFill>
                  <a:srgbClr val="007FA3"/>
                </a:solidFill>
              </a:rPr>
              <a:t>2.10</a:t>
            </a:r>
            <a:r>
              <a:rPr lang="en-IN" sz="1600" dirty="0"/>
              <a:t> To perform operations using operators </a:t>
            </a:r>
            <a:r>
              <a:rPr lang="en-IN" sz="1600" b="1" dirty="0"/>
              <a:t>+</a:t>
            </a:r>
            <a:r>
              <a:rPr lang="en-IN" sz="1600" dirty="0"/>
              <a:t>,</a:t>
            </a:r>
          </a:p>
        </p:txBody>
      </p:sp>
      <p:graphicFrame>
        <p:nvGraphicFramePr>
          <p:cNvPr id="7" name="Object 6" descr="minus, asterisk, forward slash, and %">
            <a:extLst>
              <a:ext uri="{FF2B5EF4-FFF2-40B4-BE49-F238E27FC236}">
                <a16:creationId xmlns:a16="http://schemas.microsoft.com/office/drawing/2014/main" id="{4C95454A-B6D9-47EF-93F7-2720B44B5B4C}"/>
              </a:ext>
            </a:extLst>
          </p:cNvPr>
          <p:cNvGraphicFramePr>
            <a:graphicFrameLocks noChangeAspect="1"/>
          </p:cNvGraphicFramePr>
          <p:nvPr>
            <p:extLst>
              <p:ext uri="{D42A27DB-BD31-4B8C-83A1-F6EECF244321}">
                <p14:modId xmlns:p14="http://schemas.microsoft.com/office/powerpoint/2010/main" val="3348212533"/>
              </p:ext>
            </p:extLst>
          </p:nvPr>
        </p:nvGraphicFramePr>
        <p:xfrm>
          <a:off x="4908550" y="5059363"/>
          <a:ext cx="1117600" cy="254000"/>
        </p:xfrm>
        <a:graphic>
          <a:graphicData uri="http://schemas.openxmlformats.org/presentationml/2006/ole">
            <mc:AlternateContent xmlns:mc="http://schemas.openxmlformats.org/markup-compatibility/2006">
              <mc:Choice xmlns:v="urn:schemas-microsoft-com:vml" Requires="v">
                <p:oleObj name="Equation" r:id="rId3" imgW="1117440" imgH="253800" progId="Equation.DSMT4">
                  <p:embed/>
                </p:oleObj>
              </mc:Choice>
              <mc:Fallback>
                <p:oleObj name="Equation" r:id="rId3" imgW="1117440" imgH="253800" progId="Equation.DSMT4">
                  <p:embed/>
                  <p:pic>
                    <p:nvPicPr>
                      <p:cNvPr id="0" name=""/>
                      <p:cNvPicPr/>
                      <p:nvPr/>
                    </p:nvPicPr>
                    <p:blipFill>
                      <a:blip r:embed="rId4"/>
                      <a:stretch>
                        <a:fillRect/>
                      </a:stretch>
                    </p:blipFill>
                    <p:spPr>
                      <a:xfrm>
                        <a:off x="4908550" y="5059363"/>
                        <a:ext cx="1117600" cy="254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C40568B-7864-4886-964A-5123625BE1DF}"/>
              </a:ext>
            </a:extLst>
          </p:cNvPr>
          <p:cNvSpPr>
            <a:spLocks noGrp="1"/>
          </p:cNvSpPr>
          <p:nvPr>
            <p:ph sz="quarter" idx="15"/>
          </p:nvPr>
        </p:nvSpPr>
        <p:spPr>
          <a:xfrm>
            <a:off x="6134096" y="5038006"/>
            <a:ext cx="897930" cy="311960"/>
          </a:xfrm>
        </p:spPr>
        <p:txBody>
          <a:bodyPr lIns="0" tIns="0" bIns="0"/>
          <a:lstStyle/>
          <a:p>
            <a:pPr marL="432" indent="0">
              <a:buNone/>
            </a:pPr>
            <a:r>
              <a:rPr lang="en-IN" sz="1600" dirty="0"/>
              <a:t>(§2.9.2).</a:t>
            </a:r>
          </a:p>
        </p:txBody>
      </p:sp>
      <p:sp>
        <p:nvSpPr>
          <p:cNvPr id="6" name="Content Placeholder 5">
            <a:extLst>
              <a:ext uri="{FF2B5EF4-FFF2-40B4-BE49-F238E27FC236}">
                <a16:creationId xmlns:a16="http://schemas.microsoft.com/office/drawing/2014/main" id="{02C36E81-5D5A-4B0C-9C0B-CC25FA712BEB}"/>
              </a:ext>
            </a:extLst>
          </p:cNvPr>
          <p:cNvSpPr>
            <a:spLocks noGrp="1"/>
          </p:cNvSpPr>
          <p:nvPr>
            <p:ph sz="quarter" idx="16"/>
          </p:nvPr>
        </p:nvSpPr>
        <p:spPr>
          <a:xfrm>
            <a:off x="457199" y="5413616"/>
            <a:ext cx="8338457" cy="939560"/>
          </a:xfrm>
        </p:spPr>
        <p:txBody>
          <a:bodyPr tIns="0"/>
          <a:lstStyle/>
          <a:p>
            <a:pPr marL="432" indent="0">
              <a:spcBef>
                <a:spcPts val="600"/>
              </a:spcBef>
              <a:buNone/>
            </a:pPr>
            <a:r>
              <a:rPr lang="en-IN" sz="1600" b="1" dirty="0">
                <a:solidFill>
                  <a:srgbClr val="007FA3"/>
                </a:solidFill>
              </a:rPr>
              <a:t>2.11</a:t>
            </a:r>
            <a:r>
              <a:rPr lang="en-IN" sz="1600" dirty="0"/>
              <a:t> To perform exponent operations using </a:t>
            </a:r>
            <a:r>
              <a:rPr lang="en-IN" sz="1600" b="1" dirty="0"/>
              <a:t>Math.pow(a, b) </a:t>
            </a:r>
            <a:r>
              <a:rPr lang="en-IN" sz="1600" dirty="0"/>
              <a:t>(§2.9.3).</a:t>
            </a:r>
          </a:p>
          <a:p>
            <a:pPr marL="432" indent="0">
              <a:spcBef>
                <a:spcPts val="600"/>
              </a:spcBef>
              <a:buNone/>
            </a:pPr>
            <a:r>
              <a:rPr lang="en-IN" sz="1600" b="1" dirty="0">
                <a:solidFill>
                  <a:srgbClr val="007FA3"/>
                </a:solidFill>
              </a:rPr>
              <a:t>2.12</a:t>
            </a:r>
            <a:r>
              <a:rPr lang="en-IN" sz="1600" dirty="0"/>
              <a:t> To write integer literals, floating-point literals, and literals in scientific notation (§2.10)</a:t>
            </a:r>
          </a:p>
        </p:txBody>
      </p:sp>
    </p:spTree>
    <p:extLst>
      <p:ext uri="{BB962C8B-B14F-4D97-AF65-F5344CB8AC3E}">
        <p14:creationId xmlns:p14="http://schemas.microsoft.com/office/powerpoint/2010/main" val="103048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96F2-F6C8-4516-AB1F-CDA3692267D7}"/>
              </a:ext>
            </a:extLst>
          </p:cNvPr>
          <p:cNvSpPr>
            <a:spLocks noGrp="1"/>
          </p:cNvSpPr>
          <p:nvPr>
            <p:ph type="title"/>
          </p:nvPr>
        </p:nvSpPr>
        <p:spPr/>
        <p:txBody>
          <a:bodyPr/>
          <a:lstStyle/>
          <a:p>
            <a:r>
              <a:rPr lang="en-IN" dirty="0"/>
              <a:t>Floating-Point Literals</a:t>
            </a:r>
          </a:p>
        </p:txBody>
      </p:sp>
      <p:sp>
        <p:nvSpPr>
          <p:cNvPr id="3" name="Content Placeholder 2">
            <a:extLst>
              <a:ext uri="{FF2B5EF4-FFF2-40B4-BE49-F238E27FC236}">
                <a16:creationId xmlns:a16="http://schemas.microsoft.com/office/drawing/2014/main" id="{F77B1BB6-084F-441A-8C2E-65D55DFCD546}"/>
              </a:ext>
            </a:extLst>
          </p:cNvPr>
          <p:cNvSpPr>
            <a:spLocks noGrp="1"/>
          </p:cNvSpPr>
          <p:nvPr>
            <p:ph sz="quarter" idx="13"/>
          </p:nvPr>
        </p:nvSpPr>
        <p:spPr>
          <a:xfrm>
            <a:off x="457200" y="1554920"/>
            <a:ext cx="8367486" cy="4663335"/>
          </a:xfrm>
        </p:spPr>
        <p:txBody>
          <a:bodyPr/>
          <a:lstStyle/>
          <a:p>
            <a:pPr marL="432" indent="0">
              <a:buNone/>
            </a:pPr>
            <a:r>
              <a:rPr lang="en-IN" dirty="0"/>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p>
        </p:txBody>
      </p:sp>
    </p:spTree>
    <p:extLst>
      <p:ext uri="{BB962C8B-B14F-4D97-AF65-F5344CB8AC3E}">
        <p14:creationId xmlns:p14="http://schemas.microsoft.com/office/powerpoint/2010/main" val="741871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0FB6-071C-4E62-B387-08D689BECCF7}"/>
              </a:ext>
            </a:extLst>
          </p:cNvPr>
          <p:cNvSpPr>
            <a:spLocks noGrp="1"/>
          </p:cNvSpPr>
          <p:nvPr>
            <p:ph type="title"/>
          </p:nvPr>
        </p:nvSpPr>
        <p:spPr/>
        <p:txBody>
          <a:bodyPr/>
          <a:lstStyle/>
          <a:p>
            <a:r>
              <a:rPr lang="en-IN" dirty="0"/>
              <a:t>double v</a:t>
            </a:r>
            <a:r>
              <a:rPr lang="en-IN" sz="100" dirty="0"/>
              <a:t>ersu</a:t>
            </a:r>
            <a:r>
              <a:rPr lang="en-IN" dirty="0"/>
              <a:t>s float</a:t>
            </a:r>
          </a:p>
        </p:txBody>
      </p:sp>
      <p:sp>
        <p:nvSpPr>
          <p:cNvPr id="4" name="Content Placeholder 3">
            <a:extLst>
              <a:ext uri="{FF2B5EF4-FFF2-40B4-BE49-F238E27FC236}">
                <a16:creationId xmlns:a16="http://schemas.microsoft.com/office/drawing/2014/main" id="{F5B856F0-4474-41A8-B5B6-51276E760D78}"/>
              </a:ext>
            </a:extLst>
          </p:cNvPr>
          <p:cNvSpPr>
            <a:spLocks noGrp="1"/>
          </p:cNvSpPr>
          <p:nvPr>
            <p:ph sz="quarter" idx="13"/>
          </p:nvPr>
        </p:nvSpPr>
        <p:spPr>
          <a:xfrm>
            <a:off x="457199" y="1552575"/>
            <a:ext cx="8229599" cy="1814739"/>
          </a:xfrm>
        </p:spPr>
        <p:txBody>
          <a:bodyPr/>
          <a:lstStyle/>
          <a:p>
            <a:pPr marL="432" indent="0">
              <a:buNone/>
            </a:pPr>
            <a:r>
              <a:rPr lang="en-IN" dirty="0"/>
              <a:t>The double type values are more accurate than the float type values. For example,</a:t>
            </a:r>
          </a:p>
          <a:p>
            <a:pPr marL="432" indent="0">
              <a:buNone/>
            </a:pPr>
            <a:r>
              <a:rPr lang="en-IN" b="1" dirty="0">
                <a:latin typeface="Courier New" panose="02070309020205020404" pitchFamily="49" charset="0"/>
                <a:cs typeface="Courier New" panose="02070309020205020404" pitchFamily="49" charset="0"/>
              </a:rPr>
              <a:t>System.out.println("1.0 / 3.0 is " + 1.0 / 3.0);</a:t>
            </a:r>
          </a:p>
        </p:txBody>
      </p:sp>
      <p:sp>
        <p:nvSpPr>
          <p:cNvPr id="5" name="Content Placeholder 4">
            <a:extLst>
              <a:ext uri="{FF2B5EF4-FFF2-40B4-BE49-F238E27FC236}">
                <a16:creationId xmlns:a16="http://schemas.microsoft.com/office/drawing/2014/main" id="{118F71C3-2120-4482-B23A-0A3C734EBC62}"/>
              </a:ext>
            </a:extLst>
          </p:cNvPr>
          <p:cNvSpPr>
            <a:spLocks noGrp="1"/>
          </p:cNvSpPr>
          <p:nvPr>
            <p:ph sz="quarter" idx="14"/>
          </p:nvPr>
        </p:nvSpPr>
        <p:spPr>
          <a:xfrm>
            <a:off x="457200" y="3459389"/>
            <a:ext cx="1333500" cy="571274"/>
          </a:xfrm>
        </p:spPr>
        <p:txBody>
          <a:bodyPr rIns="0"/>
          <a:lstStyle/>
          <a:p>
            <a:pPr marL="432" indent="0">
              <a:buNone/>
            </a:pPr>
            <a:r>
              <a:rPr lang="en-IN" dirty="0"/>
              <a:t>displays</a:t>
            </a:r>
          </a:p>
        </p:txBody>
      </p:sp>
      <p:graphicFrame>
        <p:nvGraphicFramePr>
          <p:cNvPr id="8" name="Object 7" descr="1.0 over 3.0 is 0.3333333333333333 (16 digits after the decimal point)">
            <a:extLst>
              <a:ext uri="{FF2B5EF4-FFF2-40B4-BE49-F238E27FC236}">
                <a16:creationId xmlns:a16="http://schemas.microsoft.com/office/drawing/2014/main" id="{36ADCCDA-F738-409B-8B48-5A89A6D4754C}"/>
              </a:ext>
            </a:extLst>
          </p:cNvPr>
          <p:cNvGraphicFramePr>
            <a:graphicFrameLocks noChangeAspect="1"/>
          </p:cNvGraphicFramePr>
          <p:nvPr>
            <p:extLst>
              <p:ext uri="{D42A27DB-BD31-4B8C-83A1-F6EECF244321}">
                <p14:modId xmlns:p14="http://schemas.microsoft.com/office/powerpoint/2010/main" val="2786261731"/>
              </p:ext>
            </p:extLst>
          </p:nvPr>
        </p:nvGraphicFramePr>
        <p:xfrm>
          <a:off x="1876424" y="3580081"/>
          <a:ext cx="4495800" cy="660400"/>
        </p:xfrm>
        <a:graphic>
          <a:graphicData uri="http://schemas.openxmlformats.org/presentationml/2006/ole">
            <mc:AlternateContent xmlns:mc="http://schemas.openxmlformats.org/markup-compatibility/2006">
              <mc:Choice xmlns:v="urn:schemas-microsoft-com:vml" Requires="v">
                <p:oleObj name="Equation" r:id="rId2" imgW="4495680" imgH="660240" progId="Equation.DSMT4">
                  <p:embed/>
                </p:oleObj>
              </mc:Choice>
              <mc:Fallback>
                <p:oleObj name="Equation" r:id="rId2" imgW="4495680" imgH="660240" progId="Equation.DSMT4">
                  <p:embed/>
                  <p:pic>
                    <p:nvPicPr>
                      <p:cNvPr id="0" name=""/>
                      <p:cNvPicPr/>
                      <p:nvPr/>
                    </p:nvPicPr>
                    <p:blipFill>
                      <a:blip r:embed="rId3"/>
                      <a:stretch>
                        <a:fillRect/>
                      </a:stretch>
                    </p:blipFill>
                    <p:spPr>
                      <a:xfrm>
                        <a:off x="1876424" y="3580081"/>
                        <a:ext cx="4495800" cy="660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4EE6D80-2E01-4D02-9239-02E5E28A7142}"/>
              </a:ext>
            </a:extLst>
          </p:cNvPr>
          <p:cNvSpPr>
            <a:spLocks noGrp="1"/>
          </p:cNvSpPr>
          <p:nvPr>
            <p:ph sz="quarter" idx="15"/>
          </p:nvPr>
        </p:nvSpPr>
        <p:spPr>
          <a:xfrm>
            <a:off x="457199" y="4348158"/>
            <a:ext cx="8229598" cy="885825"/>
          </a:xfrm>
        </p:spPr>
        <p:txBody>
          <a:bodyPr/>
          <a:lstStyle/>
          <a:p>
            <a:pPr marL="432" indent="0">
              <a:buNone/>
            </a:pPr>
            <a:r>
              <a:rPr lang="en-IN" b="1" dirty="0">
                <a:latin typeface="Courier New" panose="02070309020205020404" pitchFamily="49" charset="0"/>
                <a:cs typeface="Courier New" panose="02070309020205020404" pitchFamily="49" charset="0"/>
              </a:rPr>
              <a:t>System.out.println("1.0F / 3.0F is " + 1.0F / 3.0F);</a:t>
            </a:r>
          </a:p>
        </p:txBody>
      </p:sp>
      <p:sp>
        <p:nvSpPr>
          <p:cNvPr id="7" name="Content Placeholder 6">
            <a:extLst>
              <a:ext uri="{FF2B5EF4-FFF2-40B4-BE49-F238E27FC236}">
                <a16:creationId xmlns:a16="http://schemas.microsoft.com/office/drawing/2014/main" id="{4DFB8F9E-5791-47A9-B469-B6FB6E6C37DC}"/>
              </a:ext>
            </a:extLst>
          </p:cNvPr>
          <p:cNvSpPr>
            <a:spLocks noGrp="1"/>
          </p:cNvSpPr>
          <p:nvPr>
            <p:ph sz="quarter" idx="16"/>
          </p:nvPr>
        </p:nvSpPr>
        <p:spPr>
          <a:xfrm>
            <a:off x="457198" y="5335129"/>
            <a:ext cx="1384665" cy="541339"/>
          </a:xfrm>
        </p:spPr>
        <p:txBody>
          <a:bodyPr rIns="0"/>
          <a:lstStyle/>
          <a:p>
            <a:pPr marL="432" indent="0">
              <a:buNone/>
            </a:pPr>
            <a:r>
              <a:rPr lang="en-IN" dirty="0"/>
              <a:t>displays</a:t>
            </a:r>
          </a:p>
        </p:txBody>
      </p:sp>
      <p:graphicFrame>
        <p:nvGraphicFramePr>
          <p:cNvPr id="9" name="Object 8" descr="1.0 F over 3.0 is 0.33333334 (3 is 7 times after the decimal point and digits are labeled, 7 digits.">
            <a:extLst>
              <a:ext uri="{FF2B5EF4-FFF2-40B4-BE49-F238E27FC236}">
                <a16:creationId xmlns:a16="http://schemas.microsoft.com/office/drawing/2014/main" id="{1A63AEC9-3E81-4BB5-989D-E4FA714BA4FA}"/>
              </a:ext>
            </a:extLst>
          </p:cNvPr>
          <p:cNvGraphicFramePr>
            <a:graphicFrameLocks noChangeAspect="1"/>
          </p:cNvGraphicFramePr>
          <p:nvPr>
            <p:extLst>
              <p:ext uri="{D42A27DB-BD31-4B8C-83A1-F6EECF244321}">
                <p14:modId xmlns:p14="http://schemas.microsoft.com/office/powerpoint/2010/main" val="785460294"/>
              </p:ext>
            </p:extLst>
          </p:nvPr>
        </p:nvGraphicFramePr>
        <p:xfrm>
          <a:off x="1939925" y="5467350"/>
          <a:ext cx="3581400" cy="660400"/>
        </p:xfrm>
        <a:graphic>
          <a:graphicData uri="http://schemas.openxmlformats.org/presentationml/2006/ole">
            <mc:AlternateContent xmlns:mc="http://schemas.openxmlformats.org/markup-compatibility/2006">
              <mc:Choice xmlns:v="urn:schemas-microsoft-com:vml" Requires="v">
                <p:oleObj name="Equation" r:id="rId4" imgW="3581280" imgH="660240" progId="Equation.DSMT4">
                  <p:embed/>
                </p:oleObj>
              </mc:Choice>
              <mc:Fallback>
                <p:oleObj name="Equation" r:id="rId4" imgW="3581280" imgH="660240" progId="Equation.DSMT4">
                  <p:embed/>
                  <p:pic>
                    <p:nvPicPr>
                      <p:cNvPr id="0" name=""/>
                      <p:cNvPicPr/>
                      <p:nvPr/>
                    </p:nvPicPr>
                    <p:blipFill>
                      <a:blip r:embed="rId5"/>
                      <a:stretch>
                        <a:fillRect/>
                      </a:stretch>
                    </p:blipFill>
                    <p:spPr>
                      <a:xfrm>
                        <a:off x="1939925" y="5467350"/>
                        <a:ext cx="3581400" cy="660400"/>
                      </a:xfrm>
                      <a:prstGeom prst="rect">
                        <a:avLst/>
                      </a:prstGeom>
                    </p:spPr>
                  </p:pic>
                </p:oleObj>
              </mc:Fallback>
            </mc:AlternateContent>
          </a:graphicData>
        </a:graphic>
      </p:graphicFrame>
    </p:spTree>
    <p:extLst>
      <p:ext uri="{BB962C8B-B14F-4D97-AF65-F5344CB8AC3E}">
        <p14:creationId xmlns:p14="http://schemas.microsoft.com/office/powerpoint/2010/main" val="2137258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B09-2F68-4920-AA6B-03350BA53315}"/>
              </a:ext>
            </a:extLst>
          </p:cNvPr>
          <p:cNvSpPr>
            <a:spLocks noGrp="1"/>
          </p:cNvSpPr>
          <p:nvPr>
            <p:ph type="title"/>
          </p:nvPr>
        </p:nvSpPr>
        <p:spPr/>
        <p:txBody>
          <a:bodyPr/>
          <a:lstStyle/>
          <a:p>
            <a:r>
              <a:rPr lang="en-IN" dirty="0"/>
              <a:t>Scientific Notation</a:t>
            </a:r>
          </a:p>
        </p:txBody>
      </p:sp>
      <p:sp>
        <p:nvSpPr>
          <p:cNvPr id="4" name="Content Placeholder 3">
            <a:extLst>
              <a:ext uri="{FF2B5EF4-FFF2-40B4-BE49-F238E27FC236}">
                <a16:creationId xmlns:a16="http://schemas.microsoft.com/office/drawing/2014/main" id="{6EBAA53E-C880-4F97-B7B8-571172DF207A}"/>
              </a:ext>
            </a:extLst>
          </p:cNvPr>
          <p:cNvSpPr>
            <a:spLocks noGrp="1"/>
          </p:cNvSpPr>
          <p:nvPr>
            <p:ph sz="quarter" idx="13"/>
          </p:nvPr>
        </p:nvSpPr>
        <p:spPr>
          <a:xfrm>
            <a:off x="457199" y="1552575"/>
            <a:ext cx="8229599" cy="885825"/>
          </a:xfrm>
        </p:spPr>
        <p:txBody>
          <a:bodyPr bIns="0"/>
          <a:lstStyle/>
          <a:p>
            <a:pPr marL="432" indent="0">
              <a:buNone/>
            </a:pPr>
            <a:r>
              <a:rPr lang="en-IN" dirty="0"/>
              <a:t>Floating-point literals can also be specified in scientific notation, for example, 1.23456e+2, same as 1.23456e2, is</a:t>
            </a:r>
          </a:p>
        </p:txBody>
      </p:sp>
      <p:sp>
        <p:nvSpPr>
          <p:cNvPr id="5" name="Content Placeholder 4">
            <a:extLst>
              <a:ext uri="{FF2B5EF4-FFF2-40B4-BE49-F238E27FC236}">
                <a16:creationId xmlns:a16="http://schemas.microsoft.com/office/drawing/2014/main" id="{67D3E1AB-0D99-407D-A0CD-0AF5FD720EFF}"/>
              </a:ext>
            </a:extLst>
          </p:cNvPr>
          <p:cNvSpPr>
            <a:spLocks noGrp="1"/>
          </p:cNvSpPr>
          <p:nvPr>
            <p:ph sz="quarter" idx="14"/>
          </p:nvPr>
        </p:nvSpPr>
        <p:spPr>
          <a:xfrm>
            <a:off x="457200" y="2510520"/>
            <a:ext cx="3824514" cy="435881"/>
          </a:xfrm>
        </p:spPr>
        <p:txBody>
          <a:bodyPr tIns="0" rIns="0" bIns="0"/>
          <a:lstStyle/>
          <a:p>
            <a:pPr marL="432" indent="0">
              <a:buNone/>
            </a:pPr>
            <a:r>
              <a:rPr lang="en-IN" dirty="0"/>
              <a:t>equivalent to 123.456, and</a:t>
            </a:r>
          </a:p>
        </p:txBody>
      </p:sp>
      <p:graphicFrame>
        <p:nvGraphicFramePr>
          <p:cNvPr id="8" name="Object 7" descr="1.23456 e negative 2">
            <a:extLst>
              <a:ext uri="{FF2B5EF4-FFF2-40B4-BE49-F238E27FC236}">
                <a16:creationId xmlns:a16="http://schemas.microsoft.com/office/drawing/2014/main" id="{38E76AA5-32C2-4A3B-8AD3-1E922E602922}"/>
              </a:ext>
            </a:extLst>
          </p:cNvPr>
          <p:cNvGraphicFramePr>
            <a:graphicFrameLocks noChangeAspect="1"/>
          </p:cNvGraphicFramePr>
          <p:nvPr>
            <p:extLst>
              <p:ext uri="{D42A27DB-BD31-4B8C-83A1-F6EECF244321}">
                <p14:modId xmlns:p14="http://schemas.microsoft.com/office/powerpoint/2010/main" val="1569696979"/>
              </p:ext>
            </p:extLst>
          </p:nvPr>
        </p:nvGraphicFramePr>
        <p:xfrm>
          <a:off x="4368798" y="2546803"/>
          <a:ext cx="1739900" cy="292100"/>
        </p:xfrm>
        <a:graphic>
          <a:graphicData uri="http://schemas.openxmlformats.org/presentationml/2006/ole">
            <mc:AlternateContent xmlns:mc="http://schemas.openxmlformats.org/markup-compatibility/2006">
              <mc:Choice xmlns:v="urn:schemas-microsoft-com:vml" Requires="v">
                <p:oleObj name="Equation" r:id="rId2" imgW="1739880" imgH="291960" progId="Equation.DSMT4">
                  <p:embed/>
                </p:oleObj>
              </mc:Choice>
              <mc:Fallback>
                <p:oleObj name="Equation" r:id="rId2" imgW="1739880" imgH="291960" progId="Equation.DSMT4">
                  <p:embed/>
                  <p:pic>
                    <p:nvPicPr>
                      <p:cNvPr id="0" name=""/>
                      <p:cNvPicPr/>
                      <p:nvPr/>
                    </p:nvPicPr>
                    <p:blipFill>
                      <a:blip r:embed="rId3"/>
                      <a:stretch>
                        <a:fillRect/>
                      </a:stretch>
                    </p:blipFill>
                    <p:spPr>
                      <a:xfrm>
                        <a:off x="4368798" y="2546803"/>
                        <a:ext cx="1739900" cy="292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E91B1CC-09E6-4ECB-B82F-F96B42F6A465}"/>
              </a:ext>
            </a:extLst>
          </p:cNvPr>
          <p:cNvSpPr>
            <a:spLocks noGrp="1"/>
          </p:cNvSpPr>
          <p:nvPr>
            <p:ph sz="quarter" idx="15"/>
          </p:nvPr>
        </p:nvSpPr>
        <p:spPr>
          <a:xfrm>
            <a:off x="6195782" y="2517774"/>
            <a:ext cx="2491016" cy="444271"/>
          </a:xfrm>
        </p:spPr>
        <p:txBody>
          <a:bodyPr lIns="0" tIns="0" bIns="0"/>
          <a:lstStyle/>
          <a:p>
            <a:pPr marL="432" indent="0">
              <a:buNone/>
            </a:pPr>
            <a:r>
              <a:rPr lang="en-IN" dirty="0"/>
              <a:t>is equivalent to</a:t>
            </a:r>
          </a:p>
        </p:txBody>
      </p:sp>
      <p:sp>
        <p:nvSpPr>
          <p:cNvPr id="7" name="Content Placeholder 6">
            <a:extLst>
              <a:ext uri="{FF2B5EF4-FFF2-40B4-BE49-F238E27FC236}">
                <a16:creationId xmlns:a16="http://schemas.microsoft.com/office/drawing/2014/main" id="{CA1CA2C6-DB01-463F-A1A5-D60414858108}"/>
              </a:ext>
            </a:extLst>
          </p:cNvPr>
          <p:cNvSpPr>
            <a:spLocks noGrp="1"/>
          </p:cNvSpPr>
          <p:nvPr>
            <p:ph sz="quarter" idx="16"/>
          </p:nvPr>
        </p:nvSpPr>
        <p:spPr>
          <a:xfrm>
            <a:off x="453565" y="3037118"/>
            <a:ext cx="8229598" cy="1655532"/>
          </a:xfrm>
        </p:spPr>
        <p:txBody>
          <a:bodyPr tIns="0" rIns="90000"/>
          <a:lstStyle/>
          <a:p>
            <a:pPr marL="432" indent="0">
              <a:buNone/>
            </a:pPr>
            <a:r>
              <a:rPr lang="en-IN" dirty="0"/>
              <a:t>0.0123456. E (or e) represents an exponent and it can be either in lowercase or uppercase.</a:t>
            </a:r>
          </a:p>
        </p:txBody>
      </p:sp>
    </p:spTree>
    <p:extLst>
      <p:ext uri="{BB962C8B-B14F-4D97-AF65-F5344CB8AC3E}">
        <p14:creationId xmlns:p14="http://schemas.microsoft.com/office/powerpoint/2010/main" val="621160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08CF-3BF7-400A-B249-0404524711E1}"/>
              </a:ext>
            </a:extLst>
          </p:cNvPr>
          <p:cNvSpPr>
            <a:spLocks noGrp="1"/>
          </p:cNvSpPr>
          <p:nvPr>
            <p:ph type="title"/>
          </p:nvPr>
        </p:nvSpPr>
        <p:spPr/>
        <p:txBody>
          <a:bodyPr/>
          <a:lstStyle/>
          <a:p>
            <a:r>
              <a:rPr lang="en-IN" dirty="0"/>
              <a:t>Arithmetic Expressions</a:t>
            </a:r>
          </a:p>
        </p:txBody>
      </p:sp>
      <p:graphicFrame>
        <p:nvGraphicFramePr>
          <p:cNvPr id="4" name="Object 3" descr="An equation reads start fraction 3 + 4 x over 5 end fraction minus start fraction 10 left parenthesis y minus 5 right parenthesis left parenthesis a + b + c right parenthesis over x end fraction + 9 left parenthesis start fraction 4 over x end fraction + start fraction 9 + x over y end fraction right parenthesis.">
            <a:extLst>
              <a:ext uri="{FF2B5EF4-FFF2-40B4-BE49-F238E27FC236}">
                <a16:creationId xmlns:a16="http://schemas.microsoft.com/office/drawing/2014/main" id="{50BA9282-B249-4CE4-975C-30BDBD99F144}"/>
              </a:ext>
            </a:extLst>
          </p:cNvPr>
          <p:cNvGraphicFramePr>
            <a:graphicFrameLocks noChangeAspect="1"/>
          </p:cNvGraphicFramePr>
          <p:nvPr>
            <p:extLst>
              <p:ext uri="{D42A27DB-BD31-4B8C-83A1-F6EECF244321}">
                <p14:modId xmlns:p14="http://schemas.microsoft.com/office/powerpoint/2010/main" val="2423872622"/>
              </p:ext>
            </p:extLst>
          </p:nvPr>
        </p:nvGraphicFramePr>
        <p:xfrm>
          <a:off x="457200" y="1782562"/>
          <a:ext cx="5664200" cy="850900"/>
        </p:xfrm>
        <a:graphic>
          <a:graphicData uri="http://schemas.openxmlformats.org/presentationml/2006/ole">
            <mc:AlternateContent xmlns:mc="http://schemas.openxmlformats.org/markup-compatibility/2006">
              <mc:Choice xmlns:v="urn:schemas-microsoft-com:vml" Requires="v">
                <p:oleObj name="Equation" r:id="rId2" imgW="5663880" imgH="850680" progId="Equation.DSMT4">
                  <p:embed/>
                </p:oleObj>
              </mc:Choice>
              <mc:Fallback>
                <p:oleObj name="Equation" r:id="rId2" imgW="5663880" imgH="850680" progId="Equation.DSMT4">
                  <p:embed/>
                  <p:pic>
                    <p:nvPicPr>
                      <p:cNvPr id="0" name=""/>
                      <p:cNvPicPr/>
                      <p:nvPr/>
                    </p:nvPicPr>
                    <p:blipFill>
                      <a:blip r:embed="rId3"/>
                      <a:stretch>
                        <a:fillRect/>
                      </a:stretch>
                    </p:blipFill>
                    <p:spPr>
                      <a:xfrm>
                        <a:off x="457200" y="1782562"/>
                        <a:ext cx="5664200" cy="850900"/>
                      </a:xfrm>
                      <a:prstGeom prst="rect">
                        <a:avLst/>
                      </a:prstGeom>
                      <a:ln>
                        <a:solidFill>
                          <a:schemeClr val="bg1"/>
                        </a:solidFill>
                      </a:ln>
                    </p:spPr>
                  </p:pic>
                </p:oleObj>
              </mc:Fallback>
            </mc:AlternateContent>
          </a:graphicData>
        </a:graphic>
      </p:graphicFrame>
      <p:sp>
        <p:nvSpPr>
          <p:cNvPr id="3" name="Content Placeholder 2">
            <a:extLst>
              <a:ext uri="{FF2B5EF4-FFF2-40B4-BE49-F238E27FC236}">
                <a16:creationId xmlns:a16="http://schemas.microsoft.com/office/drawing/2014/main" id="{C41E6B41-B23A-497A-B420-57ABA0051EC1}"/>
              </a:ext>
            </a:extLst>
          </p:cNvPr>
          <p:cNvSpPr>
            <a:spLocks noGrp="1"/>
          </p:cNvSpPr>
          <p:nvPr>
            <p:ph sz="quarter" idx="13"/>
          </p:nvPr>
        </p:nvSpPr>
        <p:spPr>
          <a:xfrm>
            <a:off x="454026" y="3103374"/>
            <a:ext cx="2231118" cy="583255"/>
          </a:xfrm>
        </p:spPr>
        <p:txBody>
          <a:bodyPr/>
          <a:lstStyle/>
          <a:p>
            <a:pPr marL="432" indent="0">
              <a:buNone/>
            </a:pPr>
            <a:r>
              <a:rPr lang="en-IN" dirty="0"/>
              <a:t>is translated to</a:t>
            </a:r>
          </a:p>
        </p:txBody>
      </p:sp>
      <p:graphicFrame>
        <p:nvGraphicFramePr>
          <p:cNvPr id="5" name="Object 4" descr="start fraction 3 + 4 times x over 5 end fraction minus start fraction 10 times left parenthesis y minus 5 right parenthesis times left parenthesis a + b + c right parenthesis over x end fraction + 9 times left parenthesis start fraction 4 over x end fraction + start fraction 9 + x over y end fraction right parenthesis.">
            <a:extLst>
              <a:ext uri="{FF2B5EF4-FFF2-40B4-BE49-F238E27FC236}">
                <a16:creationId xmlns:a16="http://schemas.microsoft.com/office/drawing/2014/main" id="{9752D851-29A5-4D6B-AB5C-BDB718081853}"/>
              </a:ext>
            </a:extLst>
          </p:cNvPr>
          <p:cNvGraphicFramePr>
            <a:graphicFrameLocks noChangeAspect="1"/>
          </p:cNvGraphicFramePr>
          <p:nvPr>
            <p:extLst>
              <p:ext uri="{D42A27DB-BD31-4B8C-83A1-F6EECF244321}">
                <p14:modId xmlns:p14="http://schemas.microsoft.com/office/powerpoint/2010/main" val="3381733508"/>
              </p:ext>
            </p:extLst>
          </p:nvPr>
        </p:nvGraphicFramePr>
        <p:xfrm>
          <a:off x="457200" y="4156541"/>
          <a:ext cx="8394700" cy="482600"/>
        </p:xfrm>
        <a:graphic>
          <a:graphicData uri="http://schemas.openxmlformats.org/presentationml/2006/ole">
            <mc:AlternateContent xmlns:mc="http://schemas.openxmlformats.org/markup-compatibility/2006">
              <mc:Choice xmlns:v="urn:schemas-microsoft-com:vml" Requires="v">
                <p:oleObj name="Equation" r:id="rId4" imgW="8394480" imgH="482400" progId="Equation.DSMT4">
                  <p:embed/>
                </p:oleObj>
              </mc:Choice>
              <mc:Fallback>
                <p:oleObj name="Equation" r:id="rId4" imgW="8394480" imgH="482400" progId="Equation.DSMT4">
                  <p:embed/>
                  <p:pic>
                    <p:nvPicPr>
                      <p:cNvPr id="0" name=""/>
                      <p:cNvPicPr/>
                      <p:nvPr/>
                    </p:nvPicPr>
                    <p:blipFill>
                      <a:blip r:embed="rId5"/>
                      <a:stretch>
                        <a:fillRect/>
                      </a:stretch>
                    </p:blipFill>
                    <p:spPr>
                      <a:xfrm>
                        <a:off x="457200" y="4156541"/>
                        <a:ext cx="8394700" cy="482600"/>
                      </a:xfrm>
                      <a:prstGeom prst="rect">
                        <a:avLst/>
                      </a:prstGeom>
                    </p:spPr>
                  </p:pic>
                </p:oleObj>
              </mc:Fallback>
            </mc:AlternateContent>
          </a:graphicData>
        </a:graphic>
      </p:graphicFrame>
    </p:spTree>
    <p:extLst>
      <p:ext uri="{BB962C8B-B14F-4D97-AF65-F5344CB8AC3E}">
        <p14:creationId xmlns:p14="http://schemas.microsoft.com/office/powerpoint/2010/main" val="263128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D08A-B18F-49BB-95D7-2D7CFC236683}"/>
              </a:ext>
            </a:extLst>
          </p:cNvPr>
          <p:cNvSpPr>
            <a:spLocks noGrp="1"/>
          </p:cNvSpPr>
          <p:nvPr>
            <p:ph type="title"/>
          </p:nvPr>
        </p:nvSpPr>
        <p:spPr/>
        <p:txBody>
          <a:bodyPr/>
          <a:lstStyle/>
          <a:p>
            <a:r>
              <a:rPr lang="en-IN" dirty="0"/>
              <a:t>How to Evaluate an Expression</a:t>
            </a:r>
          </a:p>
        </p:txBody>
      </p:sp>
      <p:sp>
        <p:nvSpPr>
          <p:cNvPr id="4" name="Content Placeholder 3">
            <a:extLst>
              <a:ext uri="{FF2B5EF4-FFF2-40B4-BE49-F238E27FC236}">
                <a16:creationId xmlns:a16="http://schemas.microsoft.com/office/drawing/2014/main" id="{6B9FFE09-D24D-44E3-990D-4EE0ABEA8B66}"/>
              </a:ext>
            </a:extLst>
          </p:cNvPr>
          <p:cNvSpPr>
            <a:spLocks noGrp="1"/>
          </p:cNvSpPr>
          <p:nvPr>
            <p:ph sz="quarter" idx="13"/>
          </p:nvPr>
        </p:nvSpPr>
        <p:spPr>
          <a:xfrm>
            <a:off x="457200" y="1556327"/>
            <a:ext cx="8229600" cy="1999673"/>
          </a:xfrm>
        </p:spPr>
        <p:txBody>
          <a:bodyPr/>
          <a:lstStyle/>
          <a:p>
            <a:pPr marL="432" indent="0">
              <a:buNone/>
            </a:pPr>
            <a:r>
              <a:rPr lang="en-IN" dirty="0"/>
              <a:t>Though Java has its own way to evaluate an expression behind the scene, the result of a Java expression and its corresponding arithmetic expression are the same. Therefore, you can safely apply the arithmetic rule for evaluating a Java expression.</a:t>
            </a:r>
          </a:p>
        </p:txBody>
      </p:sp>
      <p:pic>
        <p:nvPicPr>
          <p:cNvPr id="6" name="Content Placeholder 5" descr="3 + 4 times 4 + 5 times left parenthesis 4 + 3 right parenthesis minus 1 (+ sign inside the parenthesis is labeled, (1) inside parenthesis. For long description in Notes pane, press F6.&#10;">
            <a:extLst>
              <a:ext uri="{FF2B5EF4-FFF2-40B4-BE49-F238E27FC236}">
                <a16:creationId xmlns:a16="http://schemas.microsoft.com/office/drawing/2014/main" id="{F7FB5A17-C9F6-47F0-B2EE-CF95E84935E7}"/>
              </a:ext>
            </a:extLst>
          </p:cNvPr>
          <p:cNvPicPr>
            <a:picLocks noGrp="1" noChangeAspect="1"/>
          </p:cNvPicPr>
          <p:nvPr>
            <p:ph sz="quarter" idx="14"/>
          </p:nvPr>
        </p:nvPicPr>
        <p:blipFill>
          <a:blip r:embed="rId3"/>
          <a:stretch>
            <a:fillRect/>
          </a:stretch>
        </p:blipFill>
        <p:spPr>
          <a:xfrm>
            <a:off x="2420734" y="3685601"/>
            <a:ext cx="4302531" cy="2594215"/>
          </a:xfrm>
          <a:prstGeom prst="rect">
            <a:avLst/>
          </a:prstGeom>
        </p:spPr>
      </p:pic>
    </p:spTree>
    <p:extLst>
      <p:ext uri="{BB962C8B-B14F-4D97-AF65-F5344CB8AC3E}">
        <p14:creationId xmlns:p14="http://schemas.microsoft.com/office/powerpoint/2010/main" val="1844767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B50A-ECB8-4353-ABD1-F00AC301BF42}"/>
              </a:ext>
            </a:extLst>
          </p:cNvPr>
          <p:cNvSpPr>
            <a:spLocks noGrp="1"/>
          </p:cNvSpPr>
          <p:nvPr>
            <p:ph type="title"/>
          </p:nvPr>
        </p:nvSpPr>
        <p:spPr/>
        <p:txBody>
          <a:bodyPr/>
          <a:lstStyle/>
          <a:p>
            <a:r>
              <a:rPr lang="en-IN" dirty="0"/>
              <a:t>Problem: Converting Temperatures</a:t>
            </a:r>
          </a:p>
        </p:txBody>
      </p:sp>
      <p:sp>
        <p:nvSpPr>
          <p:cNvPr id="3" name="Content Placeholder 2">
            <a:extLst>
              <a:ext uri="{FF2B5EF4-FFF2-40B4-BE49-F238E27FC236}">
                <a16:creationId xmlns:a16="http://schemas.microsoft.com/office/drawing/2014/main" id="{20459EDD-A63E-40D4-BE3E-C276289EA26B}"/>
              </a:ext>
            </a:extLst>
          </p:cNvPr>
          <p:cNvSpPr>
            <a:spLocks noGrp="1"/>
          </p:cNvSpPr>
          <p:nvPr>
            <p:ph sz="quarter" idx="13"/>
          </p:nvPr>
        </p:nvSpPr>
        <p:spPr>
          <a:xfrm>
            <a:off x="457200" y="1552575"/>
            <a:ext cx="8229600" cy="929368"/>
          </a:xfrm>
        </p:spPr>
        <p:txBody>
          <a:bodyPr/>
          <a:lstStyle/>
          <a:p>
            <a:pPr marL="432" indent="0">
              <a:buNone/>
            </a:pPr>
            <a:r>
              <a:rPr lang="en-IN" dirty="0"/>
              <a:t>Write a program that converts a Fahrenheit degree to Celsius using the formula:</a:t>
            </a:r>
          </a:p>
        </p:txBody>
      </p:sp>
      <p:graphicFrame>
        <p:nvGraphicFramePr>
          <p:cNvPr id="16" name="Object 15" descr="An equation reads, Celsius = left parenthesis 5 over 9 right parenthesis times left parenthesis Fahrenheit minus 32 right parentheses.">
            <a:extLst>
              <a:ext uri="{FF2B5EF4-FFF2-40B4-BE49-F238E27FC236}">
                <a16:creationId xmlns:a16="http://schemas.microsoft.com/office/drawing/2014/main" id="{1D462BD4-1F13-49D6-9889-22779E0A468E}"/>
              </a:ext>
            </a:extLst>
          </p:cNvPr>
          <p:cNvGraphicFramePr>
            <a:graphicFrameLocks noChangeAspect="1"/>
          </p:cNvGraphicFramePr>
          <p:nvPr>
            <p:extLst>
              <p:ext uri="{D42A27DB-BD31-4B8C-83A1-F6EECF244321}">
                <p14:modId xmlns:p14="http://schemas.microsoft.com/office/powerpoint/2010/main" val="2412533886"/>
              </p:ext>
            </p:extLst>
          </p:nvPr>
        </p:nvGraphicFramePr>
        <p:xfrm>
          <a:off x="2533650" y="2616200"/>
          <a:ext cx="4076700" cy="812800"/>
        </p:xfrm>
        <a:graphic>
          <a:graphicData uri="http://schemas.openxmlformats.org/presentationml/2006/ole">
            <mc:AlternateContent xmlns:mc="http://schemas.openxmlformats.org/markup-compatibility/2006">
              <mc:Choice xmlns:v="urn:schemas-microsoft-com:vml" Requires="v">
                <p:oleObj name="Equation" r:id="rId3" imgW="4076640" imgH="812520" progId="Equation.DSMT4">
                  <p:embed/>
                </p:oleObj>
              </mc:Choice>
              <mc:Fallback>
                <p:oleObj name="Equation" r:id="rId3" imgW="4076640" imgH="812520" progId="Equation.DSMT4">
                  <p:embed/>
                  <p:pic>
                    <p:nvPicPr>
                      <p:cNvPr id="0" name=""/>
                      <p:cNvPicPr/>
                      <p:nvPr/>
                    </p:nvPicPr>
                    <p:blipFill>
                      <a:blip r:embed="rId4"/>
                      <a:stretch>
                        <a:fillRect/>
                      </a:stretch>
                    </p:blipFill>
                    <p:spPr>
                      <a:xfrm>
                        <a:off x="2533650" y="2616200"/>
                        <a:ext cx="4076700" cy="8128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35D96E8-D0CE-43B4-B37C-EE2FF8C89682}"/>
              </a:ext>
            </a:extLst>
          </p:cNvPr>
          <p:cNvSpPr>
            <a:spLocks noGrp="1"/>
          </p:cNvSpPr>
          <p:nvPr>
            <p:ph sz="quarter" idx="14"/>
          </p:nvPr>
        </p:nvSpPr>
        <p:spPr>
          <a:xfrm>
            <a:off x="457200" y="3563258"/>
            <a:ext cx="8229600" cy="529772"/>
          </a:xfrm>
        </p:spPr>
        <p:txBody>
          <a:bodyPr/>
          <a:lstStyle/>
          <a:p>
            <a:pPr marL="432" indent="0">
              <a:buNone/>
            </a:pPr>
            <a:r>
              <a:rPr lang="en-IN" dirty="0"/>
              <a:t>Note: you have to write</a:t>
            </a:r>
          </a:p>
        </p:txBody>
      </p:sp>
      <p:graphicFrame>
        <p:nvGraphicFramePr>
          <p:cNvPr id="17" name="Object 16" descr="An equation reads, Celsius = left parenthesis start fraction 5.0 over 9 end fraction right parenthesis times left parenthesis Fahrenheit minus 32 right parenthesis.">
            <a:extLst>
              <a:ext uri="{FF2B5EF4-FFF2-40B4-BE49-F238E27FC236}">
                <a16:creationId xmlns:a16="http://schemas.microsoft.com/office/drawing/2014/main" id="{19D7387D-2714-4D24-B9BB-DF3173E41B72}"/>
              </a:ext>
            </a:extLst>
          </p:cNvPr>
          <p:cNvGraphicFramePr>
            <a:graphicFrameLocks noChangeAspect="1"/>
          </p:cNvGraphicFramePr>
          <p:nvPr>
            <p:extLst>
              <p:ext uri="{D42A27DB-BD31-4B8C-83A1-F6EECF244321}">
                <p14:modId xmlns:p14="http://schemas.microsoft.com/office/powerpoint/2010/main" val="2161664554"/>
              </p:ext>
            </p:extLst>
          </p:nvPr>
        </p:nvGraphicFramePr>
        <p:xfrm>
          <a:off x="557079" y="4277182"/>
          <a:ext cx="4775200" cy="431800"/>
        </p:xfrm>
        <a:graphic>
          <a:graphicData uri="http://schemas.openxmlformats.org/presentationml/2006/ole">
            <mc:AlternateContent xmlns:mc="http://schemas.openxmlformats.org/markup-compatibility/2006">
              <mc:Choice xmlns:v="urn:schemas-microsoft-com:vml" Requires="v">
                <p:oleObj name="Equation" r:id="rId5" imgW="4775040" imgH="431640" progId="Equation.DSMT4">
                  <p:embed/>
                </p:oleObj>
              </mc:Choice>
              <mc:Fallback>
                <p:oleObj name="Equation" r:id="rId5" imgW="4775040" imgH="431640" progId="Equation.DSMT4">
                  <p:embed/>
                  <p:pic>
                    <p:nvPicPr>
                      <p:cNvPr id="0" name=""/>
                      <p:cNvPicPr/>
                      <p:nvPr/>
                    </p:nvPicPr>
                    <p:blipFill>
                      <a:blip r:embed="rId6"/>
                      <a:stretch>
                        <a:fillRect/>
                      </a:stretch>
                    </p:blipFill>
                    <p:spPr>
                      <a:xfrm>
                        <a:off x="557079" y="4277182"/>
                        <a:ext cx="4775200" cy="431800"/>
                      </a:xfrm>
                      <a:prstGeom prst="rect">
                        <a:avLst/>
                      </a:prstGeom>
                    </p:spPr>
                  </p:pic>
                </p:oleObj>
              </mc:Fallback>
            </mc:AlternateContent>
          </a:graphicData>
        </a:graphic>
      </p:graphicFrame>
      <p:sp>
        <p:nvSpPr>
          <p:cNvPr id="10" name="Text Placeholder 9">
            <a:extLst>
              <a:ext uri="{FF2B5EF4-FFF2-40B4-BE49-F238E27FC236}">
                <a16:creationId xmlns:a16="http://schemas.microsoft.com/office/drawing/2014/main" id="{AF995E03-A802-4014-B904-D1EA01FB70E7}"/>
              </a:ext>
            </a:extLst>
          </p:cNvPr>
          <p:cNvSpPr>
            <a:spLocks noGrp="1"/>
          </p:cNvSpPr>
          <p:nvPr>
            <p:ph type="body" sz="quarter" idx="20"/>
          </p:nvPr>
        </p:nvSpPr>
        <p:spPr>
          <a:xfrm>
            <a:off x="3829957" y="5203376"/>
            <a:ext cx="3142343" cy="529772"/>
          </a:xfrm>
        </p:spPr>
        <p:txBody>
          <a:bodyPr/>
          <a:lstStyle/>
          <a:p>
            <a:pPr marL="432" indent="0">
              <a:buNone/>
            </a:pPr>
            <a:r>
              <a:rPr lang="en-IN" dirty="0">
                <a:hlinkClick r:id="rId7" tooltip="https://liveexample.pearsoncmg.com/html/FahrenheitToCelsius.html"/>
              </a:rPr>
              <a:t>FahrenheitToCelsius</a:t>
            </a:r>
            <a:endParaRPr lang="en-IN" dirty="0">
              <a:hlinkClick r:id="rId7"/>
            </a:endParaRPr>
          </a:p>
        </p:txBody>
      </p:sp>
    </p:spTree>
    <p:extLst>
      <p:ext uri="{BB962C8B-B14F-4D97-AF65-F5344CB8AC3E}">
        <p14:creationId xmlns:p14="http://schemas.microsoft.com/office/powerpoint/2010/main" val="35511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380E-9D15-40EB-BA79-9921B8E5EDD5}"/>
              </a:ext>
            </a:extLst>
          </p:cNvPr>
          <p:cNvSpPr>
            <a:spLocks noGrp="1"/>
          </p:cNvSpPr>
          <p:nvPr>
            <p:ph type="title"/>
          </p:nvPr>
        </p:nvSpPr>
        <p:spPr/>
        <p:txBody>
          <a:bodyPr/>
          <a:lstStyle/>
          <a:p>
            <a:r>
              <a:rPr lang="en-IN" dirty="0"/>
              <a:t>Augmented Assignment Operators</a:t>
            </a:r>
          </a:p>
        </p:txBody>
      </p:sp>
      <p:graphicFrame>
        <p:nvGraphicFramePr>
          <p:cNvPr id="4" name="Table 4">
            <a:extLst>
              <a:ext uri="{FF2B5EF4-FFF2-40B4-BE49-F238E27FC236}">
                <a16:creationId xmlns:a16="http://schemas.microsoft.com/office/drawing/2014/main" id="{761E299F-B52A-4A54-AC59-C76F87C23A46}"/>
              </a:ext>
            </a:extLst>
          </p:cNvPr>
          <p:cNvGraphicFramePr>
            <a:graphicFrameLocks noGrp="1"/>
          </p:cNvGraphicFramePr>
          <p:nvPr>
            <p:ph sz="quarter" idx="13"/>
            <p:extLst>
              <p:ext uri="{D42A27DB-BD31-4B8C-83A1-F6EECF244321}">
                <p14:modId xmlns:p14="http://schemas.microsoft.com/office/powerpoint/2010/main" val="533295594"/>
              </p:ext>
            </p:extLst>
          </p:nvPr>
        </p:nvGraphicFramePr>
        <p:xfrm>
          <a:off x="457200" y="1755641"/>
          <a:ext cx="8232772" cy="2225040"/>
        </p:xfrm>
        <a:graphic>
          <a:graphicData uri="http://schemas.openxmlformats.org/drawingml/2006/table">
            <a:tbl>
              <a:tblPr firstRow="1" bandRow="1">
                <a:tableStyleId>{2D5ABB26-0587-4C30-8999-92F81FD0307C}</a:tableStyleId>
              </a:tblPr>
              <a:tblGrid>
                <a:gridCol w="1482436">
                  <a:extLst>
                    <a:ext uri="{9D8B030D-6E8A-4147-A177-3AD203B41FA5}">
                      <a16:colId xmlns:a16="http://schemas.microsoft.com/office/drawing/2014/main" val="3177546116"/>
                    </a:ext>
                  </a:extLst>
                </a:gridCol>
                <a:gridCol w="3038764">
                  <a:extLst>
                    <a:ext uri="{9D8B030D-6E8A-4147-A177-3AD203B41FA5}">
                      <a16:colId xmlns:a16="http://schemas.microsoft.com/office/drawing/2014/main" val="3142593963"/>
                    </a:ext>
                  </a:extLst>
                </a:gridCol>
                <a:gridCol w="1944914">
                  <a:extLst>
                    <a:ext uri="{9D8B030D-6E8A-4147-A177-3AD203B41FA5}">
                      <a16:colId xmlns:a16="http://schemas.microsoft.com/office/drawing/2014/main" val="3931015878"/>
                    </a:ext>
                  </a:extLst>
                </a:gridCol>
                <a:gridCol w="1766658">
                  <a:extLst>
                    <a:ext uri="{9D8B030D-6E8A-4147-A177-3AD203B41FA5}">
                      <a16:colId xmlns:a16="http://schemas.microsoft.com/office/drawing/2014/main" val="3329402773"/>
                    </a:ext>
                  </a:extLst>
                </a:gridCol>
              </a:tblGrid>
              <a:tr h="370840">
                <a:tc>
                  <a:txBody>
                    <a:bodyPr/>
                    <a:lstStyle/>
                    <a:p>
                      <a:r>
                        <a:rPr lang="en-IN" sz="1600" b="1" dirty="0">
                          <a:solidFill>
                            <a:schemeClr val="tx1"/>
                          </a:solidFill>
                          <a:latin typeface="+mn-lt"/>
                        </a:rPr>
                        <a:t>Operator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Example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Equivalent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610745"/>
                  </a:ext>
                </a:extLst>
              </a:tr>
              <a:tr h="370840">
                <a:tc>
                  <a:txBody>
                    <a:bodyPr/>
                    <a:lstStyle/>
                    <a:p>
                      <a:r>
                        <a:rPr lang="en-IN" b="1" dirty="0">
                          <a:solidFill>
                            <a:schemeClr val="tx1"/>
                          </a:solidFill>
                          <a:latin typeface="+mn-lt"/>
                        </a:rPr>
                        <a:t>+=</a:t>
                      </a:r>
                    </a:p>
                  </a:txBody>
                  <a:tcPr>
                    <a:lnT w="12700" cap="flat" cmpd="sng" algn="ctr">
                      <a:solidFill>
                        <a:schemeClr val="tx1"/>
                      </a:solidFill>
                      <a:prstDash val="solid"/>
                      <a:round/>
                      <a:headEnd type="none" w="med" len="med"/>
                      <a:tailEnd type="none" w="med" len="med"/>
                    </a:lnT>
                  </a:tcPr>
                </a:tc>
                <a:tc>
                  <a:txBody>
                    <a:bodyPr/>
                    <a:lstStyle/>
                    <a:p>
                      <a:r>
                        <a:rPr lang="en-IN" dirty="0">
                          <a:solidFill>
                            <a:schemeClr val="tx1"/>
                          </a:solidFill>
                          <a:latin typeface="+mn-lt"/>
                        </a:rPr>
                        <a:t>Addition assignment</a:t>
                      </a:r>
                    </a:p>
                  </a:txBody>
                  <a:tcPr>
                    <a:lnT w="12700" cap="flat" cmpd="sng" algn="ctr">
                      <a:solidFill>
                        <a:schemeClr val="tx1"/>
                      </a:solidFill>
                      <a:prstDash val="solid"/>
                      <a:round/>
                      <a:headEnd type="none" w="med" len="med"/>
                      <a:tailEnd type="none" w="med" len="med"/>
                    </a:lnT>
                  </a:tcPr>
                </a:tc>
                <a:tc>
                  <a:txBody>
                    <a:bodyPr/>
                    <a:lstStyle/>
                    <a:p>
                      <a:r>
                        <a:rPr lang="en-IN" b="1" dirty="0">
                          <a:solidFill>
                            <a:schemeClr val="tx1"/>
                          </a:solidFill>
                          <a:latin typeface="+mn-lt"/>
                        </a:rPr>
                        <a:t>i += 8</a:t>
                      </a:r>
                    </a:p>
                  </a:txBody>
                  <a:tcPr>
                    <a:lnT w="12700" cap="flat" cmpd="sng" algn="ctr">
                      <a:solidFill>
                        <a:schemeClr val="tx1"/>
                      </a:solidFill>
                      <a:prstDash val="solid"/>
                      <a:round/>
                      <a:headEnd type="none" w="med" len="med"/>
                      <a:tailEnd type="none" w="med" len="med"/>
                    </a:lnT>
                  </a:tcPr>
                </a:tc>
                <a:tc>
                  <a:txBody>
                    <a:bodyPr/>
                    <a:lstStyle/>
                    <a:p>
                      <a:r>
                        <a:rPr lang="en-IN" b="1" dirty="0">
                          <a:solidFill>
                            <a:schemeClr val="tx1"/>
                          </a:solidFill>
                          <a:latin typeface="+mn-lt"/>
                        </a:rPr>
                        <a:t>i = i + 8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27369596"/>
                  </a:ext>
                </a:extLst>
              </a:tr>
              <a:tr h="370840">
                <a:tc>
                  <a:txBody>
                    <a:bodyPr/>
                    <a:lstStyle/>
                    <a:p>
                      <a:pPr algn="l" fontAlgn="t"/>
                      <a:r>
                        <a:rPr lang="en-IN" sz="500" b="0" i="0" u="none" strike="noStrike" dirty="0">
                          <a:solidFill>
                            <a:schemeClr val="tx1"/>
                          </a:solidFill>
                          <a:effectLst/>
                          <a:latin typeface="+mn-lt"/>
                        </a:rPr>
                        <a:t>negative =</a:t>
                      </a:r>
                    </a:p>
                  </a:txBody>
                  <a:tcPr marL="0" marR="0" marT="0" marB="0" anchor="ctr"/>
                </a:tc>
                <a:tc>
                  <a:txBody>
                    <a:bodyPr/>
                    <a:lstStyle/>
                    <a:p>
                      <a:r>
                        <a:rPr lang="en-IN" dirty="0">
                          <a:solidFill>
                            <a:schemeClr val="tx1"/>
                          </a:solidFill>
                          <a:latin typeface="+mn-lt"/>
                        </a:rPr>
                        <a:t>Subtraction assignment</a:t>
                      </a:r>
                    </a:p>
                  </a:txBody>
                  <a:tcPr/>
                </a:tc>
                <a:tc>
                  <a:txBody>
                    <a:bodyPr/>
                    <a:lstStyle/>
                    <a:p>
                      <a:pPr marL="88900" indent="0" algn="l" fontAlgn="t"/>
                      <a:r>
                        <a:rPr lang="en-IN" sz="400" b="0" i="0" u="none" strike="noStrike" dirty="0">
                          <a:solidFill>
                            <a:schemeClr val="tx1"/>
                          </a:solidFill>
                          <a:effectLst/>
                          <a:latin typeface="+mn-lt"/>
                        </a:rPr>
                        <a:t>i minus = 8</a:t>
                      </a:r>
                    </a:p>
                  </a:txBody>
                  <a:tcPr marL="0" marR="0" marT="0" marB="0" anchor="ctr"/>
                </a:tc>
                <a:tc>
                  <a:txBody>
                    <a:bodyPr/>
                    <a:lstStyle/>
                    <a:p>
                      <a:pPr marL="177800" indent="0" algn="l" fontAlgn="t"/>
                      <a:r>
                        <a:rPr lang="en-IN" sz="400" b="0" i="0" u="none" strike="noStrike" dirty="0">
                          <a:solidFill>
                            <a:schemeClr val="tx1"/>
                          </a:solidFill>
                          <a:effectLst/>
                          <a:latin typeface="+mn-lt"/>
                        </a:rPr>
                        <a:t>I = I minus 8</a:t>
                      </a:r>
                    </a:p>
                  </a:txBody>
                  <a:tcPr marL="0" marR="0" marT="0" marB="0" anchor="ctr"/>
                </a:tc>
                <a:extLst>
                  <a:ext uri="{0D108BD9-81ED-4DB2-BD59-A6C34878D82A}">
                    <a16:rowId xmlns:a16="http://schemas.microsoft.com/office/drawing/2014/main" val="3825143940"/>
                  </a:ext>
                </a:extLst>
              </a:tr>
              <a:tr h="370840">
                <a:tc>
                  <a:txBody>
                    <a:bodyPr/>
                    <a:lstStyle/>
                    <a:p>
                      <a:r>
                        <a:rPr lang="en-IN" b="1" dirty="0">
                          <a:solidFill>
                            <a:schemeClr val="tx1"/>
                          </a:solidFill>
                          <a:latin typeface="+mn-lt"/>
                        </a:rPr>
                        <a:t>*=</a:t>
                      </a:r>
                    </a:p>
                  </a:txBody>
                  <a:tcPr/>
                </a:tc>
                <a:tc>
                  <a:txBody>
                    <a:bodyPr/>
                    <a:lstStyle/>
                    <a:p>
                      <a:r>
                        <a:rPr lang="en-IN" dirty="0">
                          <a:solidFill>
                            <a:schemeClr val="tx1"/>
                          </a:solidFill>
                          <a:latin typeface="+mn-lt"/>
                        </a:rPr>
                        <a:t>Multiplication assignment</a:t>
                      </a:r>
                    </a:p>
                  </a:txBody>
                  <a:tcPr/>
                </a:tc>
                <a:tc>
                  <a:txBody>
                    <a:bodyPr/>
                    <a:lstStyle/>
                    <a:p>
                      <a:r>
                        <a:rPr lang="en-IN" b="1" dirty="0">
                          <a:solidFill>
                            <a:schemeClr val="tx1"/>
                          </a:solidFill>
                          <a:latin typeface="+mn-lt"/>
                        </a:rPr>
                        <a:t>i *= 8</a:t>
                      </a:r>
                    </a:p>
                  </a:txBody>
                  <a:tcPr/>
                </a:tc>
                <a:tc>
                  <a:txBody>
                    <a:bodyPr/>
                    <a:lstStyle/>
                    <a:p>
                      <a:r>
                        <a:rPr lang="en-IN" b="1" dirty="0">
                          <a:solidFill>
                            <a:schemeClr val="tx1"/>
                          </a:solidFill>
                          <a:latin typeface="+mn-lt"/>
                        </a:rPr>
                        <a:t>i = i * 8</a:t>
                      </a:r>
                    </a:p>
                  </a:txBody>
                  <a:tcPr/>
                </a:tc>
                <a:extLst>
                  <a:ext uri="{0D108BD9-81ED-4DB2-BD59-A6C34878D82A}">
                    <a16:rowId xmlns:a16="http://schemas.microsoft.com/office/drawing/2014/main" val="2249202144"/>
                  </a:ext>
                </a:extLst>
              </a:tr>
              <a:tr h="370840">
                <a:tc>
                  <a:txBody>
                    <a:bodyPr/>
                    <a:lstStyle/>
                    <a:p>
                      <a:pPr algn="l" fontAlgn="t"/>
                      <a:r>
                        <a:rPr lang="en-IN" sz="300" b="0" i="0" u="none" strike="noStrike" dirty="0">
                          <a:solidFill>
                            <a:schemeClr val="tx1"/>
                          </a:solidFill>
                          <a:effectLst/>
                          <a:latin typeface="+mn-lt"/>
                        </a:rPr>
                        <a:t>forward slash = </a:t>
                      </a:r>
                      <a:endParaRPr lang="en-IN" sz="1100" b="0" i="0" u="none" strike="noStrike" dirty="0">
                        <a:solidFill>
                          <a:schemeClr val="tx1"/>
                        </a:solidFill>
                        <a:effectLst/>
                        <a:latin typeface="+mn-lt"/>
                      </a:endParaRPr>
                    </a:p>
                  </a:txBody>
                  <a:tcPr marL="0" marR="0" marT="0" marB="0" anchor="ctr"/>
                </a:tc>
                <a:tc>
                  <a:txBody>
                    <a:bodyPr/>
                    <a:lstStyle/>
                    <a:p>
                      <a:r>
                        <a:rPr lang="en-IN" dirty="0">
                          <a:solidFill>
                            <a:schemeClr val="tx1"/>
                          </a:solidFill>
                          <a:latin typeface="+mn-lt"/>
                        </a:rPr>
                        <a:t>Division assignment</a:t>
                      </a:r>
                    </a:p>
                  </a:txBody>
                  <a:tcPr/>
                </a:tc>
                <a:tc>
                  <a:txBody>
                    <a:bodyPr/>
                    <a:lstStyle/>
                    <a:p>
                      <a:pPr marL="88900" indent="0" algn="l" fontAlgn="t"/>
                      <a:r>
                        <a:rPr lang="en-IN" sz="400" b="0" i="0" u="none" strike="noStrike" dirty="0">
                          <a:solidFill>
                            <a:schemeClr val="tx1"/>
                          </a:solidFill>
                          <a:effectLst/>
                          <a:latin typeface="+mn-lt"/>
                        </a:rPr>
                        <a:t>I forward slash = 8</a:t>
                      </a:r>
                    </a:p>
                  </a:txBody>
                  <a:tcPr marL="0" marR="0" marT="0" marB="0" anchor="ctr"/>
                </a:tc>
                <a:tc>
                  <a:txBody>
                    <a:bodyPr/>
                    <a:lstStyle/>
                    <a:p>
                      <a:pPr marL="88900" indent="0" algn="l" fontAlgn="t"/>
                      <a:r>
                        <a:rPr lang="en-IN" sz="100" b="0" i="0" u="none" strike="noStrike" dirty="0">
                          <a:solidFill>
                            <a:schemeClr val="tx1"/>
                          </a:solidFill>
                          <a:effectLst/>
                          <a:latin typeface="+mn-lt"/>
                        </a:rPr>
                        <a:t>I = I over 8</a:t>
                      </a:r>
                    </a:p>
                  </a:txBody>
                  <a:tcPr marL="0" marR="0" marT="0" marB="0" anchor="ctr"/>
                </a:tc>
                <a:extLst>
                  <a:ext uri="{0D108BD9-81ED-4DB2-BD59-A6C34878D82A}">
                    <a16:rowId xmlns:a16="http://schemas.microsoft.com/office/drawing/2014/main" val="866777634"/>
                  </a:ext>
                </a:extLst>
              </a:tr>
              <a:tr h="370840">
                <a:tc>
                  <a:txBody>
                    <a:bodyPr/>
                    <a:lstStyle/>
                    <a:p>
                      <a:r>
                        <a:rPr lang="en-IN" b="1" dirty="0">
                          <a:solidFill>
                            <a:schemeClr val="tx1"/>
                          </a:solidFill>
                          <a:latin typeface="+mn-lt"/>
                        </a:rPr>
                        <a:t>%=</a:t>
                      </a:r>
                    </a:p>
                  </a:txBody>
                  <a:tcPr>
                    <a:lnB w="12700" cap="flat" cmpd="sng" algn="ctr">
                      <a:solidFill>
                        <a:schemeClr val="tx1"/>
                      </a:solidFill>
                      <a:prstDash val="solid"/>
                      <a:round/>
                      <a:headEnd type="none" w="med" len="med"/>
                      <a:tailEnd type="none" w="med" len="med"/>
                    </a:lnB>
                  </a:tcPr>
                </a:tc>
                <a:tc>
                  <a:txBody>
                    <a:bodyPr/>
                    <a:lstStyle/>
                    <a:p>
                      <a:r>
                        <a:rPr lang="en-IN" dirty="0">
                          <a:solidFill>
                            <a:schemeClr val="tx1"/>
                          </a:solidFill>
                          <a:latin typeface="+mn-lt"/>
                        </a:rPr>
                        <a:t>Remainder assignment</a:t>
                      </a:r>
                    </a:p>
                  </a:txBody>
                  <a:tcPr>
                    <a:lnB w="12700" cap="flat" cmpd="sng" algn="ctr">
                      <a:solidFill>
                        <a:schemeClr val="tx1"/>
                      </a:solidFill>
                      <a:prstDash val="solid"/>
                      <a:round/>
                      <a:headEnd type="none" w="med" len="med"/>
                      <a:tailEnd type="none" w="med" len="med"/>
                    </a:lnB>
                  </a:tcPr>
                </a:tc>
                <a:tc>
                  <a:txBody>
                    <a:bodyPr/>
                    <a:lstStyle/>
                    <a:p>
                      <a:r>
                        <a:rPr lang="en-IN" b="1" dirty="0">
                          <a:solidFill>
                            <a:schemeClr val="tx1"/>
                          </a:solidFill>
                          <a:latin typeface="+mn-lt"/>
                        </a:rPr>
                        <a:t>i %= 8</a:t>
                      </a:r>
                    </a:p>
                  </a:txBody>
                  <a:tcPr>
                    <a:lnB w="12700" cap="flat" cmpd="sng" algn="ctr">
                      <a:solidFill>
                        <a:schemeClr val="tx1"/>
                      </a:solidFill>
                      <a:prstDash val="solid"/>
                      <a:round/>
                      <a:headEnd type="none" w="med" len="med"/>
                      <a:tailEnd type="none" w="med" len="med"/>
                    </a:lnB>
                  </a:tcPr>
                </a:tc>
                <a:tc>
                  <a:txBody>
                    <a:bodyPr/>
                    <a:lstStyle/>
                    <a:p>
                      <a:r>
                        <a:rPr lang="en-IN" b="1" dirty="0">
                          <a:solidFill>
                            <a:schemeClr val="tx1"/>
                          </a:solidFill>
                          <a:latin typeface="+mn-lt"/>
                        </a:rPr>
                        <a:t>i = i % 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5297439"/>
                  </a:ext>
                </a:extLst>
              </a:tr>
            </a:tbl>
          </a:graphicData>
        </a:graphic>
      </p:graphicFrame>
      <p:graphicFrame>
        <p:nvGraphicFramePr>
          <p:cNvPr id="5" name="Object 4">
            <a:extLst>
              <a:ext uri="{FF2B5EF4-FFF2-40B4-BE49-F238E27FC236}">
                <a16:creationId xmlns:a16="http://schemas.microsoft.com/office/drawing/2014/main" id="{51701B98-ABD3-4353-8D0E-5318B7CF0C0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66489972"/>
              </p:ext>
            </p:extLst>
          </p:nvPr>
        </p:nvGraphicFramePr>
        <p:xfrm>
          <a:off x="477838" y="2601778"/>
          <a:ext cx="304800" cy="127000"/>
        </p:xfrm>
        <a:graphic>
          <a:graphicData uri="http://schemas.openxmlformats.org/presentationml/2006/ole">
            <mc:AlternateContent xmlns:mc="http://schemas.openxmlformats.org/markup-compatibility/2006">
              <mc:Choice xmlns:v="urn:schemas-microsoft-com:vml" Requires="v">
                <p:oleObj name="Equation" r:id="rId2" imgW="304560" imgH="126720" progId="Equation.DSMT4">
                  <p:embed/>
                </p:oleObj>
              </mc:Choice>
              <mc:Fallback>
                <p:oleObj name="Equation" r:id="rId2" imgW="304560" imgH="126720" progId="Equation.DSMT4">
                  <p:embed/>
                  <p:pic>
                    <p:nvPicPr>
                      <p:cNvPr id="0" name=""/>
                      <p:cNvPicPr/>
                      <p:nvPr/>
                    </p:nvPicPr>
                    <p:blipFill>
                      <a:blip r:embed="rId3"/>
                      <a:stretch>
                        <a:fillRect/>
                      </a:stretch>
                    </p:blipFill>
                    <p:spPr>
                      <a:xfrm>
                        <a:off x="477838" y="2601778"/>
                        <a:ext cx="304800" cy="127000"/>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CFFD45C8-B378-4917-BB48-544D6D91FFA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40060274"/>
              </p:ext>
            </p:extLst>
          </p:nvPr>
        </p:nvGraphicFramePr>
        <p:xfrm>
          <a:off x="5016500" y="2557328"/>
          <a:ext cx="482600" cy="241300"/>
        </p:xfrm>
        <a:graphic>
          <a:graphicData uri="http://schemas.openxmlformats.org/presentationml/2006/ole">
            <mc:AlternateContent xmlns:mc="http://schemas.openxmlformats.org/markup-compatibility/2006">
              <mc:Choice xmlns:v="urn:schemas-microsoft-com:vml" Requires="v">
                <p:oleObj name="Equation" r:id="rId4" imgW="482400" imgH="241200" progId="Equation.DSMT4">
                  <p:embed/>
                </p:oleObj>
              </mc:Choice>
              <mc:Fallback>
                <p:oleObj name="Equation" r:id="rId4" imgW="482400" imgH="241200" progId="Equation.DSMT4">
                  <p:embed/>
                  <p:pic>
                    <p:nvPicPr>
                      <p:cNvPr id="0" name=""/>
                      <p:cNvPicPr/>
                      <p:nvPr/>
                    </p:nvPicPr>
                    <p:blipFill>
                      <a:blip r:embed="rId5"/>
                      <a:stretch>
                        <a:fillRect/>
                      </a:stretch>
                    </p:blipFill>
                    <p:spPr>
                      <a:xfrm>
                        <a:off x="5016500" y="2557328"/>
                        <a:ext cx="482600" cy="241300"/>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92751B2E-C337-46BC-811E-FB815109FB4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5602155"/>
              </p:ext>
            </p:extLst>
          </p:nvPr>
        </p:nvGraphicFramePr>
        <p:xfrm>
          <a:off x="7042150" y="2519228"/>
          <a:ext cx="571500" cy="241300"/>
        </p:xfrm>
        <a:graphic>
          <a:graphicData uri="http://schemas.openxmlformats.org/presentationml/2006/ole">
            <mc:AlternateContent xmlns:mc="http://schemas.openxmlformats.org/markup-compatibility/2006">
              <mc:Choice xmlns:v="urn:schemas-microsoft-com:vml" Requires="v">
                <p:oleObj name="Equation" r:id="rId6" imgW="571320" imgH="241200" progId="Equation.DSMT4">
                  <p:embed/>
                </p:oleObj>
              </mc:Choice>
              <mc:Fallback>
                <p:oleObj name="Equation" r:id="rId6" imgW="571320" imgH="241200" progId="Equation.DSMT4">
                  <p:embed/>
                  <p:pic>
                    <p:nvPicPr>
                      <p:cNvPr id="0" name=""/>
                      <p:cNvPicPr/>
                      <p:nvPr/>
                    </p:nvPicPr>
                    <p:blipFill>
                      <a:blip r:embed="rId7"/>
                      <a:stretch>
                        <a:fillRect/>
                      </a:stretch>
                    </p:blipFill>
                    <p:spPr>
                      <a:xfrm>
                        <a:off x="7042150" y="2519228"/>
                        <a:ext cx="571500" cy="241300"/>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D7493899-DDB0-4F9F-BED0-B35DA70FB76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60087655"/>
              </p:ext>
            </p:extLst>
          </p:nvPr>
        </p:nvGraphicFramePr>
        <p:xfrm>
          <a:off x="471488" y="3309803"/>
          <a:ext cx="279400" cy="215900"/>
        </p:xfrm>
        <a:graphic>
          <a:graphicData uri="http://schemas.openxmlformats.org/presentationml/2006/ole">
            <mc:AlternateContent xmlns:mc="http://schemas.openxmlformats.org/markup-compatibility/2006">
              <mc:Choice xmlns:v="urn:schemas-microsoft-com:vml" Requires="v">
                <p:oleObj name="Equation" r:id="rId8" imgW="279360" imgH="215640" progId="Equation.DSMT4">
                  <p:embed/>
                </p:oleObj>
              </mc:Choice>
              <mc:Fallback>
                <p:oleObj name="Equation" r:id="rId8" imgW="279360" imgH="215640" progId="Equation.DSMT4">
                  <p:embed/>
                  <p:pic>
                    <p:nvPicPr>
                      <p:cNvPr id="0" name=""/>
                      <p:cNvPicPr/>
                      <p:nvPr/>
                    </p:nvPicPr>
                    <p:blipFill>
                      <a:blip r:embed="rId9"/>
                      <a:stretch>
                        <a:fillRect/>
                      </a:stretch>
                    </p:blipFill>
                    <p:spPr>
                      <a:xfrm>
                        <a:off x="471488" y="3309803"/>
                        <a:ext cx="279400" cy="215900"/>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9E635DCE-DEB5-4EA3-81F9-B1BE394ABB7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78632454"/>
              </p:ext>
            </p:extLst>
          </p:nvPr>
        </p:nvGraphicFramePr>
        <p:xfrm>
          <a:off x="5046889" y="3271703"/>
          <a:ext cx="520700" cy="241300"/>
        </p:xfrm>
        <a:graphic>
          <a:graphicData uri="http://schemas.openxmlformats.org/presentationml/2006/ole">
            <mc:AlternateContent xmlns:mc="http://schemas.openxmlformats.org/markup-compatibility/2006">
              <mc:Choice xmlns:v="urn:schemas-microsoft-com:vml" Requires="v">
                <p:oleObj name="Equation" r:id="rId10" imgW="520560" imgH="241200" progId="Equation.DSMT4">
                  <p:embed/>
                </p:oleObj>
              </mc:Choice>
              <mc:Fallback>
                <p:oleObj name="Equation" r:id="rId10" imgW="520560" imgH="241200" progId="Equation.DSMT4">
                  <p:embed/>
                  <p:pic>
                    <p:nvPicPr>
                      <p:cNvPr id="0" name=""/>
                      <p:cNvPicPr/>
                      <p:nvPr/>
                    </p:nvPicPr>
                    <p:blipFill>
                      <a:blip r:embed="rId11"/>
                      <a:stretch>
                        <a:fillRect/>
                      </a:stretch>
                    </p:blipFill>
                    <p:spPr>
                      <a:xfrm>
                        <a:off x="5046889" y="3271703"/>
                        <a:ext cx="520700" cy="241300"/>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84CE17AA-16C0-4AE9-9B0C-C13A6950F98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88383487"/>
              </p:ext>
            </p:extLst>
          </p:nvPr>
        </p:nvGraphicFramePr>
        <p:xfrm>
          <a:off x="6991803" y="3308216"/>
          <a:ext cx="584200" cy="241300"/>
        </p:xfrm>
        <a:graphic>
          <a:graphicData uri="http://schemas.openxmlformats.org/presentationml/2006/ole">
            <mc:AlternateContent xmlns:mc="http://schemas.openxmlformats.org/markup-compatibility/2006">
              <mc:Choice xmlns:v="urn:schemas-microsoft-com:vml" Requires="v">
                <p:oleObj name="Equation" r:id="rId12" imgW="583920" imgH="241200" progId="Equation.DSMT4">
                  <p:embed/>
                </p:oleObj>
              </mc:Choice>
              <mc:Fallback>
                <p:oleObj name="Equation" r:id="rId12" imgW="583920" imgH="241200" progId="Equation.DSMT4">
                  <p:embed/>
                  <p:pic>
                    <p:nvPicPr>
                      <p:cNvPr id="0" name=""/>
                      <p:cNvPicPr/>
                      <p:nvPr/>
                    </p:nvPicPr>
                    <p:blipFill>
                      <a:blip r:embed="rId13"/>
                      <a:stretch>
                        <a:fillRect/>
                      </a:stretch>
                    </p:blipFill>
                    <p:spPr>
                      <a:xfrm>
                        <a:off x="6991803" y="3308216"/>
                        <a:ext cx="584200" cy="2413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143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8290-5D0B-43AE-B965-3D57EAA463A9}"/>
              </a:ext>
            </a:extLst>
          </p:cNvPr>
          <p:cNvSpPr>
            <a:spLocks noGrp="1"/>
          </p:cNvSpPr>
          <p:nvPr>
            <p:ph type="title"/>
          </p:nvPr>
        </p:nvSpPr>
        <p:spPr/>
        <p:txBody>
          <a:bodyPr/>
          <a:lstStyle/>
          <a:p>
            <a:r>
              <a:rPr lang="en-IN" sz="3200" dirty="0"/>
              <a:t>Increment and Decrement Operators </a:t>
            </a:r>
            <a:r>
              <a:rPr lang="en-IN" sz="2000" b="0" dirty="0"/>
              <a:t>(1 of 3)</a:t>
            </a:r>
            <a:endParaRPr lang="en-IN" b="0" dirty="0"/>
          </a:p>
        </p:txBody>
      </p:sp>
      <p:graphicFrame>
        <p:nvGraphicFramePr>
          <p:cNvPr id="4" name="Table 4">
            <a:extLst>
              <a:ext uri="{FF2B5EF4-FFF2-40B4-BE49-F238E27FC236}">
                <a16:creationId xmlns:a16="http://schemas.microsoft.com/office/drawing/2014/main" id="{0F35E461-7535-452A-AB5A-B4D65FED27A9}"/>
              </a:ext>
            </a:extLst>
          </p:cNvPr>
          <p:cNvGraphicFramePr>
            <a:graphicFrameLocks noGrp="1"/>
          </p:cNvGraphicFramePr>
          <p:nvPr>
            <p:ph sz="quarter" idx="13"/>
            <p:extLst>
              <p:ext uri="{D42A27DB-BD31-4B8C-83A1-F6EECF244321}">
                <p14:modId xmlns:p14="http://schemas.microsoft.com/office/powerpoint/2010/main" val="2539917762"/>
              </p:ext>
            </p:extLst>
          </p:nvPr>
        </p:nvGraphicFramePr>
        <p:xfrm>
          <a:off x="457200" y="1755640"/>
          <a:ext cx="8232772" cy="4237039"/>
        </p:xfrm>
        <a:graphic>
          <a:graphicData uri="http://schemas.openxmlformats.org/drawingml/2006/table">
            <a:tbl>
              <a:tblPr firstRow="1" bandRow="1">
                <a:tableStyleId>{2D5ABB26-0587-4C30-8999-92F81FD0307C}</a:tableStyleId>
              </a:tblPr>
              <a:tblGrid>
                <a:gridCol w="1095829">
                  <a:extLst>
                    <a:ext uri="{9D8B030D-6E8A-4147-A177-3AD203B41FA5}">
                      <a16:colId xmlns:a16="http://schemas.microsoft.com/office/drawing/2014/main" val="1495551015"/>
                    </a:ext>
                  </a:extLst>
                </a:gridCol>
                <a:gridCol w="1567542">
                  <a:extLst>
                    <a:ext uri="{9D8B030D-6E8A-4147-A177-3AD203B41FA5}">
                      <a16:colId xmlns:a16="http://schemas.microsoft.com/office/drawing/2014/main" val="734421424"/>
                    </a:ext>
                  </a:extLst>
                </a:gridCol>
                <a:gridCol w="2917372">
                  <a:extLst>
                    <a:ext uri="{9D8B030D-6E8A-4147-A177-3AD203B41FA5}">
                      <a16:colId xmlns:a16="http://schemas.microsoft.com/office/drawing/2014/main" val="2671870610"/>
                    </a:ext>
                  </a:extLst>
                </a:gridCol>
                <a:gridCol w="2652029">
                  <a:extLst>
                    <a:ext uri="{9D8B030D-6E8A-4147-A177-3AD203B41FA5}">
                      <a16:colId xmlns:a16="http://schemas.microsoft.com/office/drawing/2014/main" val="4160949604"/>
                    </a:ext>
                  </a:extLst>
                </a:gridCol>
              </a:tblGrid>
              <a:tr h="477183">
                <a:tc>
                  <a:txBody>
                    <a:bodyPr/>
                    <a:lstStyle/>
                    <a:p>
                      <a:r>
                        <a:rPr lang="en-IN" sz="1600" b="1" dirty="0">
                          <a:solidFill>
                            <a:schemeClr val="tx1"/>
                          </a:solidFill>
                          <a:latin typeface="+mn-lt"/>
                        </a:rPr>
                        <a:t>Operator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mn-lt"/>
                        </a:rPr>
                        <a:t>Example (assume i =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942102"/>
                  </a:ext>
                </a:extLst>
              </a:tr>
              <a:tr h="939964">
                <a:tc>
                  <a:txBody>
                    <a:bodyPr/>
                    <a:lstStyle/>
                    <a:p>
                      <a:r>
                        <a:rPr lang="en-IN" sz="1600" b="1" dirty="0">
                          <a:solidFill>
                            <a:schemeClr val="tx1"/>
                          </a:solidFill>
                          <a:latin typeface="+mn-lt"/>
                        </a:rPr>
                        <a:t>++var</a:t>
                      </a:r>
                    </a:p>
                  </a:txBody>
                  <a:tcPr>
                    <a:lnT w="12700" cap="flat" cmpd="sng" algn="ctr">
                      <a:solidFill>
                        <a:schemeClr val="tx1"/>
                      </a:solidFill>
                      <a:prstDash val="solid"/>
                      <a:round/>
                      <a:headEnd type="none" w="med" len="med"/>
                      <a:tailEnd type="none" w="med" len="med"/>
                    </a:lnT>
                  </a:tcPr>
                </a:tc>
                <a:tc>
                  <a:txBody>
                    <a:bodyPr/>
                    <a:lstStyle/>
                    <a:p>
                      <a:r>
                        <a:rPr lang="en-IN" sz="1600" dirty="0">
                          <a:solidFill>
                            <a:schemeClr val="tx1"/>
                          </a:solidFill>
                          <a:latin typeface="+mn-lt"/>
                        </a:rPr>
                        <a:t>preincrement</a:t>
                      </a:r>
                    </a:p>
                  </a:txBody>
                  <a:tcPr>
                    <a:lnT w="12700" cap="flat" cmpd="sng" algn="ctr">
                      <a:solidFill>
                        <a:schemeClr val="tx1"/>
                      </a:solidFill>
                      <a:prstDash val="solid"/>
                      <a:round/>
                      <a:headEnd type="none" w="med" len="med"/>
                      <a:tailEnd type="none" w="med" len="med"/>
                    </a:lnT>
                  </a:tcPr>
                </a:tc>
                <a:tc>
                  <a:txBody>
                    <a:bodyPr/>
                    <a:lstStyle/>
                    <a:p>
                      <a:r>
                        <a:rPr lang="en-IN" sz="1600" dirty="0">
                          <a:solidFill>
                            <a:schemeClr val="tx1"/>
                          </a:solidFill>
                          <a:latin typeface="+mn-lt"/>
                        </a:rPr>
                        <a:t>Increment </a:t>
                      </a:r>
                      <a:r>
                        <a:rPr lang="en-IN" sz="1600" b="1" dirty="0">
                          <a:solidFill>
                            <a:schemeClr val="tx1"/>
                          </a:solidFill>
                          <a:latin typeface="+mn-lt"/>
                        </a:rPr>
                        <a:t>var</a:t>
                      </a:r>
                      <a:r>
                        <a:rPr lang="en-IN" sz="1600" dirty="0">
                          <a:solidFill>
                            <a:schemeClr val="tx1"/>
                          </a:solidFill>
                          <a:latin typeface="+mn-lt"/>
                        </a:rPr>
                        <a:t> by </a:t>
                      </a:r>
                      <a:r>
                        <a:rPr lang="en-IN" sz="1600" b="1" dirty="0">
                          <a:solidFill>
                            <a:schemeClr val="tx1"/>
                          </a:solidFill>
                          <a:latin typeface="+mn-lt"/>
                        </a:rPr>
                        <a:t>1</a:t>
                      </a:r>
                      <a:r>
                        <a:rPr lang="en-IN" sz="1600" dirty="0">
                          <a:solidFill>
                            <a:schemeClr val="tx1"/>
                          </a:solidFill>
                          <a:latin typeface="+mn-lt"/>
                        </a:rPr>
                        <a:t>, and use the new </a:t>
                      </a:r>
                      <a:r>
                        <a:rPr lang="en-IN" sz="1600" b="1" dirty="0">
                          <a:solidFill>
                            <a:schemeClr val="tx1"/>
                          </a:solidFill>
                          <a:latin typeface="+mn-lt"/>
                        </a:rPr>
                        <a:t>var</a:t>
                      </a:r>
                      <a:r>
                        <a:rPr lang="en-IN" sz="1600" dirty="0">
                          <a:solidFill>
                            <a:schemeClr val="tx1"/>
                          </a:solidFill>
                          <a:latin typeface="+mn-lt"/>
                        </a:rPr>
                        <a:t> value in the statement</a:t>
                      </a:r>
                    </a:p>
                  </a:txBody>
                  <a:tcPr>
                    <a:lnT w="12700" cap="flat" cmpd="sng" algn="ctr">
                      <a:solidFill>
                        <a:schemeClr val="tx1"/>
                      </a:solidFill>
                      <a:prstDash val="solid"/>
                      <a:round/>
                      <a:headEnd type="none" w="med" len="med"/>
                      <a:tailEnd type="none" w="med" len="med"/>
                    </a:lnT>
                  </a:tcPr>
                </a:tc>
                <a:tc>
                  <a:txBody>
                    <a:bodyPr/>
                    <a:lstStyle/>
                    <a:p>
                      <a:r>
                        <a:rPr lang="en-IN" sz="1600" b="1" dirty="0">
                          <a:solidFill>
                            <a:schemeClr val="tx1"/>
                          </a:solidFill>
                          <a:latin typeface="Courier New" panose="02070309020205020404" pitchFamily="49" charset="0"/>
                          <a:cs typeface="Courier New" panose="02070309020205020404" pitchFamily="49" charset="0"/>
                        </a:rPr>
                        <a:t>int j = ++i;</a:t>
                      </a:r>
                    </a:p>
                    <a:p>
                      <a:r>
                        <a:rPr lang="en-IN" sz="1600" dirty="0">
                          <a:solidFill>
                            <a:schemeClr val="tx1"/>
                          </a:solidFill>
                          <a:latin typeface="Courier New" panose="02070309020205020404" pitchFamily="49" charset="0"/>
                          <a:cs typeface="Courier New" panose="02070309020205020404" pitchFamily="49" charset="0"/>
                        </a:rPr>
                        <a:t>// j is 2, i is 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4845958"/>
                  </a:ext>
                </a:extLst>
              </a:tr>
              <a:tr h="939964">
                <a:tc>
                  <a:txBody>
                    <a:bodyPr/>
                    <a:lstStyle/>
                    <a:p>
                      <a:r>
                        <a:rPr lang="en-IN" sz="1600" b="1" dirty="0">
                          <a:solidFill>
                            <a:schemeClr val="tx1"/>
                          </a:solidFill>
                          <a:latin typeface="+mn-lt"/>
                        </a:rPr>
                        <a:t>var++</a:t>
                      </a:r>
                    </a:p>
                  </a:txBody>
                  <a:tcPr/>
                </a:tc>
                <a:tc>
                  <a:txBody>
                    <a:bodyPr/>
                    <a:lstStyle/>
                    <a:p>
                      <a:r>
                        <a:rPr lang="en-IN" sz="1600" dirty="0">
                          <a:solidFill>
                            <a:schemeClr val="tx1"/>
                          </a:solidFill>
                          <a:latin typeface="+mn-lt"/>
                        </a:rPr>
                        <a:t>postincrement</a:t>
                      </a:r>
                    </a:p>
                  </a:txBody>
                  <a:tcPr/>
                </a:tc>
                <a:tc>
                  <a:txBody>
                    <a:bodyPr/>
                    <a:lstStyle/>
                    <a:p>
                      <a:r>
                        <a:rPr lang="en-IN" sz="1600" dirty="0">
                          <a:solidFill>
                            <a:schemeClr val="tx1"/>
                          </a:solidFill>
                          <a:latin typeface="+mn-lt"/>
                        </a:rPr>
                        <a:t>Increment </a:t>
                      </a:r>
                      <a:r>
                        <a:rPr lang="en-IN" sz="1600" b="1" dirty="0">
                          <a:solidFill>
                            <a:schemeClr val="tx1"/>
                          </a:solidFill>
                          <a:latin typeface="+mn-lt"/>
                        </a:rPr>
                        <a:t>var</a:t>
                      </a:r>
                      <a:r>
                        <a:rPr lang="en-IN" sz="1600" dirty="0">
                          <a:solidFill>
                            <a:schemeClr val="tx1"/>
                          </a:solidFill>
                          <a:latin typeface="+mn-lt"/>
                        </a:rPr>
                        <a:t> by </a:t>
                      </a:r>
                      <a:r>
                        <a:rPr lang="en-IN" sz="1600" b="1" dirty="0">
                          <a:solidFill>
                            <a:schemeClr val="tx1"/>
                          </a:solidFill>
                          <a:latin typeface="+mn-lt"/>
                        </a:rPr>
                        <a:t>1</a:t>
                      </a:r>
                      <a:r>
                        <a:rPr lang="en-IN" sz="1600" dirty="0">
                          <a:solidFill>
                            <a:schemeClr val="tx1"/>
                          </a:solidFill>
                          <a:latin typeface="+mn-lt"/>
                        </a:rPr>
                        <a:t>, but use the original </a:t>
                      </a:r>
                      <a:r>
                        <a:rPr lang="en-IN" sz="1600" b="1" dirty="0">
                          <a:solidFill>
                            <a:schemeClr val="tx1"/>
                          </a:solidFill>
                          <a:latin typeface="+mn-lt"/>
                        </a:rPr>
                        <a:t>var</a:t>
                      </a:r>
                      <a:r>
                        <a:rPr lang="en-IN" sz="1600" dirty="0">
                          <a:solidFill>
                            <a:schemeClr val="tx1"/>
                          </a:solidFill>
                          <a:latin typeface="+mn-lt"/>
                        </a:rPr>
                        <a:t> value in the statement</a:t>
                      </a:r>
                    </a:p>
                  </a:txBody>
                  <a:tcPr/>
                </a:tc>
                <a:tc>
                  <a:txBody>
                    <a:bodyPr/>
                    <a:lstStyle/>
                    <a:p>
                      <a:r>
                        <a:rPr lang="en-IN" sz="1600" b="1" dirty="0">
                          <a:solidFill>
                            <a:schemeClr val="tx1"/>
                          </a:solidFill>
                          <a:latin typeface="Courier New" panose="02070309020205020404" pitchFamily="49" charset="0"/>
                          <a:cs typeface="Courier New" panose="02070309020205020404" pitchFamily="49" charset="0"/>
                        </a:rPr>
                        <a:t>int j = i++;</a:t>
                      </a:r>
                    </a:p>
                    <a:p>
                      <a:r>
                        <a:rPr lang="en-IN" sz="1600" dirty="0">
                          <a:solidFill>
                            <a:schemeClr val="tx1"/>
                          </a:solidFill>
                          <a:latin typeface="Courier New" panose="02070309020205020404" pitchFamily="49" charset="0"/>
                          <a:cs typeface="Courier New" panose="02070309020205020404" pitchFamily="49" charset="0"/>
                        </a:rPr>
                        <a:t>// j is 1, i is 2</a:t>
                      </a:r>
                    </a:p>
                  </a:txBody>
                  <a:tcPr/>
                </a:tc>
                <a:extLst>
                  <a:ext uri="{0D108BD9-81ED-4DB2-BD59-A6C34878D82A}">
                    <a16:rowId xmlns:a16="http://schemas.microsoft.com/office/drawing/2014/main" val="3518606013"/>
                  </a:ext>
                </a:extLst>
              </a:tr>
              <a:tr h="939964">
                <a:tc>
                  <a:txBody>
                    <a:bodyPr/>
                    <a:lstStyle/>
                    <a:p>
                      <a:pPr algn="l" fontAlgn="t"/>
                      <a:r>
                        <a:rPr lang="en-IN" sz="500" b="0" i="0" u="none" strike="noStrike" dirty="0">
                          <a:solidFill>
                            <a:schemeClr val="tx1"/>
                          </a:solidFill>
                          <a:effectLst/>
                          <a:latin typeface="+mn-lt"/>
                        </a:rPr>
                        <a:t>dash dash variable;</a:t>
                      </a:r>
                    </a:p>
                  </a:txBody>
                  <a:tcPr marL="0" marR="0" marT="0" marB="0"/>
                </a:tc>
                <a:tc>
                  <a:txBody>
                    <a:bodyPr/>
                    <a:lstStyle/>
                    <a:p>
                      <a:r>
                        <a:rPr lang="en-IN" sz="1600" dirty="0" err="1">
                          <a:solidFill>
                            <a:schemeClr val="tx1"/>
                          </a:solidFill>
                          <a:latin typeface="+mn-lt"/>
                        </a:rPr>
                        <a:t>predecrement</a:t>
                      </a:r>
                      <a:endParaRPr lang="en-IN" sz="1600" dirty="0">
                        <a:solidFill>
                          <a:schemeClr val="tx1"/>
                        </a:solidFill>
                        <a:latin typeface="+mn-lt"/>
                      </a:endParaRPr>
                    </a:p>
                  </a:txBody>
                  <a:tcPr/>
                </a:tc>
                <a:tc>
                  <a:txBody>
                    <a:bodyPr/>
                    <a:lstStyle/>
                    <a:p>
                      <a:r>
                        <a:rPr lang="en-IN" sz="1600" dirty="0">
                          <a:solidFill>
                            <a:schemeClr val="tx1"/>
                          </a:solidFill>
                          <a:latin typeface="+mn-lt"/>
                        </a:rPr>
                        <a:t>Decrement </a:t>
                      </a:r>
                      <a:r>
                        <a:rPr lang="en-IN" sz="1600" b="1" dirty="0">
                          <a:solidFill>
                            <a:schemeClr val="tx1"/>
                          </a:solidFill>
                          <a:latin typeface="+mn-lt"/>
                        </a:rPr>
                        <a:t>var</a:t>
                      </a:r>
                      <a:r>
                        <a:rPr lang="en-IN" sz="1600" dirty="0">
                          <a:solidFill>
                            <a:schemeClr val="tx1"/>
                          </a:solidFill>
                          <a:latin typeface="+mn-lt"/>
                        </a:rPr>
                        <a:t> by </a:t>
                      </a:r>
                      <a:r>
                        <a:rPr lang="en-IN" sz="1600" b="1" dirty="0">
                          <a:solidFill>
                            <a:schemeClr val="tx1"/>
                          </a:solidFill>
                          <a:latin typeface="+mn-lt"/>
                        </a:rPr>
                        <a:t>1</a:t>
                      </a:r>
                      <a:r>
                        <a:rPr lang="en-IN" sz="1600" dirty="0">
                          <a:solidFill>
                            <a:schemeClr val="tx1"/>
                          </a:solidFill>
                          <a:latin typeface="+mn-lt"/>
                        </a:rPr>
                        <a:t>, and use the new </a:t>
                      </a:r>
                      <a:r>
                        <a:rPr lang="en-IN" sz="1600" b="1" dirty="0">
                          <a:solidFill>
                            <a:schemeClr val="tx1"/>
                          </a:solidFill>
                          <a:latin typeface="+mn-lt"/>
                        </a:rPr>
                        <a:t>var</a:t>
                      </a:r>
                      <a:r>
                        <a:rPr lang="en-IN" sz="1600" dirty="0">
                          <a:solidFill>
                            <a:schemeClr val="tx1"/>
                          </a:solidFill>
                          <a:latin typeface="+mn-lt"/>
                        </a:rPr>
                        <a:t> value in the statement</a:t>
                      </a:r>
                    </a:p>
                  </a:txBody>
                  <a:tcPr/>
                </a:tc>
                <a:tc>
                  <a:txBody>
                    <a:bodyPr/>
                    <a:lstStyle/>
                    <a:p>
                      <a:r>
                        <a:rPr lang="en-IN" sz="1600" b="1" dirty="0">
                          <a:solidFill>
                            <a:schemeClr val="tx1"/>
                          </a:solidFill>
                          <a:latin typeface="Courier New" panose="02070309020205020404" pitchFamily="49" charset="0"/>
                          <a:cs typeface="Courier New" panose="02070309020205020404" pitchFamily="49" charset="0"/>
                        </a:rPr>
                        <a:t>int j = --i;</a:t>
                      </a:r>
                    </a:p>
                    <a:p>
                      <a:r>
                        <a:rPr lang="en-IN" sz="1600" dirty="0">
                          <a:solidFill>
                            <a:schemeClr val="tx1"/>
                          </a:solidFill>
                          <a:latin typeface="Courier New" panose="02070309020205020404" pitchFamily="49" charset="0"/>
                          <a:cs typeface="Courier New" panose="02070309020205020404" pitchFamily="49" charset="0"/>
                        </a:rPr>
                        <a:t>// j is 0, i is 0</a:t>
                      </a:r>
                    </a:p>
                  </a:txBody>
                  <a:tcPr/>
                </a:tc>
                <a:extLst>
                  <a:ext uri="{0D108BD9-81ED-4DB2-BD59-A6C34878D82A}">
                    <a16:rowId xmlns:a16="http://schemas.microsoft.com/office/drawing/2014/main" val="2424750260"/>
                  </a:ext>
                </a:extLst>
              </a:tr>
              <a:tr h="939964">
                <a:tc>
                  <a:txBody>
                    <a:bodyPr/>
                    <a:lstStyle/>
                    <a:p>
                      <a:pPr algn="l" fontAlgn="t"/>
                      <a:r>
                        <a:rPr lang="en-IN" sz="400" b="0" i="0" u="none" strike="noStrike" dirty="0">
                          <a:solidFill>
                            <a:schemeClr val="tx1"/>
                          </a:solidFill>
                          <a:effectLst/>
                          <a:latin typeface="+mn-lt"/>
                        </a:rPr>
                        <a:t>variable dash dash;</a:t>
                      </a:r>
                    </a:p>
                  </a:txBody>
                  <a:tcPr marL="0" marR="0" marT="0" marB="0">
                    <a:lnB w="12700" cap="flat" cmpd="sng" algn="ctr">
                      <a:solidFill>
                        <a:schemeClr val="tx1"/>
                      </a:solidFill>
                      <a:prstDash val="solid"/>
                      <a:round/>
                      <a:headEnd type="none" w="med" len="med"/>
                      <a:tailEnd type="none" w="med" len="med"/>
                    </a:lnB>
                  </a:tcPr>
                </a:tc>
                <a:tc>
                  <a:txBody>
                    <a:bodyPr/>
                    <a:lstStyle/>
                    <a:p>
                      <a:r>
                        <a:rPr lang="en-IN" sz="1600" dirty="0" err="1">
                          <a:solidFill>
                            <a:schemeClr val="tx1"/>
                          </a:solidFill>
                          <a:latin typeface="+mn-lt"/>
                        </a:rPr>
                        <a:t>postdecrement</a:t>
                      </a:r>
                      <a:endParaRPr lang="en-IN" sz="1600" dirty="0">
                        <a:solidFill>
                          <a:schemeClr val="tx1"/>
                        </a:solidFill>
                        <a:latin typeface="+mn-lt"/>
                      </a:endParaRPr>
                    </a:p>
                  </a:txBody>
                  <a:tcPr>
                    <a:lnB w="12700" cap="flat" cmpd="sng" algn="ctr">
                      <a:solidFill>
                        <a:schemeClr val="tx1"/>
                      </a:solidFill>
                      <a:prstDash val="solid"/>
                      <a:round/>
                      <a:headEnd type="none" w="med" len="med"/>
                      <a:tailEnd type="none" w="med" len="med"/>
                    </a:lnB>
                  </a:tcPr>
                </a:tc>
                <a:tc>
                  <a:txBody>
                    <a:bodyPr/>
                    <a:lstStyle/>
                    <a:p>
                      <a:r>
                        <a:rPr lang="en-IN" sz="1600" dirty="0">
                          <a:solidFill>
                            <a:schemeClr val="tx1"/>
                          </a:solidFill>
                          <a:latin typeface="+mn-lt"/>
                        </a:rPr>
                        <a:t>Decrement </a:t>
                      </a:r>
                      <a:r>
                        <a:rPr lang="en-IN" sz="1600" b="1" dirty="0">
                          <a:solidFill>
                            <a:schemeClr val="tx1"/>
                          </a:solidFill>
                          <a:latin typeface="+mn-lt"/>
                        </a:rPr>
                        <a:t>var</a:t>
                      </a:r>
                      <a:r>
                        <a:rPr lang="en-IN" sz="1600" dirty="0">
                          <a:solidFill>
                            <a:schemeClr val="tx1"/>
                          </a:solidFill>
                          <a:latin typeface="+mn-lt"/>
                        </a:rPr>
                        <a:t> by </a:t>
                      </a:r>
                      <a:r>
                        <a:rPr lang="en-IN" sz="1600" b="1" dirty="0">
                          <a:solidFill>
                            <a:schemeClr val="tx1"/>
                          </a:solidFill>
                          <a:latin typeface="+mn-lt"/>
                        </a:rPr>
                        <a:t>1</a:t>
                      </a:r>
                      <a:r>
                        <a:rPr lang="en-IN" sz="1600" dirty="0">
                          <a:solidFill>
                            <a:schemeClr val="tx1"/>
                          </a:solidFill>
                          <a:latin typeface="+mn-lt"/>
                        </a:rPr>
                        <a:t>, and use the original </a:t>
                      </a:r>
                      <a:r>
                        <a:rPr lang="en-IN" sz="1600" b="1" dirty="0">
                          <a:solidFill>
                            <a:schemeClr val="tx1"/>
                          </a:solidFill>
                          <a:latin typeface="+mn-lt"/>
                        </a:rPr>
                        <a:t>var</a:t>
                      </a:r>
                      <a:r>
                        <a:rPr lang="en-IN" sz="1600" dirty="0">
                          <a:solidFill>
                            <a:schemeClr val="tx1"/>
                          </a:solidFill>
                          <a:latin typeface="+mn-lt"/>
                        </a:rPr>
                        <a:t> value in the statement</a:t>
                      </a:r>
                    </a:p>
                  </a:txBody>
                  <a:tcPr>
                    <a:lnB w="12700" cap="flat" cmpd="sng" algn="ctr">
                      <a:solidFill>
                        <a:schemeClr val="tx1"/>
                      </a:solidFill>
                      <a:prstDash val="solid"/>
                      <a:round/>
                      <a:headEnd type="none" w="med" len="med"/>
                      <a:tailEnd type="none" w="med" len="med"/>
                    </a:lnB>
                  </a:tcPr>
                </a:tc>
                <a:tc>
                  <a:txBody>
                    <a:bodyPr/>
                    <a:lstStyle/>
                    <a:p>
                      <a:r>
                        <a:rPr lang="en-IN" sz="1600" b="1" dirty="0">
                          <a:solidFill>
                            <a:schemeClr val="tx1"/>
                          </a:solidFill>
                          <a:latin typeface="Courier New" panose="02070309020205020404" pitchFamily="49" charset="0"/>
                          <a:cs typeface="Courier New" panose="02070309020205020404" pitchFamily="49" charset="0"/>
                        </a:rPr>
                        <a:t>int j = i--;</a:t>
                      </a:r>
                    </a:p>
                    <a:p>
                      <a:r>
                        <a:rPr lang="en-IN" sz="1600" dirty="0">
                          <a:solidFill>
                            <a:schemeClr val="tx1"/>
                          </a:solidFill>
                          <a:latin typeface="Courier New" panose="02070309020205020404" pitchFamily="49" charset="0"/>
                          <a:cs typeface="Courier New" panose="02070309020205020404" pitchFamily="49" charset="0"/>
                        </a:rPr>
                        <a:t>// j is 1, i is 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227791"/>
                  </a:ext>
                </a:extLst>
              </a:tr>
            </a:tbl>
          </a:graphicData>
        </a:graphic>
      </p:graphicFrame>
      <p:graphicFrame>
        <p:nvGraphicFramePr>
          <p:cNvPr id="5" name="Object 4">
            <a:extLst>
              <a:ext uri="{FF2B5EF4-FFF2-40B4-BE49-F238E27FC236}">
                <a16:creationId xmlns:a16="http://schemas.microsoft.com/office/drawing/2014/main" id="{A3729B9E-C8E9-4A89-83DF-62954D94EF1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81626798"/>
              </p:ext>
            </p:extLst>
          </p:nvPr>
        </p:nvGraphicFramePr>
        <p:xfrm>
          <a:off x="461010" y="4088948"/>
          <a:ext cx="571500" cy="177800"/>
        </p:xfrm>
        <a:graphic>
          <a:graphicData uri="http://schemas.openxmlformats.org/presentationml/2006/ole">
            <mc:AlternateContent xmlns:mc="http://schemas.openxmlformats.org/markup-compatibility/2006">
              <mc:Choice xmlns:v="urn:schemas-microsoft-com:vml" Requires="v">
                <p:oleObj name="Equation" r:id="rId2" imgW="571320" imgH="177480" progId="Equation.DSMT4">
                  <p:embed/>
                </p:oleObj>
              </mc:Choice>
              <mc:Fallback>
                <p:oleObj name="Equation" r:id="rId2" imgW="571320" imgH="177480" progId="Equation.DSMT4">
                  <p:embed/>
                  <p:pic>
                    <p:nvPicPr>
                      <p:cNvPr id="0" name=""/>
                      <p:cNvPicPr/>
                      <p:nvPr/>
                    </p:nvPicPr>
                    <p:blipFill>
                      <a:blip r:embed="rId3"/>
                      <a:stretch>
                        <a:fillRect/>
                      </a:stretch>
                    </p:blipFill>
                    <p:spPr>
                      <a:xfrm>
                        <a:off x="461010" y="4088948"/>
                        <a:ext cx="571500" cy="177800"/>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9FE7D0F3-8E75-4FA6-8B79-953BBCF70FB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899608264"/>
              </p:ext>
            </p:extLst>
          </p:nvPr>
        </p:nvGraphicFramePr>
        <p:xfrm>
          <a:off x="471170" y="5044623"/>
          <a:ext cx="571500" cy="177800"/>
        </p:xfrm>
        <a:graphic>
          <a:graphicData uri="http://schemas.openxmlformats.org/presentationml/2006/ole">
            <mc:AlternateContent xmlns:mc="http://schemas.openxmlformats.org/markup-compatibility/2006">
              <mc:Choice xmlns:v="urn:schemas-microsoft-com:vml" Requires="v">
                <p:oleObj name="Equation" r:id="rId4" imgW="571320" imgH="177480" progId="Equation.DSMT4">
                  <p:embed/>
                </p:oleObj>
              </mc:Choice>
              <mc:Fallback>
                <p:oleObj name="Equation" r:id="rId4" imgW="571320" imgH="177480" progId="Equation.DSMT4">
                  <p:embed/>
                  <p:pic>
                    <p:nvPicPr>
                      <p:cNvPr id="5" name="Object 4">
                        <a:extLst>
                          <a:ext uri="{FF2B5EF4-FFF2-40B4-BE49-F238E27FC236}">
                            <a16:creationId xmlns:a16="http://schemas.microsoft.com/office/drawing/2014/main" id="{A3729B9E-C8E9-4A89-83DF-62954D94EF10}"/>
                          </a:ext>
                        </a:extLst>
                      </p:cNvPr>
                      <p:cNvPicPr/>
                      <p:nvPr/>
                    </p:nvPicPr>
                    <p:blipFill>
                      <a:blip r:embed="rId5"/>
                      <a:stretch>
                        <a:fillRect/>
                      </a:stretch>
                    </p:blipFill>
                    <p:spPr>
                      <a:xfrm>
                        <a:off x="471170" y="5044623"/>
                        <a:ext cx="571500" cy="1778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52095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8770-BF82-407A-9461-F6BA3D3A47D3}"/>
              </a:ext>
            </a:extLst>
          </p:cNvPr>
          <p:cNvSpPr>
            <a:spLocks noGrp="1"/>
          </p:cNvSpPr>
          <p:nvPr>
            <p:ph type="title"/>
          </p:nvPr>
        </p:nvSpPr>
        <p:spPr/>
        <p:txBody>
          <a:bodyPr/>
          <a:lstStyle/>
          <a:p>
            <a:r>
              <a:rPr lang="en-IN" sz="3200" dirty="0"/>
              <a:t>Increment and Decrement Operators </a:t>
            </a:r>
            <a:r>
              <a:rPr lang="en-IN" sz="2000" b="0" dirty="0"/>
              <a:t>(2 of 3)</a:t>
            </a:r>
            <a:endParaRPr lang="en-IN" b="0" dirty="0"/>
          </a:p>
        </p:txBody>
      </p:sp>
      <p:pic>
        <p:nvPicPr>
          <p:cNvPr id="9" name="Content Placeholder 8" descr="An arrow labeled, Same effect as, connects int i = 10 semicolon int new Num = 10 times i + + , and int new Num = 10 times i semicolon i = i + 1.">
            <a:extLst>
              <a:ext uri="{FF2B5EF4-FFF2-40B4-BE49-F238E27FC236}">
                <a16:creationId xmlns:a16="http://schemas.microsoft.com/office/drawing/2014/main" id="{157E3214-2F14-44B1-8A2F-6D60C9603A46}"/>
              </a:ext>
            </a:extLst>
          </p:cNvPr>
          <p:cNvPicPr>
            <a:picLocks noGrp="1" noChangeAspect="1"/>
          </p:cNvPicPr>
          <p:nvPr>
            <p:ph sz="quarter" idx="13"/>
          </p:nvPr>
        </p:nvPicPr>
        <p:blipFill>
          <a:blip r:embed="rId2"/>
          <a:stretch>
            <a:fillRect/>
          </a:stretch>
        </p:blipFill>
        <p:spPr>
          <a:xfrm>
            <a:off x="490898" y="2055810"/>
            <a:ext cx="8162205" cy="1268418"/>
          </a:xfrm>
          <a:prstGeom prst="rect">
            <a:avLst/>
          </a:prstGeom>
        </p:spPr>
      </p:pic>
      <p:pic>
        <p:nvPicPr>
          <p:cNvPr id="10" name="Content Placeholder 9" descr="An arrow labeled, Same effect as, connects int i = 10 semicolon int new Num = 10 times + + i, and i = i + 1 semicolon int new Num = 10 times i. ">
            <a:extLst>
              <a:ext uri="{FF2B5EF4-FFF2-40B4-BE49-F238E27FC236}">
                <a16:creationId xmlns:a16="http://schemas.microsoft.com/office/drawing/2014/main" id="{66CD4103-F72B-445C-9C6A-0EF5ED79958A}"/>
              </a:ext>
            </a:extLst>
          </p:cNvPr>
          <p:cNvPicPr>
            <a:picLocks noGrp="1" noChangeAspect="1"/>
          </p:cNvPicPr>
          <p:nvPr>
            <p:ph sz="quarter" idx="14"/>
          </p:nvPr>
        </p:nvPicPr>
        <p:blipFill>
          <a:blip r:embed="rId3"/>
          <a:stretch>
            <a:fillRect/>
          </a:stretch>
        </p:blipFill>
        <p:spPr>
          <a:xfrm>
            <a:off x="489968" y="4410971"/>
            <a:ext cx="8164065" cy="1226933"/>
          </a:xfrm>
          <a:prstGeom prst="rect">
            <a:avLst/>
          </a:prstGeom>
        </p:spPr>
      </p:pic>
    </p:spTree>
    <p:extLst>
      <p:ext uri="{BB962C8B-B14F-4D97-AF65-F5344CB8AC3E}">
        <p14:creationId xmlns:p14="http://schemas.microsoft.com/office/powerpoint/2010/main" val="3910237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BD4A-E3E8-4E5A-9AA0-F3CD5709F426}"/>
              </a:ext>
            </a:extLst>
          </p:cNvPr>
          <p:cNvSpPr>
            <a:spLocks noGrp="1"/>
          </p:cNvSpPr>
          <p:nvPr>
            <p:ph type="title"/>
          </p:nvPr>
        </p:nvSpPr>
        <p:spPr/>
        <p:txBody>
          <a:bodyPr/>
          <a:lstStyle/>
          <a:p>
            <a:r>
              <a:rPr lang="en-IN" sz="3200" dirty="0"/>
              <a:t>Increment and Decrement Operators </a:t>
            </a:r>
            <a:r>
              <a:rPr lang="en-IN" sz="2000" b="0" dirty="0"/>
              <a:t>(3 of 3)</a:t>
            </a:r>
            <a:endParaRPr lang="en-IN" b="0" dirty="0"/>
          </a:p>
        </p:txBody>
      </p:sp>
      <p:sp>
        <p:nvSpPr>
          <p:cNvPr id="3" name="Content Placeholder 2">
            <a:extLst>
              <a:ext uri="{FF2B5EF4-FFF2-40B4-BE49-F238E27FC236}">
                <a16:creationId xmlns:a16="http://schemas.microsoft.com/office/drawing/2014/main" id="{00370DC0-F9DE-4730-AB88-6E109137EFF0}"/>
              </a:ext>
            </a:extLst>
          </p:cNvPr>
          <p:cNvSpPr>
            <a:spLocks noGrp="1"/>
          </p:cNvSpPr>
          <p:nvPr>
            <p:ph sz="quarter" idx="13"/>
          </p:nvPr>
        </p:nvSpPr>
        <p:spPr/>
        <p:txBody>
          <a:bodyPr/>
          <a:lstStyle/>
          <a:p>
            <a:pPr marL="432" indent="0">
              <a:buNone/>
            </a:pPr>
            <a:r>
              <a:rPr lang="en-IN" dirty="0"/>
              <a:t>Using increment and decrement operators makes expressions short, but it also makes them complex and difficult to read. Avoid using these operators in expressions that modify multiple variables, or the same variable for multiple times such as this: int k = ++i + i.</a:t>
            </a:r>
          </a:p>
        </p:txBody>
      </p:sp>
    </p:spTree>
    <p:extLst>
      <p:ext uri="{BB962C8B-B14F-4D97-AF65-F5344CB8AC3E}">
        <p14:creationId xmlns:p14="http://schemas.microsoft.com/office/powerpoint/2010/main" val="145742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(2 of 2)</a:t>
            </a:r>
            <a:endParaRPr lang="en-IN" b="0" dirty="0"/>
          </a:p>
        </p:txBody>
      </p:sp>
      <p:sp>
        <p:nvSpPr>
          <p:cNvPr id="3" name="Content Placeholder 2"/>
          <p:cNvSpPr>
            <a:spLocks noGrp="1"/>
          </p:cNvSpPr>
          <p:nvPr>
            <p:ph sz="quarter" idx="13"/>
          </p:nvPr>
        </p:nvSpPr>
        <p:spPr>
          <a:xfrm>
            <a:off x="457200" y="1552575"/>
            <a:ext cx="8229600" cy="4438650"/>
          </a:xfrm>
        </p:spPr>
        <p:txBody>
          <a:bodyPr/>
          <a:lstStyle/>
          <a:p>
            <a:pPr marL="432" indent="0">
              <a:spcBef>
                <a:spcPts val="600"/>
              </a:spcBef>
              <a:buNone/>
            </a:pPr>
            <a:r>
              <a:rPr lang="en-IN" sz="1600" b="1" dirty="0">
                <a:solidFill>
                  <a:srgbClr val="007FA3"/>
                </a:solidFill>
              </a:rPr>
              <a:t>2.14</a:t>
            </a:r>
            <a:r>
              <a:rPr lang="en-IN" sz="1600" dirty="0"/>
              <a:t> To write and evaluate numeric expressions (§2.12).</a:t>
            </a:r>
          </a:p>
          <a:p>
            <a:pPr marL="432" indent="0">
              <a:spcBef>
                <a:spcPts val="600"/>
              </a:spcBef>
              <a:buNone/>
            </a:pPr>
            <a:r>
              <a:rPr lang="en-IN" sz="1600" b="1" dirty="0">
                <a:solidFill>
                  <a:srgbClr val="007FA3"/>
                </a:solidFill>
              </a:rPr>
              <a:t>2.16</a:t>
            </a:r>
            <a:r>
              <a:rPr lang="en-IN" sz="1600" dirty="0"/>
              <a:t> To use augmented assignment operators (§2.14).</a:t>
            </a:r>
          </a:p>
          <a:p>
            <a:pPr marL="432" indent="0">
              <a:spcBef>
                <a:spcPts val="600"/>
              </a:spcBef>
              <a:buNone/>
            </a:pPr>
            <a:r>
              <a:rPr lang="en-IN" sz="1600" b="1" dirty="0">
                <a:solidFill>
                  <a:srgbClr val="007FA3"/>
                </a:solidFill>
              </a:rPr>
              <a:t>2.17</a:t>
            </a:r>
            <a:r>
              <a:rPr lang="en-IN" sz="1600" dirty="0"/>
              <a:t> To distinguish between postincrement and preincrement and between postdecrement and predecrement (§2.15).</a:t>
            </a:r>
          </a:p>
          <a:p>
            <a:pPr marL="432" indent="0">
              <a:spcBef>
                <a:spcPts val="600"/>
              </a:spcBef>
              <a:buNone/>
            </a:pPr>
            <a:r>
              <a:rPr lang="en-IN" sz="1600" b="1" dirty="0">
                <a:solidFill>
                  <a:srgbClr val="007FA3"/>
                </a:solidFill>
              </a:rPr>
              <a:t>2.18</a:t>
            </a:r>
            <a:r>
              <a:rPr lang="en-IN" sz="1600" dirty="0"/>
              <a:t> To cast the value of one type to another type (§2.16).</a:t>
            </a:r>
          </a:p>
        </p:txBody>
      </p:sp>
    </p:spTree>
    <p:extLst>
      <p:ext uri="{BB962C8B-B14F-4D97-AF65-F5344CB8AC3E}">
        <p14:creationId xmlns:p14="http://schemas.microsoft.com/office/powerpoint/2010/main" val="2383276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8AFF-7447-4B2C-99CE-5D18DC5AD11A}"/>
              </a:ext>
            </a:extLst>
          </p:cNvPr>
          <p:cNvSpPr>
            <a:spLocks noGrp="1"/>
          </p:cNvSpPr>
          <p:nvPr>
            <p:ph type="title"/>
          </p:nvPr>
        </p:nvSpPr>
        <p:spPr/>
        <p:txBody>
          <a:bodyPr/>
          <a:lstStyle/>
          <a:p>
            <a:r>
              <a:rPr lang="en-IN" sz="3200" dirty="0"/>
              <a:t>Assignment Expressions and Assignment Statements</a:t>
            </a:r>
          </a:p>
        </p:txBody>
      </p:sp>
      <p:sp>
        <p:nvSpPr>
          <p:cNvPr id="3" name="Content Placeholder 2">
            <a:extLst>
              <a:ext uri="{FF2B5EF4-FFF2-40B4-BE49-F238E27FC236}">
                <a16:creationId xmlns:a16="http://schemas.microsoft.com/office/drawing/2014/main" id="{49448665-96AA-424D-B4CB-C3C8AEBA6F9A}"/>
              </a:ext>
            </a:extLst>
          </p:cNvPr>
          <p:cNvSpPr>
            <a:spLocks noGrp="1"/>
          </p:cNvSpPr>
          <p:nvPr>
            <p:ph sz="quarter" idx="13"/>
          </p:nvPr>
        </p:nvSpPr>
        <p:spPr>
          <a:xfrm>
            <a:off x="457200" y="1552574"/>
            <a:ext cx="8229600" cy="1234871"/>
          </a:xfrm>
        </p:spPr>
        <p:txBody>
          <a:bodyPr/>
          <a:lstStyle/>
          <a:p>
            <a:pPr marL="432" indent="0">
              <a:buNone/>
            </a:pPr>
            <a:r>
              <a:rPr lang="en-IN" dirty="0"/>
              <a:t>Prior to Java 2, all the expressions can be used as statements. Since Java 2, only the following types of expressions can be statements:</a:t>
            </a:r>
          </a:p>
        </p:txBody>
      </p:sp>
      <p:sp>
        <p:nvSpPr>
          <p:cNvPr id="4" name="Content Placeholder 3">
            <a:extLst>
              <a:ext uri="{FF2B5EF4-FFF2-40B4-BE49-F238E27FC236}">
                <a16:creationId xmlns:a16="http://schemas.microsoft.com/office/drawing/2014/main" id="{69194359-9ED5-432C-A35A-E41A047C7D45}"/>
              </a:ext>
            </a:extLst>
          </p:cNvPr>
          <p:cNvSpPr>
            <a:spLocks noGrp="1"/>
          </p:cNvSpPr>
          <p:nvPr>
            <p:ph sz="quarter" idx="14"/>
          </p:nvPr>
        </p:nvSpPr>
        <p:spPr>
          <a:xfrm>
            <a:off x="457200" y="2879737"/>
            <a:ext cx="5840361" cy="438652"/>
          </a:xfrm>
        </p:spPr>
        <p:txBody>
          <a:bodyPr tIns="0" rIns="0" bIns="0"/>
          <a:lstStyle/>
          <a:p>
            <a:pPr marL="432" indent="0">
              <a:buNone/>
            </a:pPr>
            <a:r>
              <a:rPr lang="en-IN" dirty="0"/>
              <a:t>variable op= expression; // Where op is +,</a:t>
            </a:r>
          </a:p>
        </p:txBody>
      </p:sp>
      <p:graphicFrame>
        <p:nvGraphicFramePr>
          <p:cNvPr id="17" name="Object 16" descr="minus, asterisk, forward slash, or %">
            <a:extLst>
              <a:ext uri="{FF2B5EF4-FFF2-40B4-BE49-F238E27FC236}">
                <a16:creationId xmlns:a16="http://schemas.microsoft.com/office/drawing/2014/main" id="{6661A4DD-FA81-4680-AE4D-8A615263CEF1}"/>
              </a:ext>
            </a:extLst>
          </p:cNvPr>
          <p:cNvGraphicFramePr>
            <a:graphicFrameLocks noChangeAspect="1"/>
          </p:cNvGraphicFramePr>
          <p:nvPr>
            <p:extLst>
              <p:ext uri="{D42A27DB-BD31-4B8C-83A1-F6EECF244321}">
                <p14:modId xmlns:p14="http://schemas.microsoft.com/office/powerpoint/2010/main" val="2362013861"/>
              </p:ext>
            </p:extLst>
          </p:nvPr>
        </p:nvGraphicFramePr>
        <p:xfrm>
          <a:off x="6396569" y="2915305"/>
          <a:ext cx="1447800" cy="355600"/>
        </p:xfrm>
        <a:graphic>
          <a:graphicData uri="http://schemas.openxmlformats.org/presentationml/2006/ole">
            <mc:AlternateContent xmlns:mc="http://schemas.openxmlformats.org/markup-compatibility/2006">
              <mc:Choice xmlns:v="urn:schemas-microsoft-com:vml" Requires="v">
                <p:oleObj name="Equation" r:id="rId2" imgW="1447560" imgH="355320" progId="Equation.DSMT4">
                  <p:embed/>
                </p:oleObj>
              </mc:Choice>
              <mc:Fallback>
                <p:oleObj name="Equation" r:id="rId2" imgW="1447560" imgH="355320" progId="Equation.DSMT4">
                  <p:embed/>
                  <p:pic>
                    <p:nvPicPr>
                      <p:cNvPr id="0" name=""/>
                      <p:cNvPicPr/>
                      <p:nvPr/>
                    </p:nvPicPr>
                    <p:blipFill>
                      <a:blip r:embed="rId3"/>
                      <a:stretch>
                        <a:fillRect/>
                      </a:stretch>
                    </p:blipFill>
                    <p:spPr>
                      <a:xfrm>
                        <a:off x="6396569" y="2915305"/>
                        <a:ext cx="14478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1DEDC78-FAC2-45D4-BD0F-041AF5882019}"/>
              </a:ext>
            </a:extLst>
          </p:cNvPr>
          <p:cNvSpPr>
            <a:spLocks noGrp="1"/>
          </p:cNvSpPr>
          <p:nvPr>
            <p:ph sz="quarter" idx="15"/>
          </p:nvPr>
        </p:nvSpPr>
        <p:spPr>
          <a:xfrm>
            <a:off x="457200" y="3406877"/>
            <a:ext cx="8229600" cy="1076633"/>
          </a:xfrm>
        </p:spPr>
        <p:txBody>
          <a:bodyPr/>
          <a:lstStyle/>
          <a:p>
            <a:pPr marL="432" indent="0">
              <a:buNone/>
            </a:pPr>
            <a:r>
              <a:rPr lang="en-IN" dirty="0"/>
              <a:t>++variable;</a:t>
            </a:r>
          </a:p>
          <a:p>
            <a:pPr marL="432" indent="0">
              <a:buNone/>
            </a:pPr>
            <a:r>
              <a:rPr lang="en-IN" dirty="0"/>
              <a:t>variable++;</a:t>
            </a:r>
          </a:p>
        </p:txBody>
      </p:sp>
      <p:graphicFrame>
        <p:nvGraphicFramePr>
          <p:cNvPr id="18" name="Object 17" descr="dash dash variable;">
            <a:extLst>
              <a:ext uri="{FF2B5EF4-FFF2-40B4-BE49-F238E27FC236}">
                <a16:creationId xmlns:a16="http://schemas.microsoft.com/office/drawing/2014/main" id="{B02612A8-D093-46E5-ACB7-C9C9A6999991}"/>
              </a:ext>
            </a:extLst>
          </p:cNvPr>
          <p:cNvGraphicFramePr>
            <a:graphicFrameLocks noChangeAspect="1"/>
          </p:cNvGraphicFramePr>
          <p:nvPr>
            <p:extLst>
              <p:ext uri="{D42A27DB-BD31-4B8C-83A1-F6EECF244321}">
                <p14:modId xmlns:p14="http://schemas.microsoft.com/office/powerpoint/2010/main" val="2510630423"/>
              </p:ext>
            </p:extLst>
          </p:nvPr>
        </p:nvGraphicFramePr>
        <p:xfrm>
          <a:off x="482600" y="4571998"/>
          <a:ext cx="1638300" cy="330200"/>
        </p:xfrm>
        <a:graphic>
          <a:graphicData uri="http://schemas.openxmlformats.org/presentationml/2006/ole">
            <mc:AlternateContent xmlns:mc="http://schemas.openxmlformats.org/markup-compatibility/2006">
              <mc:Choice xmlns:v="urn:schemas-microsoft-com:vml" Requires="v">
                <p:oleObj name="Equation" r:id="rId4" imgW="1638000" imgH="330120" progId="Equation.DSMT4">
                  <p:embed/>
                </p:oleObj>
              </mc:Choice>
              <mc:Fallback>
                <p:oleObj name="Equation" r:id="rId4" imgW="1638000" imgH="330120" progId="Equation.DSMT4">
                  <p:embed/>
                  <p:pic>
                    <p:nvPicPr>
                      <p:cNvPr id="0" name=""/>
                      <p:cNvPicPr/>
                      <p:nvPr/>
                    </p:nvPicPr>
                    <p:blipFill>
                      <a:blip r:embed="rId5"/>
                      <a:stretch>
                        <a:fillRect/>
                      </a:stretch>
                    </p:blipFill>
                    <p:spPr>
                      <a:xfrm>
                        <a:off x="482600" y="4571998"/>
                        <a:ext cx="1638300" cy="330200"/>
                      </a:xfrm>
                      <a:prstGeom prst="rect">
                        <a:avLst/>
                      </a:prstGeom>
                    </p:spPr>
                  </p:pic>
                </p:oleObj>
              </mc:Fallback>
            </mc:AlternateContent>
          </a:graphicData>
        </a:graphic>
      </p:graphicFrame>
      <p:graphicFrame>
        <p:nvGraphicFramePr>
          <p:cNvPr id="19" name="Object 18" descr="variable dash dash;">
            <a:extLst>
              <a:ext uri="{FF2B5EF4-FFF2-40B4-BE49-F238E27FC236}">
                <a16:creationId xmlns:a16="http://schemas.microsoft.com/office/drawing/2014/main" id="{8BC4A3D1-45E2-4929-B90F-AD7160CE3084}"/>
              </a:ext>
            </a:extLst>
          </p:cNvPr>
          <p:cNvGraphicFramePr>
            <a:graphicFrameLocks noChangeAspect="1"/>
          </p:cNvGraphicFramePr>
          <p:nvPr>
            <p:extLst>
              <p:ext uri="{D42A27DB-BD31-4B8C-83A1-F6EECF244321}">
                <p14:modId xmlns:p14="http://schemas.microsoft.com/office/powerpoint/2010/main" val="3523171506"/>
              </p:ext>
            </p:extLst>
          </p:nvPr>
        </p:nvGraphicFramePr>
        <p:xfrm>
          <a:off x="457200" y="4990686"/>
          <a:ext cx="1625600" cy="330200"/>
        </p:xfrm>
        <a:graphic>
          <a:graphicData uri="http://schemas.openxmlformats.org/presentationml/2006/ole">
            <mc:AlternateContent xmlns:mc="http://schemas.openxmlformats.org/markup-compatibility/2006">
              <mc:Choice xmlns:v="urn:schemas-microsoft-com:vml" Requires="v">
                <p:oleObj name="Equation" r:id="rId6" imgW="1625400" imgH="330120" progId="Equation.DSMT4">
                  <p:embed/>
                </p:oleObj>
              </mc:Choice>
              <mc:Fallback>
                <p:oleObj name="Equation" r:id="rId6" imgW="1625400" imgH="330120" progId="Equation.DSMT4">
                  <p:embed/>
                  <p:pic>
                    <p:nvPicPr>
                      <p:cNvPr id="0" name=""/>
                      <p:cNvPicPr/>
                      <p:nvPr/>
                    </p:nvPicPr>
                    <p:blipFill>
                      <a:blip r:embed="rId7"/>
                      <a:stretch>
                        <a:fillRect/>
                      </a:stretch>
                    </p:blipFill>
                    <p:spPr>
                      <a:xfrm>
                        <a:off x="457200" y="4990686"/>
                        <a:ext cx="1625600" cy="330200"/>
                      </a:xfrm>
                      <a:prstGeom prst="rect">
                        <a:avLst/>
                      </a:prstGeom>
                    </p:spPr>
                  </p:pic>
                </p:oleObj>
              </mc:Fallback>
            </mc:AlternateContent>
          </a:graphicData>
        </a:graphic>
      </p:graphicFrame>
    </p:spTree>
    <p:extLst>
      <p:ext uri="{BB962C8B-B14F-4D97-AF65-F5344CB8AC3E}">
        <p14:creationId xmlns:p14="http://schemas.microsoft.com/office/powerpoint/2010/main" val="385025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F041-286F-45C7-B395-C2B2466D7C1D}"/>
              </a:ext>
            </a:extLst>
          </p:cNvPr>
          <p:cNvSpPr>
            <a:spLocks noGrp="1"/>
          </p:cNvSpPr>
          <p:nvPr>
            <p:ph type="title"/>
          </p:nvPr>
        </p:nvSpPr>
        <p:spPr/>
        <p:txBody>
          <a:bodyPr/>
          <a:lstStyle/>
          <a:p>
            <a:r>
              <a:rPr lang="en-IN" dirty="0"/>
              <a:t>Numeric Type Conversion</a:t>
            </a:r>
          </a:p>
        </p:txBody>
      </p:sp>
      <p:sp>
        <p:nvSpPr>
          <p:cNvPr id="3" name="Content Placeholder 2">
            <a:extLst>
              <a:ext uri="{FF2B5EF4-FFF2-40B4-BE49-F238E27FC236}">
                <a16:creationId xmlns:a16="http://schemas.microsoft.com/office/drawing/2014/main" id="{C3CF0EC6-A133-4DCB-9A90-01B76188D882}"/>
              </a:ext>
            </a:extLst>
          </p:cNvPr>
          <p:cNvSpPr>
            <a:spLocks noGrp="1"/>
          </p:cNvSpPr>
          <p:nvPr>
            <p:ph sz="quarter" idx="13"/>
          </p:nvPr>
        </p:nvSpPr>
        <p:spPr>
          <a:xfrm>
            <a:off x="457200" y="1556327"/>
            <a:ext cx="8229600" cy="519216"/>
          </a:xfrm>
        </p:spPr>
        <p:txBody>
          <a:bodyPr/>
          <a:lstStyle/>
          <a:p>
            <a:pPr marL="432" indent="0">
              <a:buNone/>
            </a:pPr>
            <a:r>
              <a:rPr lang="en-IN" dirty="0"/>
              <a:t>Consider the following statements:</a:t>
            </a:r>
          </a:p>
        </p:txBody>
      </p:sp>
      <p:sp>
        <p:nvSpPr>
          <p:cNvPr id="4" name="Content Placeholder 3">
            <a:extLst>
              <a:ext uri="{FF2B5EF4-FFF2-40B4-BE49-F238E27FC236}">
                <a16:creationId xmlns:a16="http://schemas.microsoft.com/office/drawing/2014/main" id="{850ED6A8-5891-42EF-9477-C59D82C1B28C}"/>
              </a:ext>
            </a:extLst>
          </p:cNvPr>
          <p:cNvSpPr>
            <a:spLocks noGrp="1"/>
          </p:cNvSpPr>
          <p:nvPr>
            <p:ph sz="quarter" idx="14"/>
          </p:nvPr>
        </p:nvSpPr>
        <p:spPr>
          <a:xfrm>
            <a:off x="457200" y="2235129"/>
            <a:ext cx="8229600" cy="3357789"/>
          </a:xfrm>
        </p:spPr>
        <p:txBody>
          <a:bodyPr/>
          <a:lstStyle/>
          <a:p>
            <a:pPr marL="432" indent="0">
              <a:buNone/>
            </a:pPr>
            <a:r>
              <a:rPr lang="en-IN" dirty="0">
                <a:latin typeface="Courier New" panose="02070309020205020404" pitchFamily="49" charset="0"/>
                <a:cs typeface="Courier New" panose="02070309020205020404" pitchFamily="49" charset="0"/>
              </a:rPr>
              <a:t>byte i = 100;</a:t>
            </a:r>
          </a:p>
          <a:p>
            <a:pPr marL="432" indent="0">
              <a:buNone/>
            </a:pPr>
            <a:r>
              <a:rPr lang="en-IN" dirty="0">
                <a:latin typeface="Courier New" panose="02070309020205020404" pitchFamily="49" charset="0"/>
                <a:cs typeface="Courier New" panose="02070309020205020404" pitchFamily="49" charset="0"/>
              </a:rPr>
              <a:t>long k = i * 3 + 4;</a:t>
            </a:r>
          </a:p>
          <a:p>
            <a:pPr marL="432" indent="0">
              <a:buNone/>
            </a:pPr>
            <a:r>
              <a:rPr lang="en-IN" dirty="0">
                <a:latin typeface="Courier New" panose="02070309020205020404" pitchFamily="49" charset="0"/>
                <a:cs typeface="Courier New" panose="02070309020205020404" pitchFamily="49" charset="0"/>
              </a:rPr>
              <a:t>double d = i * 3.1 + k / 2;</a:t>
            </a:r>
          </a:p>
        </p:txBody>
      </p:sp>
    </p:spTree>
    <p:extLst>
      <p:ext uri="{BB962C8B-B14F-4D97-AF65-F5344CB8AC3E}">
        <p14:creationId xmlns:p14="http://schemas.microsoft.com/office/powerpoint/2010/main" val="1929830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C0FF-EAA8-414B-B71A-13E023FE6D1B}"/>
              </a:ext>
            </a:extLst>
          </p:cNvPr>
          <p:cNvSpPr>
            <a:spLocks noGrp="1"/>
          </p:cNvSpPr>
          <p:nvPr>
            <p:ph type="title"/>
          </p:nvPr>
        </p:nvSpPr>
        <p:spPr/>
        <p:txBody>
          <a:bodyPr/>
          <a:lstStyle/>
          <a:p>
            <a:r>
              <a:rPr lang="en-IN" dirty="0"/>
              <a:t>Conversion Rules</a:t>
            </a:r>
          </a:p>
        </p:txBody>
      </p:sp>
      <p:sp>
        <p:nvSpPr>
          <p:cNvPr id="3" name="Content Placeholder 2">
            <a:extLst>
              <a:ext uri="{FF2B5EF4-FFF2-40B4-BE49-F238E27FC236}">
                <a16:creationId xmlns:a16="http://schemas.microsoft.com/office/drawing/2014/main" id="{142A79F8-8B08-4FE4-97C0-8F2860C8680C}"/>
              </a:ext>
            </a:extLst>
          </p:cNvPr>
          <p:cNvSpPr>
            <a:spLocks noGrp="1"/>
          </p:cNvSpPr>
          <p:nvPr>
            <p:ph sz="quarter" idx="13"/>
          </p:nvPr>
        </p:nvSpPr>
        <p:spPr/>
        <p:txBody>
          <a:bodyPr/>
          <a:lstStyle/>
          <a:p>
            <a:pPr marL="432" indent="0">
              <a:buNone/>
            </a:pPr>
            <a:r>
              <a:rPr lang="en-IN" dirty="0"/>
              <a:t>When performing a binary operation involving two operands of different types, Java automatically converts the operand based on the following rules:</a:t>
            </a:r>
          </a:p>
          <a:p>
            <a:pPr marL="432000" indent="-432000">
              <a:buFont typeface="+mj-lt"/>
              <a:buAutoNum type="arabicPeriod"/>
            </a:pPr>
            <a:r>
              <a:rPr lang="en-IN" dirty="0"/>
              <a:t>If one of the operands is double, the other is converted into double.</a:t>
            </a:r>
          </a:p>
          <a:p>
            <a:pPr marL="432000" indent="-432000">
              <a:buFont typeface="+mj-lt"/>
              <a:buAutoNum type="arabicPeriod"/>
            </a:pPr>
            <a:r>
              <a:rPr lang="en-IN" dirty="0"/>
              <a:t>Otherwise, if one of the operands is float, the other is converted into float.</a:t>
            </a:r>
          </a:p>
          <a:p>
            <a:pPr marL="432000" indent="-432000">
              <a:buFont typeface="+mj-lt"/>
              <a:buAutoNum type="arabicPeriod"/>
            </a:pPr>
            <a:r>
              <a:rPr lang="en-IN" dirty="0"/>
              <a:t>Otherwise, if one of the operands is long, the other is converted into long.</a:t>
            </a:r>
          </a:p>
          <a:p>
            <a:pPr marL="432000" indent="-432000">
              <a:buFont typeface="+mj-lt"/>
              <a:buAutoNum type="arabicPeriod"/>
            </a:pPr>
            <a:r>
              <a:rPr lang="en-IN" dirty="0"/>
              <a:t>Otherwise, both operands are converted into int.</a:t>
            </a:r>
          </a:p>
        </p:txBody>
      </p:sp>
    </p:spTree>
    <p:extLst>
      <p:ext uri="{BB962C8B-B14F-4D97-AF65-F5344CB8AC3E}">
        <p14:creationId xmlns:p14="http://schemas.microsoft.com/office/powerpoint/2010/main" val="950309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75DF-1581-4D5B-A931-4EA867D8CC5A}"/>
              </a:ext>
            </a:extLst>
          </p:cNvPr>
          <p:cNvSpPr>
            <a:spLocks noGrp="1"/>
          </p:cNvSpPr>
          <p:nvPr>
            <p:ph type="title"/>
          </p:nvPr>
        </p:nvSpPr>
        <p:spPr/>
        <p:txBody>
          <a:bodyPr/>
          <a:lstStyle/>
          <a:p>
            <a:r>
              <a:rPr lang="en-IN" dirty="0"/>
              <a:t>Type Casting</a:t>
            </a:r>
          </a:p>
        </p:txBody>
      </p:sp>
      <p:sp>
        <p:nvSpPr>
          <p:cNvPr id="3" name="Content Placeholder 2">
            <a:extLst>
              <a:ext uri="{FF2B5EF4-FFF2-40B4-BE49-F238E27FC236}">
                <a16:creationId xmlns:a16="http://schemas.microsoft.com/office/drawing/2014/main" id="{9A4D46D8-B80B-475D-920B-83D89BF538BC}"/>
              </a:ext>
            </a:extLst>
          </p:cNvPr>
          <p:cNvSpPr>
            <a:spLocks noGrp="1"/>
          </p:cNvSpPr>
          <p:nvPr>
            <p:ph sz="quarter" idx="13"/>
          </p:nvPr>
        </p:nvSpPr>
        <p:spPr>
          <a:xfrm>
            <a:off x="457200" y="1552575"/>
            <a:ext cx="8229600" cy="2800350"/>
          </a:xfrm>
        </p:spPr>
        <p:txBody>
          <a:bodyPr/>
          <a:lstStyle/>
          <a:p>
            <a:pPr marL="432" indent="0">
              <a:buNone/>
            </a:pPr>
            <a:r>
              <a:rPr lang="en-IN" dirty="0"/>
              <a:t>Implicit casting</a:t>
            </a:r>
          </a:p>
          <a:p>
            <a:pPr marL="432" indent="0">
              <a:buNone/>
            </a:pPr>
            <a:r>
              <a:rPr lang="en-IN" b="1" dirty="0">
                <a:latin typeface="Courier New" panose="02070309020205020404" pitchFamily="49" charset="0"/>
                <a:cs typeface="Courier New" panose="02070309020205020404" pitchFamily="49" charset="0"/>
              </a:rPr>
              <a:t>double d = 3;</a:t>
            </a:r>
            <a:r>
              <a:rPr lang="en-IN" dirty="0"/>
              <a:t> (type widening)</a:t>
            </a:r>
          </a:p>
          <a:p>
            <a:pPr marL="432" indent="0">
              <a:buNone/>
            </a:pPr>
            <a:r>
              <a:rPr lang="en-IN" dirty="0"/>
              <a:t>Explicit casting</a:t>
            </a:r>
          </a:p>
          <a:p>
            <a:pPr marL="432" indent="0">
              <a:buNone/>
            </a:pPr>
            <a:r>
              <a:rPr lang="en-IN" b="1" dirty="0">
                <a:latin typeface="Courier New" panose="02070309020205020404" pitchFamily="49" charset="0"/>
                <a:cs typeface="Courier New" panose="02070309020205020404" pitchFamily="49" charset="0"/>
              </a:rPr>
              <a:t>int i = (int)3.0;</a:t>
            </a:r>
            <a:r>
              <a:rPr lang="en-IN" dirty="0"/>
              <a:t> (type narrowing)</a:t>
            </a:r>
          </a:p>
          <a:p>
            <a:pPr marL="432" indent="0">
              <a:buNone/>
            </a:pPr>
            <a:r>
              <a:rPr lang="en-IN" b="1" dirty="0">
                <a:latin typeface="Courier New" panose="02070309020205020404" pitchFamily="49" charset="0"/>
                <a:cs typeface="Courier New" panose="02070309020205020404" pitchFamily="49" charset="0"/>
              </a:rPr>
              <a:t>int i = (int)3.9;</a:t>
            </a:r>
            <a:r>
              <a:rPr lang="en-IN" dirty="0"/>
              <a:t> (Fraction part is truncated)</a:t>
            </a:r>
          </a:p>
        </p:txBody>
      </p:sp>
      <p:sp>
        <p:nvSpPr>
          <p:cNvPr id="4" name="Content Placeholder 3">
            <a:extLst>
              <a:ext uri="{FF2B5EF4-FFF2-40B4-BE49-F238E27FC236}">
                <a16:creationId xmlns:a16="http://schemas.microsoft.com/office/drawing/2014/main" id="{56745455-C078-4E62-ADAE-8ABD3E9443B0}"/>
              </a:ext>
            </a:extLst>
          </p:cNvPr>
          <p:cNvSpPr>
            <a:spLocks noGrp="1"/>
          </p:cNvSpPr>
          <p:nvPr>
            <p:ph sz="quarter" idx="14"/>
          </p:nvPr>
        </p:nvSpPr>
        <p:spPr>
          <a:xfrm>
            <a:off x="457201" y="4439477"/>
            <a:ext cx="2359742" cy="427491"/>
          </a:xfrm>
        </p:spPr>
        <p:txBody>
          <a:bodyPr tIns="0" rIns="0"/>
          <a:lstStyle/>
          <a:p>
            <a:pPr marL="432" indent="0">
              <a:buNone/>
            </a:pPr>
            <a:r>
              <a:rPr lang="en-IN" dirty="0"/>
              <a:t>What is wrong?</a:t>
            </a:r>
          </a:p>
        </p:txBody>
      </p:sp>
      <p:graphicFrame>
        <p:nvGraphicFramePr>
          <p:cNvPr id="17" name="Object 16" descr="int x = 5 over 2.0;">
            <a:extLst>
              <a:ext uri="{FF2B5EF4-FFF2-40B4-BE49-F238E27FC236}">
                <a16:creationId xmlns:a16="http://schemas.microsoft.com/office/drawing/2014/main" id="{E6A9917F-01E5-4F8C-990B-636EA84A825C}"/>
              </a:ext>
            </a:extLst>
          </p:cNvPr>
          <p:cNvGraphicFramePr>
            <a:graphicFrameLocks noChangeAspect="1"/>
          </p:cNvGraphicFramePr>
          <p:nvPr>
            <p:extLst>
              <p:ext uri="{D42A27DB-BD31-4B8C-83A1-F6EECF244321}">
                <p14:modId xmlns:p14="http://schemas.microsoft.com/office/powerpoint/2010/main" val="775227875"/>
              </p:ext>
            </p:extLst>
          </p:nvPr>
        </p:nvGraphicFramePr>
        <p:xfrm>
          <a:off x="2896012" y="4475422"/>
          <a:ext cx="1866900" cy="355600"/>
        </p:xfrm>
        <a:graphic>
          <a:graphicData uri="http://schemas.openxmlformats.org/presentationml/2006/ole">
            <mc:AlternateContent xmlns:mc="http://schemas.openxmlformats.org/markup-compatibility/2006">
              <mc:Choice xmlns:v="urn:schemas-microsoft-com:vml" Requires="v">
                <p:oleObj name="Equation" r:id="rId2" imgW="1866600" imgH="355320" progId="Equation.DSMT4">
                  <p:embed/>
                </p:oleObj>
              </mc:Choice>
              <mc:Fallback>
                <p:oleObj name="Equation" r:id="rId2" imgW="1866600" imgH="355320" progId="Equation.DSMT4">
                  <p:embed/>
                  <p:pic>
                    <p:nvPicPr>
                      <p:cNvPr id="0" name=""/>
                      <p:cNvPicPr/>
                      <p:nvPr/>
                    </p:nvPicPr>
                    <p:blipFill>
                      <a:blip r:embed="rId3"/>
                      <a:stretch>
                        <a:fillRect/>
                      </a:stretch>
                    </p:blipFill>
                    <p:spPr>
                      <a:xfrm>
                        <a:off x="2896012" y="4475422"/>
                        <a:ext cx="1866900" cy="355600"/>
                      </a:xfrm>
                      <a:prstGeom prst="rect">
                        <a:avLst/>
                      </a:prstGeom>
                    </p:spPr>
                  </p:pic>
                </p:oleObj>
              </mc:Fallback>
            </mc:AlternateContent>
          </a:graphicData>
        </a:graphic>
      </p:graphicFrame>
      <p:pic>
        <p:nvPicPr>
          <p:cNvPr id="19" name="Content Placeholder 18" descr="A rightward arrow is labeled as, range increases. Below the arrow, the text is written as, byte, short, int, long, float, double.">
            <a:extLst>
              <a:ext uri="{FF2B5EF4-FFF2-40B4-BE49-F238E27FC236}">
                <a16:creationId xmlns:a16="http://schemas.microsoft.com/office/drawing/2014/main" id="{A651E7B5-B682-439A-8A6C-D36A0E3CAA60}"/>
              </a:ext>
            </a:extLst>
          </p:cNvPr>
          <p:cNvPicPr>
            <a:picLocks noGrp="1" noChangeAspect="1"/>
          </p:cNvPicPr>
          <p:nvPr>
            <p:ph sz="quarter" idx="15"/>
          </p:nvPr>
        </p:nvPicPr>
        <p:blipFill>
          <a:blip r:embed="rId4"/>
          <a:stretch>
            <a:fillRect/>
          </a:stretch>
        </p:blipFill>
        <p:spPr>
          <a:xfrm>
            <a:off x="1475984" y="4953519"/>
            <a:ext cx="6192031" cy="1352296"/>
          </a:xfrm>
          <a:prstGeom prst="rect">
            <a:avLst/>
          </a:prstGeom>
        </p:spPr>
      </p:pic>
    </p:spTree>
    <p:extLst>
      <p:ext uri="{BB962C8B-B14F-4D97-AF65-F5344CB8AC3E}">
        <p14:creationId xmlns:p14="http://schemas.microsoft.com/office/powerpoint/2010/main" val="936687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28D5-E5B0-4EC8-83B1-208211AFE969}"/>
              </a:ext>
            </a:extLst>
          </p:cNvPr>
          <p:cNvSpPr>
            <a:spLocks noGrp="1"/>
          </p:cNvSpPr>
          <p:nvPr>
            <p:ph type="title"/>
          </p:nvPr>
        </p:nvSpPr>
        <p:spPr/>
        <p:txBody>
          <a:bodyPr/>
          <a:lstStyle/>
          <a:p>
            <a:r>
              <a:rPr lang="en-IN" sz="3400" dirty="0"/>
              <a:t>Casting in an Augmented Expression</a:t>
            </a:r>
          </a:p>
        </p:txBody>
      </p:sp>
      <p:sp>
        <p:nvSpPr>
          <p:cNvPr id="3" name="Content Placeholder 2">
            <a:extLst>
              <a:ext uri="{FF2B5EF4-FFF2-40B4-BE49-F238E27FC236}">
                <a16:creationId xmlns:a16="http://schemas.microsoft.com/office/drawing/2014/main" id="{B8BC7028-F33D-4055-8179-68CCAC089D9C}"/>
              </a:ext>
            </a:extLst>
          </p:cNvPr>
          <p:cNvSpPr>
            <a:spLocks noGrp="1"/>
          </p:cNvSpPr>
          <p:nvPr>
            <p:ph sz="quarter" idx="13"/>
          </p:nvPr>
        </p:nvSpPr>
        <p:spPr/>
        <p:txBody>
          <a:bodyPr/>
          <a:lstStyle/>
          <a:p>
            <a:pPr marL="432" indent="0">
              <a:buNone/>
            </a:pPr>
            <a:r>
              <a:rPr lang="en-IN" dirty="0"/>
              <a:t>In Java, an augmented expression of the form </a:t>
            </a:r>
            <a:r>
              <a:rPr lang="en-IN" b="1" dirty="0"/>
              <a:t>x1 op= x2 </a:t>
            </a:r>
            <a:r>
              <a:rPr lang="en-IN" dirty="0"/>
              <a:t>is implemented as </a:t>
            </a:r>
            <a:r>
              <a:rPr lang="en-IN" b="1" dirty="0"/>
              <a:t>x1 = (T)(x1 op x2)</a:t>
            </a:r>
            <a:r>
              <a:rPr lang="en-IN" dirty="0"/>
              <a:t>, where </a:t>
            </a:r>
            <a:r>
              <a:rPr lang="en-IN" b="1" dirty="0"/>
              <a:t>T</a:t>
            </a:r>
            <a:r>
              <a:rPr lang="en-IN" dirty="0"/>
              <a:t> is the type for </a:t>
            </a:r>
            <a:r>
              <a:rPr lang="en-IN" b="1" dirty="0"/>
              <a:t>x1</a:t>
            </a:r>
            <a:r>
              <a:rPr lang="en-IN" dirty="0"/>
              <a:t>. Therefore, the following code is correct.</a:t>
            </a:r>
          </a:p>
          <a:p>
            <a:pPr marL="432" indent="0">
              <a:buNone/>
            </a:pPr>
            <a:r>
              <a:rPr lang="en-IN" b="1" dirty="0"/>
              <a:t>int</a:t>
            </a:r>
            <a:r>
              <a:rPr lang="en-IN" dirty="0"/>
              <a:t> sum = </a:t>
            </a:r>
            <a:r>
              <a:rPr lang="en-IN" b="1" dirty="0"/>
              <a:t>0</a:t>
            </a:r>
            <a:r>
              <a:rPr lang="en-IN" dirty="0"/>
              <a:t>;</a:t>
            </a:r>
          </a:p>
          <a:p>
            <a:pPr marL="432" indent="0">
              <a:buNone/>
            </a:pPr>
            <a:r>
              <a:rPr lang="en-IN" dirty="0"/>
              <a:t>sum += </a:t>
            </a:r>
            <a:r>
              <a:rPr lang="en-IN" b="1" dirty="0"/>
              <a:t>4.5</a:t>
            </a:r>
            <a:r>
              <a:rPr lang="en-IN" dirty="0"/>
              <a:t>; // sum becomes 4 after this statement</a:t>
            </a:r>
          </a:p>
          <a:p>
            <a:pPr marL="432" indent="0">
              <a:buNone/>
            </a:pPr>
            <a:r>
              <a:rPr lang="en-IN" b="1" dirty="0"/>
              <a:t>sum += 4.5 </a:t>
            </a:r>
            <a:r>
              <a:rPr lang="en-IN" dirty="0"/>
              <a:t>is equivalent to </a:t>
            </a:r>
            <a:r>
              <a:rPr lang="en-IN" b="1" dirty="0"/>
              <a:t>sum = (int)(sum + 4.5)</a:t>
            </a:r>
            <a:r>
              <a:rPr lang="en-IN" dirty="0"/>
              <a:t>.</a:t>
            </a:r>
          </a:p>
        </p:txBody>
      </p:sp>
    </p:spTree>
    <p:extLst>
      <p:ext uri="{BB962C8B-B14F-4D97-AF65-F5344CB8AC3E}">
        <p14:creationId xmlns:p14="http://schemas.microsoft.com/office/powerpoint/2010/main" val="130485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D71-F07E-4EEE-BC86-1A00C35890A1}"/>
              </a:ext>
            </a:extLst>
          </p:cNvPr>
          <p:cNvSpPr>
            <a:spLocks noGrp="1"/>
          </p:cNvSpPr>
          <p:nvPr>
            <p:ph type="title"/>
          </p:nvPr>
        </p:nvSpPr>
        <p:spPr/>
        <p:txBody>
          <a:bodyPr/>
          <a:lstStyle/>
          <a:p>
            <a:r>
              <a:rPr lang="en-IN" sz="3200" dirty="0"/>
              <a:t>Introducing Programming With an Example</a:t>
            </a:r>
          </a:p>
        </p:txBody>
      </p:sp>
      <p:sp>
        <p:nvSpPr>
          <p:cNvPr id="11" name="Content Placeholder 10"/>
          <p:cNvSpPr>
            <a:spLocks noGrp="1"/>
          </p:cNvSpPr>
          <p:nvPr>
            <p:ph sz="quarter" idx="13"/>
          </p:nvPr>
        </p:nvSpPr>
        <p:spPr>
          <a:xfrm>
            <a:off x="457200" y="1552575"/>
            <a:ext cx="8229600" cy="1229814"/>
          </a:xfrm>
        </p:spPr>
        <p:txBody>
          <a:bodyPr/>
          <a:lstStyle/>
          <a:p>
            <a:pPr marL="432" indent="0">
              <a:buNone/>
            </a:pPr>
            <a:r>
              <a:rPr lang="en-IN" dirty="0"/>
              <a:t>Listing 2.1 Computing the Area of a Circle</a:t>
            </a:r>
          </a:p>
          <a:p>
            <a:pPr marL="432" indent="0">
              <a:buNone/>
            </a:pPr>
            <a:r>
              <a:rPr lang="en-IN" dirty="0"/>
              <a:t>This program computes the area of the circle.</a:t>
            </a:r>
          </a:p>
        </p:txBody>
      </p:sp>
      <p:sp>
        <p:nvSpPr>
          <p:cNvPr id="13" name="Text Placeholder 12"/>
          <p:cNvSpPr>
            <a:spLocks noGrp="1"/>
          </p:cNvSpPr>
          <p:nvPr>
            <p:ph type="body" sz="quarter" idx="15"/>
          </p:nvPr>
        </p:nvSpPr>
        <p:spPr>
          <a:xfrm>
            <a:off x="457200" y="3343354"/>
            <a:ext cx="2286000" cy="601550"/>
          </a:xfrm>
        </p:spPr>
        <p:txBody>
          <a:bodyPr/>
          <a:lstStyle/>
          <a:p>
            <a:pPr marL="432" indent="0">
              <a:buNone/>
            </a:pPr>
            <a:r>
              <a:rPr lang="en-IN" sz="2400" dirty="0">
                <a:hlinkClick r:id="rId3" tooltip="https://liveexample.pearsoncmg.com/html/ComputeArea.html"/>
              </a:rPr>
              <a:t>ComputeArea</a:t>
            </a:r>
            <a:endParaRPr lang="en-IN" sz="2400" dirty="0"/>
          </a:p>
        </p:txBody>
      </p:sp>
      <p:sp>
        <p:nvSpPr>
          <p:cNvPr id="14" name="Content Placeholder 13"/>
          <p:cNvSpPr>
            <a:spLocks noGrp="1"/>
          </p:cNvSpPr>
          <p:nvPr>
            <p:ph sz="quarter" idx="16"/>
          </p:nvPr>
        </p:nvSpPr>
        <p:spPr>
          <a:xfrm>
            <a:off x="3009609" y="3308594"/>
            <a:ext cx="5651067" cy="2243118"/>
          </a:xfrm>
        </p:spPr>
        <p:txBody>
          <a:bodyPr/>
          <a:lstStyle/>
          <a:p>
            <a:pPr marL="432" indent="0">
              <a:buNone/>
            </a:pPr>
            <a:r>
              <a:rPr lang="en-IN" sz="2400" dirty="0">
                <a:latin typeface="+mn-lt"/>
              </a:rPr>
              <a:t>Note: Clicking the green button displays the source code with interactive animation. You can also run the code in a browser. Internet connection is needed for this button.</a:t>
            </a:r>
          </a:p>
        </p:txBody>
      </p:sp>
    </p:spTree>
    <p:extLst>
      <p:ext uri="{BB962C8B-B14F-4D97-AF65-F5344CB8AC3E}">
        <p14:creationId xmlns:p14="http://schemas.microsoft.com/office/powerpoint/2010/main" val="381315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AC91-63C7-437B-8EF7-2AE72779D762}"/>
              </a:ext>
            </a:extLst>
          </p:cNvPr>
          <p:cNvSpPr>
            <a:spLocks noGrp="1"/>
          </p:cNvSpPr>
          <p:nvPr>
            <p:ph type="title"/>
          </p:nvPr>
        </p:nvSpPr>
        <p:spPr/>
        <p:txBody>
          <a:bodyPr/>
          <a:lstStyle/>
          <a:p>
            <a:r>
              <a:rPr lang="en-IN" dirty="0"/>
              <a:t>Trace a Program Execution </a:t>
            </a:r>
            <a:r>
              <a:rPr lang="en-IN" sz="2000" b="0" dirty="0"/>
              <a:t>(1 of 5)</a:t>
            </a:r>
            <a:endParaRPr lang="en-IN" b="0" dirty="0"/>
          </a:p>
        </p:txBody>
      </p:sp>
      <p:pic>
        <p:nvPicPr>
          <p:cNvPr id="17" name="Content Placeholder 16" descr="A text box reads, the double radius with a semicolon.">
            <a:extLst>
              <a:ext uri="{FF2B5EF4-FFF2-40B4-BE49-F238E27FC236}">
                <a16:creationId xmlns:a16="http://schemas.microsoft.com/office/drawing/2014/main" id="{5B9EAFA8-1624-4984-9F78-235166E34B38}"/>
              </a:ext>
            </a:extLst>
          </p:cNvPr>
          <p:cNvPicPr>
            <a:picLocks noGrp="1" noChangeAspect="1"/>
          </p:cNvPicPr>
          <p:nvPr>
            <p:ph sz="quarter" idx="13"/>
          </p:nvPr>
        </p:nvPicPr>
        <p:blipFill>
          <a:blip r:embed="rId2"/>
          <a:stretch>
            <a:fillRect/>
          </a:stretch>
        </p:blipFill>
        <p:spPr>
          <a:xfrm>
            <a:off x="457200" y="1551600"/>
            <a:ext cx="4798479" cy="4501506"/>
          </a:xfrm>
          <a:prstGeom prst="rect">
            <a:avLst/>
          </a:prstGeom>
        </p:spPr>
      </p:pic>
      <p:pic>
        <p:nvPicPr>
          <p:cNvPr id="18" name="Content Placeholder 17" descr="An arrow points to the text box next to the radius. The box reads, no value. The arrow reads, allocate memory for radius">
            <a:extLst>
              <a:ext uri="{FF2B5EF4-FFF2-40B4-BE49-F238E27FC236}">
                <a16:creationId xmlns:a16="http://schemas.microsoft.com/office/drawing/2014/main" id="{9768D57C-26F0-40D9-9DC1-E59D2588AC5D}"/>
              </a:ext>
            </a:extLst>
          </p:cNvPr>
          <p:cNvPicPr>
            <a:picLocks noGrp="1" noChangeAspect="1"/>
          </p:cNvPicPr>
          <p:nvPr>
            <p:ph sz="quarter" idx="14"/>
          </p:nvPr>
        </p:nvPicPr>
        <p:blipFill>
          <a:blip r:embed="rId3"/>
          <a:stretch>
            <a:fillRect/>
          </a:stretch>
        </p:blipFill>
        <p:spPr>
          <a:xfrm>
            <a:off x="5772659" y="1557338"/>
            <a:ext cx="2914141" cy="1402202"/>
          </a:xfrm>
          <a:prstGeom prst="rect">
            <a:avLst/>
          </a:prstGeom>
        </p:spPr>
      </p:pic>
    </p:spTree>
    <p:extLst>
      <p:ext uri="{BB962C8B-B14F-4D97-AF65-F5344CB8AC3E}">
        <p14:creationId xmlns:p14="http://schemas.microsoft.com/office/powerpoint/2010/main" val="347250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Trace a Program Execution </a:t>
            </a:r>
            <a:r>
              <a:rPr lang="en-IN" sz="2000" b="0" dirty="0"/>
              <a:t>(2 of 5)</a:t>
            </a:r>
            <a:endParaRPr lang="en-IN" b="0" dirty="0"/>
          </a:p>
        </p:txBody>
      </p:sp>
      <p:pic>
        <p:nvPicPr>
          <p:cNvPr id="3" name="Content Placeholder 2" descr="A text box reads, the double area with a semicolon.&#10;">
            <a:extLst>
              <a:ext uri="{FF2B5EF4-FFF2-40B4-BE49-F238E27FC236}">
                <a16:creationId xmlns:a16="http://schemas.microsoft.com/office/drawing/2014/main" id="{2E21BC80-4C70-4C15-9755-AD89FC732986}"/>
              </a:ext>
            </a:extLst>
          </p:cNvPr>
          <p:cNvPicPr>
            <a:picLocks noGrp="1" noChangeAspect="1"/>
          </p:cNvPicPr>
          <p:nvPr>
            <p:ph sz="quarter" idx="13"/>
          </p:nvPr>
        </p:nvPicPr>
        <p:blipFill>
          <a:blip r:embed="rId2"/>
          <a:stretch>
            <a:fillRect/>
          </a:stretch>
        </p:blipFill>
        <p:spPr>
          <a:xfrm>
            <a:off x="457200" y="1551600"/>
            <a:ext cx="4804708" cy="4507336"/>
          </a:xfrm>
          <a:prstGeom prst="rect">
            <a:avLst/>
          </a:prstGeom>
        </p:spPr>
      </p:pic>
      <p:pic>
        <p:nvPicPr>
          <p:cNvPr id="7" name="Content Placeholder 6" descr="A text box next to radius reads, no value.&#10;A text box next to the area reads, no value.&#10;An arrow points to the text box next to the area. The arrow reads, allocate memory for the area.">
            <a:extLst>
              <a:ext uri="{FF2B5EF4-FFF2-40B4-BE49-F238E27FC236}">
                <a16:creationId xmlns:a16="http://schemas.microsoft.com/office/drawing/2014/main" id="{F5E83F07-F4EE-469F-B935-234369BA335A}"/>
              </a:ext>
            </a:extLst>
          </p:cNvPr>
          <p:cNvPicPr>
            <a:picLocks noGrp="1" noChangeAspect="1"/>
          </p:cNvPicPr>
          <p:nvPr>
            <p:ph sz="quarter" idx="14"/>
          </p:nvPr>
        </p:nvPicPr>
        <p:blipFill>
          <a:blip r:embed="rId3"/>
          <a:stretch>
            <a:fillRect/>
          </a:stretch>
        </p:blipFill>
        <p:spPr>
          <a:xfrm>
            <a:off x="5723550" y="1551600"/>
            <a:ext cx="2725148" cy="2664183"/>
          </a:xfrm>
          <a:prstGeom prst="rect">
            <a:avLst/>
          </a:prstGeom>
        </p:spPr>
      </p:pic>
    </p:spTree>
    <p:extLst>
      <p:ext uri="{BB962C8B-B14F-4D97-AF65-F5344CB8AC3E}">
        <p14:creationId xmlns:p14="http://schemas.microsoft.com/office/powerpoint/2010/main" val="27126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3884-263C-4BC4-818A-28AB629A6A67}"/>
              </a:ext>
            </a:extLst>
          </p:cNvPr>
          <p:cNvSpPr>
            <a:spLocks noGrp="1"/>
          </p:cNvSpPr>
          <p:nvPr>
            <p:ph type="title"/>
          </p:nvPr>
        </p:nvSpPr>
        <p:spPr/>
        <p:txBody>
          <a:bodyPr/>
          <a:lstStyle/>
          <a:p>
            <a:r>
              <a:rPr lang="en-IN" dirty="0"/>
              <a:t>Trace a Program Execution </a:t>
            </a:r>
            <a:r>
              <a:rPr lang="en-IN" sz="2000" b="0" dirty="0"/>
              <a:t>(3 of 5)</a:t>
            </a:r>
            <a:endParaRPr lang="en-IN" b="0" dirty="0"/>
          </a:p>
        </p:txBody>
      </p:sp>
      <p:pic>
        <p:nvPicPr>
          <p:cNvPr id="5" name="Content Placeholder 4" descr="A text box reads, radius = 20, semicolon.&#10;A text box next to radius reads, 20. &#10;A text box next to the area reads, no value. &#10;An arrow points to the text box next to the radius. The arrow reads, assign 20 to the radius.&#10;">
            <a:extLst>
              <a:ext uri="{FF2B5EF4-FFF2-40B4-BE49-F238E27FC236}">
                <a16:creationId xmlns:a16="http://schemas.microsoft.com/office/drawing/2014/main" id="{FA2C4C6C-08C7-448F-96DE-B6D80F477E1D}"/>
              </a:ext>
            </a:extLst>
          </p:cNvPr>
          <p:cNvPicPr>
            <a:picLocks noGrp="1" noChangeAspect="1"/>
          </p:cNvPicPr>
          <p:nvPr>
            <p:ph sz="quarter" idx="13"/>
          </p:nvPr>
        </p:nvPicPr>
        <p:blipFill>
          <a:blip r:embed="rId2"/>
          <a:stretch>
            <a:fillRect/>
          </a:stretch>
        </p:blipFill>
        <p:spPr>
          <a:xfrm>
            <a:off x="457200" y="1493544"/>
            <a:ext cx="7585631" cy="4552409"/>
          </a:xfrm>
          <a:prstGeom prst="rect">
            <a:avLst/>
          </a:prstGeom>
        </p:spPr>
      </p:pic>
    </p:spTree>
    <p:extLst>
      <p:ext uri="{BB962C8B-B14F-4D97-AF65-F5344CB8AC3E}">
        <p14:creationId xmlns:p14="http://schemas.microsoft.com/office/powerpoint/2010/main" val="426231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D790-0B0F-435B-85A2-299BB6A599A2}"/>
              </a:ext>
            </a:extLst>
          </p:cNvPr>
          <p:cNvSpPr>
            <a:spLocks noGrp="1"/>
          </p:cNvSpPr>
          <p:nvPr>
            <p:ph type="title"/>
          </p:nvPr>
        </p:nvSpPr>
        <p:spPr/>
        <p:txBody>
          <a:bodyPr/>
          <a:lstStyle/>
          <a:p>
            <a:r>
              <a:rPr lang="en-IN" dirty="0"/>
              <a:t>Trace a Program Execution </a:t>
            </a:r>
            <a:r>
              <a:rPr lang="en-IN" sz="2000" b="0" dirty="0"/>
              <a:t>(4 of 5)</a:t>
            </a:r>
            <a:endParaRPr lang="en-IN" b="0" dirty="0"/>
          </a:p>
        </p:txBody>
      </p:sp>
      <p:pic>
        <p:nvPicPr>
          <p:cNvPr id="5" name="Content Placeholder 4" descr="A text box reads, area = radius times radius times 3.14159. For long description in Notes pane, press F6.">
            <a:extLst>
              <a:ext uri="{FF2B5EF4-FFF2-40B4-BE49-F238E27FC236}">
                <a16:creationId xmlns:a16="http://schemas.microsoft.com/office/drawing/2014/main" id="{E10E2571-5032-4100-9168-9DE85063FDA3}"/>
              </a:ext>
            </a:extLst>
          </p:cNvPr>
          <p:cNvPicPr>
            <a:picLocks noGrp="1" noChangeAspect="1"/>
          </p:cNvPicPr>
          <p:nvPr>
            <p:ph sz="quarter" idx="13"/>
          </p:nvPr>
        </p:nvPicPr>
        <p:blipFill>
          <a:blip r:embed="rId3"/>
          <a:stretch>
            <a:fillRect/>
          </a:stretch>
        </p:blipFill>
        <p:spPr>
          <a:xfrm>
            <a:off x="457200" y="1551600"/>
            <a:ext cx="7599830" cy="4482084"/>
          </a:xfrm>
          <a:prstGeom prst="rect">
            <a:avLst/>
          </a:prstGeom>
        </p:spPr>
      </p:pic>
    </p:spTree>
    <p:extLst>
      <p:ext uri="{BB962C8B-B14F-4D97-AF65-F5344CB8AC3E}">
        <p14:creationId xmlns:p14="http://schemas.microsoft.com/office/powerpoint/2010/main" val="3979757169"/>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CE49C2-0E8B-4744-BAB9-769D573E7298}">
  <ds:schemaRefs>
    <ds:schemaRef ds:uri="http://schemas.microsoft.com/sharepoint/v3/contenttype/forms"/>
  </ds:schemaRefs>
</ds:datastoreItem>
</file>

<file path=customXml/itemProps2.xml><?xml version="1.0" encoding="utf-8"?>
<ds:datastoreItem xmlns:ds="http://schemas.openxmlformats.org/officeDocument/2006/customXml" ds:itemID="{65D43801-CEAD-4A76-8854-110A8C4ACB4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FFF43B-3060-4ED9-B54E-C1B1DB9F22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147347</TotalTime>
  <Words>3046</Words>
  <Application>Microsoft Office PowerPoint</Application>
  <PresentationFormat>On-screen Show (4:3)</PresentationFormat>
  <Paragraphs>336</Paragraphs>
  <Slides>44</Slides>
  <Notes>9</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3" baseType="lpstr">
      <vt:lpstr>Monotype Sorts</vt:lpstr>
      <vt:lpstr>Arial</vt:lpstr>
      <vt:lpstr>Verdana</vt:lpstr>
      <vt:lpstr>Courier New</vt:lpstr>
      <vt:lpstr>Noto Sans Symbols</vt:lpstr>
      <vt:lpstr>Times New Roman</vt:lpstr>
      <vt:lpstr>USHE</vt:lpstr>
      <vt:lpstr>USHE_slide options</vt:lpstr>
      <vt:lpstr>Equation</vt:lpstr>
      <vt:lpstr>Introduction to Java Programming and Data Structures</vt:lpstr>
      <vt:lpstr>Motivations</vt:lpstr>
      <vt:lpstr>Objectives (1 of 2)</vt:lpstr>
      <vt:lpstr>Objectives (2 of 2)</vt:lpstr>
      <vt:lpstr>Introducing Programming With an Example</vt:lpstr>
      <vt:lpstr>Trace a Program Execution (1 of 5)</vt:lpstr>
      <vt:lpstr>Trace a Program Execution (2 of 5)</vt:lpstr>
      <vt:lpstr>Trace a Program Execution (3 of 5)</vt:lpstr>
      <vt:lpstr>Trace a Program Execution (4 of 5)</vt:lpstr>
      <vt:lpstr>Trace a Program Execution (5 of 5)</vt:lpstr>
      <vt:lpstr>Reading Input From the Console</vt:lpstr>
      <vt:lpstr>Implicit Import and Explicit Import</vt:lpstr>
      <vt:lpstr>Identifiers</vt:lpstr>
      <vt:lpstr>Variables</vt:lpstr>
      <vt:lpstr>Declaring Variables</vt:lpstr>
      <vt:lpstr>Assignment Statements</vt:lpstr>
      <vt:lpstr>Declaring and Initializing in One Step</vt:lpstr>
      <vt:lpstr>Named Constants</vt:lpstr>
      <vt:lpstr>Naming Conventions (1 of 2)</vt:lpstr>
      <vt:lpstr>Naming Conventions (2 of 2)</vt:lpstr>
      <vt:lpstr>Numerical Data Types</vt:lpstr>
      <vt:lpstr>Reading Numbers From the Keyboard</vt:lpstr>
      <vt:lpstr>Numeric Operators</vt:lpstr>
      <vt:lpstr>Integer Division</vt:lpstr>
      <vt:lpstr>Remainder Operator</vt:lpstr>
      <vt:lpstr>Note</vt:lpstr>
      <vt:lpstr>Exponent Operations</vt:lpstr>
      <vt:lpstr>Number Literals</vt:lpstr>
      <vt:lpstr>Integer Literals</vt:lpstr>
      <vt:lpstr>Floating-Point Literals</vt:lpstr>
      <vt:lpstr>double versus float</vt:lpstr>
      <vt:lpstr>Scientific Notation</vt:lpstr>
      <vt:lpstr>Arithmetic Expressions</vt:lpstr>
      <vt:lpstr>How to Evaluate an Expression</vt:lpstr>
      <vt:lpstr>Problem: Converting Temperatures</vt:lpstr>
      <vt:lpstr>Augmented Assignment Operators</vt:lpstr>
      <vt:lpstr>Increment and Decrement Operators (1 of 3)</vt:lpstr>
      <vt:lpstr>Increment and Decrement Operators (2 of 3)</vt:lpstr>
      <vt:lpstr>Increment and Decrement Operators (3 of 3)</vt:lpstr>
      <vt:lpstr>Assignment Expressions and Assignment Statements</vt:lpstr>
      <vt:lpstr>Numeric Type Conversion</vt:lpstr>
      <vt:lpstr>Conversion Rules</vt:lpstr>
      <vt:lpstr>Type Casting</vt:lpstr>
      <vt:lpstr>Casting in an Augmented Expression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2, Elementary Programming</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 Alt text for images/math equations within table cells have been placed behind the object intentionally to provide a better screen reader user experience.</dc:description>
  <cp:lastModifiedBy>Bashar</cp:lastModifiedBy>
  <cp:revision>845</cp:revision>
  <dcterms:modified xsi:type="dcterms:W3CDTF">2023-02-26T05:56:24Z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