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4D58F3-4FEF-4E1D-A5E0-62C84E4121D9}" v="415" dt="2023-11-29T12:59:45.0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95" d="100"/>
          <a:sy n="95" d="100"/>
        </p:scale>
        <p:origin x="96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70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45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0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43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62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1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12/3/23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53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12/3/23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28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12/3/23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43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7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0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74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6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4A2DC5C2-CCA7-49E4-B67F-6F121D488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3" descr="Different coloured question marks">
            <a:extLst>
              <a:ext uri="{FF2B5EF4-FFF2-40B4-BE49-F238E27FC236}">
                <a16:creationId xmlns:a16="http://schemas.microsoft.com/office/drawing/2014/main" id="{8971D4D4-A3C2-5723-26CB-953FBB17FE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-2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28" name="Freeform: Shape 20">
            <a:extLst>
              <a:ext uri="{FF2B5EF4-FFF2-40B4-BE49-F238E27FC236}">
                <a16:creationId xmlns:a16="http://schemas.microsoft.com/office/drawing/2014/main" id="{27966D5E-7857-415C-B50C-0DD96BCB7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986" y="0"/>
            <a:ext cx="10615629" cy="6858000"/>
          </a:xfrm>
          <a:custGeom>
            <a:avLst/>
            <a:gdLst>
              <a:gd name="connsiteX0" fmla="*/ 7169276 w 10615629"/>
              <a:gd name="connsiteY0" fmla="*/ 5704266 h 6858000"/>
              <a:gd name="connsiteX1" fmla="*/ 7514897 w 10615629"/>
              <a:gd name="connsiteY1" fmla="*/ 6049887 h 6858000"/>
              <a:gd name="connsiteX2" fmla="*/ 7169276 w 10615629"/>
              <a:gd name="connsiteY2" fmla="*/ 6395508 h 6858000"/>
              <a:gd name="connsiteX3" fmla="*/ 6823655 w 10615629"/>
              <a:gd name="connsiteY3" fmla="*/ 6049887 h 6858000"/>
              <a:gd name="connsiteX4" fmla="*/ 7169276 w 10615629"/>
              <a:gd name="connsiteY4" fmla="*/ 5704266 h 6858000"/>
              <a:gd name="connsiteX5" fmla="*/ 10010446 w 10615629"/>
              <a:gd name="connsiteY5" fmla="*/ 2324705 h 6858000"/>
              <a:gd name="connsiteX6" fmla="*/ 10456760 w 10615629"/>
              <a:gd name="connsiteY6" fmla="*/ 2771019 h 6858000"/>
              <a:gd name="connsiteX7" fmla="*/ 10010446 w 10615629"/>
              <a:gd name="connsiteY7" fmla="*/ 3217333 h 6858000"/>
              <a:gd name="connsiteX8" fmla="*/ 9564132 w 10615629"/>
              <a:gd name="connsiteY8" fmla="*/ 2771019 h 6858000"/>
              <a:gd name="connsiteX9" fmla="*/ 10010446 w 10615629"/>
              <a:gd name="connsiteY9" fmla="*/ 2324705 h 6858000"/>
              <a:gd name="connsiteX10" fmla="*/ 10354145 w 10615629"/>
              <a:gd name="connsiteY10" fmla="*/ 1665213 h 6858000"/>
              <a:gd name="connsiteX11" fmla="*/ 10615629 w 10615629"/>
              <a:gd name="connsiteY11" fmla="*/ 1926697 h 6858000"/>
              <a:gd name="connsiteX12" fmla="*/ 10354145 w 10615629"/>
              <a:gd name="connsiteY12" fmla="*/ 2188181 h 6858000"/>
              <a:gd name="connsiteX13" fmla="*/ 10092661 w 10615629"/>
              <a:gd name="connsiteY13" fmla="*/ 1926697 h 6858000"/>
              <a:gd name="connsiteX14" fmla="*/ 10354145 w 10615629"/>
              <a:gd name="connsiteY14" fmla="*/ 1665213 h 6858000"/>
              <a:gd name="connsiteX15" fmla="*/ 1458901 w 10615629"/>
              <a:gd name="connsiteY15" fmla="*/ 659644 h 6858000"/>
              <a:gd name="connsiteX16" fmla="*/ 1905215 w 10615629"/>
              <a:gd name="connsiteY16" fmla="*/ 1105958 h 6858000"/>
              <a:gd name="connsiteX17" fmla="*/ 1458901 w 10615629"/>
              <a:gd name="connsiteY17" fmla="*/ 1552272 h 6858000"/>
              <a:gd name="connsiteX18" fmla="*/ 1012587 w 10615629"/>
              <a:gd name="connsiteY18" fmla="*/ 1105958 h 6858000"/>
              <a:gd name="connsiteX19" fmla="*/ 1458901 w 10615629"/>
              <a:gd name="connsiteY19" fmla="*/ 659644 h 6858000"/>
              <a:gd name="connsiteX20" fmla="*/ 6674038 w 10615629"/>
              <a:gd name="connsiteY20" fmla="*/ 0 h 6858000"/>
              <a:gd name="connsiteX21" fmla="*/ 10121228 w 10615629"/>
              <a:gd name="connsiteY21" fmla="*/ 0 h 6858000"/>
              <a:gd name="connsiteX22" fmla="*/ 10122250 w 10615629"/>
              <a:gd name="connsiteY22" fmla="*/ 1542 h 6858000"/>
              <a:gd name="connsiteX23" fmla="*/ 9914575 w 10615629"/>
              <a:gd name="connsiteY23" fmla="*/ 1714821 h 6858000"/>
              <a:gd name="connsiteX24" fmla="*/ 9361609 w 10615629"/>
              <a:gd name="connsiteY24" fmla="*/ 2396453 h 6858000"/>
              <a:gd name="connsiteX25" fmla="*/ 9334635 w 10615629"/>
              <a:gd name="connsiteY25" fmla="*/ 3107486 h 6858000"/>
              <a:gd name="connsiteX26" fmla="*/ 9815042 w 10615629"/>
              <a:gd name="connsiteY26" fmla="*/ 3891891 h 6858000"/>
              <a:gd name="connsiteX27" fmla="*/ 9376176 w 10615629"/>
              <a:gd name="connsiteY27" fmla="*/ 5202286 h 6858000"/>
              <a:gd name="connsiteX28" fmla="*/ 7869813 w 10615629"/>
              <a:gd name="connsiteY28" fmla="*/ 5436960 h 6858000"/>
              <a:gd name="connsiteX29" fmla="*/ 6545392 w 10615629"/>
              <a:gd name="connsiteY29" fmla="*/ 5630362 h 6858000"/>
              <a:gd name="connsiteX30" fmla="*/ 5772723 w 10615629"/>
              <a:gd name="connsiteY30" fmla="*/ 6502431 h 6858000"/>
              <a:gd name="connsiteX31" fmla="*/ 5542129 w 10615629"/>
              <a:gd name="connsiteY31" fmla="*/ 6791052 h 6858000"/>
              <a:gd name="connsiteX32" fmla="*/ 5487454 w 10615629"/>
              <a:gd name="connsiteY32" fmla="*/ 6858000 h 6858000"/>
              <a:gd name="connsiteX33" fmla="*/ 3860772 w 10615629"/>
              <a:gd name="connsiteY33" fmla="*/ 6858000 h 6858000"/>
              <a:gd name="connsiteX34" fmla="*/ 3806309 w 10615629"/>
              <a:gd name="connsiteY34" fmla="*/ 6753976 h 6858000"/>
              <a:gd name="connsiteX35" fmla="*/ 3692626 w 10615629"/>
              <a:gd name="connsiteY35" fmla="*/ 6315366 h 6858000"/>
              <a:gd name="connsiteX36" fmla="*/ 2561203 w 10615629"/>
              <a:gd name="connsiteY36" fmla="*/ 5694965 h 6858000"/>
              <a:gd name="connsiteX37" fmla="*/ 69617 w 10615629"/>
              <a:gd name="connsiteY37" fmla="*/ 4316865 h 6858000"/>
              <a:gd name="connsiteX38" fmla="*/ 1643 w 10615629"/>
              <a:gd name="connsiteY38" fmla="*/ 3718987 h 6858000"/>
              <a:gd name="connsiteX39" fmla="*/ 368893 w 10615629"/>
              <a:gd name="connsiteY39" fmla="*/ 2555465 h 6858000"/>
              <a:gd name="connsiteX40" fmla="*/ 1113509 w 10615629"/>
              <a:gd name="connsiteY40" fmla="*/ 2231777 h 6858000"/>
              <a:gd name="connsiteX41" fmla="*/ 2037233 w 10615629"/>
              <a:gd name="connsiteY41" fmla="*/ 2044714 h 6858000"/>
              <a:gd name="connsiteX42" fmla="*/ 2547311 w 10615629"/>
              <a:gd name="connsiteY42" fmla="*/ 1444273 h 6858000"/>
              <a:gd name="connsiteX43" fmla="*/ 3900864 w 10615629"/>
              <a:gd name="connsiteY43" fmla="*/ 617925 h 6858000"/>
              <a:gd name="connsiteX44" fmla="*/ 4571572 w 10615629"/>
              <a:gd name="connsiteY44" fmla="*/ 899937 h 6858000"/>
              <a:gd name="connsiteX45" fmla="*/ 6039226 w 10615629"/>
              <a:gd name="connsiteY45" fmla="*/ 670658 h 6858000"/>
              <a:gd name="connsiteX46" fmla="*/ 6656610 w 10615629"/>
              <a:gd name="connsiteY46" fmla="*/ 1615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0615629" h="6858000">
                <a:moveTo>
                  <a:pt x="7169276" y="5704266"/>
                </a:moveTo>
                <a:cubicBezTo>
                  <a:pt x="7360157" y="5704266"/>
                  <a:pt x="7514897" y="5859006"/>
                  <a:pt x="7514897" y="6049887"/>
                </a:cubicBezTo>
                <a:cubicBezTo>
                  <a:pt x="7514897" y="6240768"/>
                  <a:pt x="7360157" y="6395508"/>
                  <a:pt x="7169276" y="6395508"/>
                </a:cubicBezTo>
                <a:cubicBezTo>
                  <a:pt x="6978395" y="6395508"/>
                  <a:pt x="6823655" y="6240768"/>
                  <a:pt x="6823655" y="6049887"/>
                </a:cubicBezTo>
                <a:cubicBezTo>
                  <a:pt x="6823655" y="5859006"/>
                  <a:pt x="6978395" y="5704266"/>
                  <a:pt x="7169276" y="5704266"/>
                </a:cubicBezTo>
                <a:close/>
                <a:moveTo>
                  <a:pt x="10010446" y="2324705"/>
                </a:moveTo>
                <a:cubicBezTo>
                  <a:pt x="10256938" y="2324705"/>
                  <a:pt x="10456760" y="2524528"/>
                  <a:pt x="10456760" y="2771019"/>
                </a:cubicBezTo>
                <a:cubicBezTo>
                  <a:pt x="10456760" y="3017511"/>
                  <a:pt x="10256938" y="3217333"/>
                  <a:pt x="10010446" y="3217333"/>
                </a:cubicBezTo>
                <a:cubicBezTo>
                  <a:pt x="9763954" y="3217333"/>
                  <a:pt x="9564132" y="3017511"/>
                  <a:pt x="9564132" y="2771019"/>
                </a:cubicBezTo>
                <a:cubicBezTo>
                  <a:pt x="9564132" y="2524528"/>
                  <a:pt x="9763954" y="2324705"/>
                  <a:pt x="10010446" y="2324705"/>
                </a:cubicBezTo>
                <a:close/>
                <a:moveTo>
                  <a:pt x="10354145" y="1665213"/>
                </a:moveTo>
                <a:cubicBezTo>
                  <a:pt x="10498559" y="1665213"/>
                  <a:pt x="10615629" y="1782283"/>
                  <a:pt x="10615629" y="1926697"/>
                </a:cubicBezTo>
                <a:cubicBezTo>
                  <a:pt x="10615629" y="2071111"/>
                  <a:pt x="10498559" y="2188181"/>
                  <a:pt x="10354145" y="2188181"/>
                </a:cubicBezTo>
                <a:cubicBezTo>
                  <a:pt x="10209731" y="2188181"/>
                  <a:pt x="10092661" y="2071111"/>
                  <a:pt x="10092661" y="1926697"/>
                </a:cubicBezTo>
                <a:cubicBezTo>
                  <a:pt x="10092661" y="1782283"/>
                  <a:pt x="10209731" y="1665213"/>
                  <a:pt x="10354145" y="1665213"/>
                </a:cubicBezTo>
                <a:close/>
                <a:moveTo>
                  <a:pt x="1458901" y="659644"/>
                </a:moveTo>
                <a:cubicBezTo>
                  <a:pt x="1705393" y="659644"/>
                  <a:pt x="1905215" y="859466"/>
                  <a:pt x="1905215" y="1105958"/>
                </a:cubicBezTo>
                <a:cubicBezTo>
                  <a:pt x="1905215" y="1352450"/>
                  <a:pt x="1705393" y="1552272"/>
                  <a:pt x="1458901" y="1552272"/>
                </a:cubicBezTo>
                <a:cubicBezTo>
                  <a:pt x="1212409" y="1552272"/>
                  <a:pt x="1012587" y="1352450"/>
                  <a:pt x="1012587" y="1105958"/>
                </a:cubicBezTo>
                <a:cubicBezTo>
                  <a:pt x="1012587" y="859466"/>
                  <a:pt x="1212409" y="659644"/>
                  <a:pt x="1458901" y="659644"/>
                </a:cubicBezTo>
                <a:close/>
                <a:moveTo>
                  <a:pt x="6674038" y="0"/>
                </a:moveTo>
                <a:lnTo>
                  <a:pt x="10121228" y="0"/>
                </a:lnTo>
                <a:lnTo>
                  <a:pt x="10122250" y="1542"/>
                </a:lnTo>
                <a:cubicBezTo>
                  <a:pt x="10407914" y="485220"/>
                  <a:pt x="10448238" y="1134713"/>
                  <a:pt x="9914575" y="1714821"/>
                </a:cubicBezTo>
                <a:cubicBezTo>
                  <a:pt x="9716856" y="1929804"/>
                  <a:pt x="9539638" y="2164208"/>
                  <a:pt x="9361609" y="2396453"/>
                </a:cubicBezTo>
                <a:cubicBezTo>
                  <a:pt x="9193292" y="2616157"/>
                  <a:pt x="9188572" y="2869712"/>
                  <a:pt x="9334635" y="3107486"/>
                </a:cubicBezTo>
                <a:cubicBezTo>
                  <a:pt x="9495670" y="3368730"/>
                  <a:pt x="9683004" y="3617025"/>
                  <a:pt x="9815042" y="3891891"/>
                </a:cubicBezTo>
                <a:cubicBezTo>
                  <a:pt x="10050525" y="4382007"/>
                  <a:pt x="9955575" y="4864841"/>
                  <a:pt x="9376176" y="5202286"/>
                </a:cubicBezTo>
                <a:cubicBezTo>
                  <a:pt x="8901029" y="5479039"/>
                  <a:pt x="8396077" y="5489829"/>
                  <a:pt x="7869813" y="5436960"/>
                </a:cubicBezTo>
                <a:cubicBezTo>
                  <a:pt x="7414764" y="5391373"/>
                  <a:pt x="6924917" y="5356038"/>
                  <a:pt x="6545392" y="5630362"/>
                </a:cubicBezTo>
                <a:cubicBezTo>
                  <a:pt x="6238294" y="5852628"/>
                  <a:pt x="6024795" y="6205178"/>
                  <a:pt x="5772723" y="6502431"/>
                </a:cubicBezTo>
                <a:cubicBezTo>
                  <a:pt x="5693285" y="6596233"/>
                  <a:pt x="5618533" y="6694485"/>
                  <a:pt x="5542129" y="6791052"/>
                </a:cubicBezTo>
                <a:lnTo>
                  <a:pt x="5487454" y="6858000"/>
                </a:lnTo>
                <a:lnTo>
                  <a:pt x="3860772" y="6858000"/>
                </a:lnTo>
                <a:lnTo>
                  <a:pt x="3806309" y="6753976"/>
                </a:lnTo>
                <a:cubicBezTo>
                  <a:pt x="3748311" y="6617180"/>
                  <a:pt x="3717510" y="6461835"/>
                  <a:pt x="3692626" y="6315366"/>
                </a:cubicBezTo>
                <a:cubicBezTo>
                  <a:pt x="3594980" y="5743923"/>
                  <a:pt x="2996563" y="5569132"/>
                  <a:pt x="2561203" y="5694965"/>
                </a:cubicBezTo>
                <a:cubicBezTo>
                  <a:pt x="1295584" y="6063834"/>
                  <a:pt x="405173" y="5417942"/>
                  <a:pt x="69617" y="4316865"/>
                </a:cubicBezTo>
                <a:cubicBezTo>
                  <a:pt x="12163" y="4128181"/>
                  <a:pt x="22818" y="3919404"/>
                  <a:pt x="1643" y="3718987"/>
                </a:cubicBezTo>
                <a:cubicBezTo>
                  <a:pt x="-11845" y="3285650"/>
                  <a:pt x="53163" y="2879692"/>
                  <a:pt x="368893" y="2555465"/>
                </a:cubicBezTo>
                <a:cubicBezTo>
                  <a:pt x="570254" y="2348709"/>
                  <a:pt x="826642" y="2266304"/>
                  <a:pt x="1113509" y="2231777"/>
                </a:cubicBezTo>
                <a:cubicBezTo>
                  <a:pt x="1425464" y="2194013"/>
                  <a:pt x="1739171" y="2139122"/>
                  <a:pt x="2037233" y="2044714"/>
                </a:cubicBezTo>
                <a:cubicBezTo>
                  <a:pt x="2313448" y="1957047"/>
                  <a:pt x="2430109" y="1689061"/>
                  <a:pt x="2547311" y="1444273"/>
                </a:cubicBezTo>
                <a:cubicBezTo>
                  <a:pt x="2839304" y="834121"/>
                  <a:pt x="3300290" y="529585"/>
                  <a:pt x="3900864" y="617925"/>
                </a:cubicBezTo>
                <a:cubicBezTo>
                  <a:pt x="4133785" y="652182"/>
                  <a:pt x="4362119" y="778959"/>
                  <a:pt x="4571572" y="899937"/>
                </a:cubicBezTo>
                <a:cubicBezTo>
                  <a:pt x="5133170" y="1224435"/>
                  <a:pt x="5641899" y="1068660"/>
                  <a:pt x="6039226" y="670658"/>
                </a:cubicBezTo>
                <a:cubicBezTo>
                  <a:pt x="6250634" y="458239"/>
                  <a:pt x="6444898" y="227157"/>
                  <a:pt x="6656610" y="1615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2891743" y="1436128"/>
            <a:ext cx="6458556" cy="238760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fi-FI" sz="4200" err="1">
                <a:cs typeface="Posterama"/>
              </a:rPr>
              <a:t>E</a:t>
            </a:r>
            <a:r>
              <a:rPr lang="fi-FI" sz="4200" err="1">
                <a:ea typeface="+mj-lt"/>
                <a:cs typeface="+mj-lt"/>
              </a:rPr>
              <a:t>xplanations</a:t>
            </a:r>
            <a:r>
              <a:rPr lang="fi-FI" sz="4200">
                <a:ea typeface="+mj-lt"/>
                <a:cs typeface="+mj-lt"/>
              </a:rPr>
              <a:t> for </a:t>
            </a:r>
            <a:r>
              <a:rPr lang="fi-FI" sz="4200" err="1">
                <a:ea typeface="+mj-lt"/>
                <a:cs typeface="+mj-lt"/>
              </a:rPr>
              <a:t>Why-not</a:t>
            </a:r>
            <a:r>
              <a:rPr lang="fi-FI" sz="4200">
                <a:ea typeface="+mj-lt"/>
                <a:cs typeface="+mj-lt"/>
              </a:rPr>
              <a:t> </a:t>
            </a:r>
            <a:r>
              <a:rPr lang="fi-FI" sz="4200" err="1">
                <a:ea typeface="+mj-lt"/>
                <a:cs typeface="+mj-lt"/>
              </a:rPr>
              <a:t>Questions</a:t>
            </a:r>
            <a:r>
              <a:rPr lang="fi-FI" sz="4200">
                <a:ea typeface="+mj-lt"/>
                <a:cs typeface="+mj-lt"/>
              </a:rPr>
              <a:t> in </a:t>
            </a:r>
            <a:r>
              <a:rPr lang="fi-FI" sz="4200" err="1">
                <a:ea typeface="+mj-lt"/>
                <a:cs typeface="+mj-lt"/>
              </a:rPr>
              <a:t>Recommender</a:t>
            </a:r>
            <a:r>
              <a:rPr lang="fi-FI" sz="4200">
                <a:ea typeface="+mj-lt"/>
                <a:cs typeface="+mj-lt"/>
              </a:rPr>
              <a:t> Systems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2891743" y="4139920"/>
            <a:ext cx="6458556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fi-FI" dirty="0"/>
              <a:t>Martti Grönholm</a:t>
            </a:r>
            <a:endParaRPr lang="fi-FI"/>
          </a:p>
          <a:p>
            <a:pPr algn="ctr"/>
            <a:r>
              <a:rPr lang="fi-FI" dirty="0"/>
              <a:t>Vesa Haaparanta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8238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0B39A6-D628-4338-9D6E-995B6A739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0B616EE1-9621-AA3C-EF88-D03384540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72287"/>
            <a:ext cx="9228866" cy="1163460"/>
          </a:xfrm>
        </p:spPr>
        <p:txBody>
          <a:bodyPr>
            <a:normAutofit/>
          </a:bodyPr>
          <a:lstStyle/>
          <a:p>
            <a:r>
              <a:rPr lang="fi-FI" dirty="0">
                <a:cs typeface="Posterama"/>
              </a:rPr>
              <a:t>How </a:t>
            </a:r>
            <a:r>
              <a:rPr lang="fi-FI" dirty="0" err="1">
                <a:cs typeface="Posterama"/>
              </a:rPr>
              <a:t>the</a:t>
            </a:r>
            <a:r>
              <a:rPr lang="fi-FI" dirty="0">
                <a:cs typeface="Posterama"/>
              </a:rPr>
              <a:t> </a:t>
            </a:r>
            <a:r>
              <a:rPr lang="fi-FI" dirty="0" err="1">
                <a:cs typeface="Posterama"/>
              </a:rPr>
              <a:t>method</a:t>
            </a:r>
            <a:r>
              <a:rPr lang="fi-FI" dirty="0">
                <a:cs typeface="Posterama"/>
              </a:rPr>
              <a:t> </a:t>
            </a:r>
            <a:r>
              <a:rPr lang="fi-FI" dirty="0" err="1">
                <a:cs typeface="Posterama"/>
              </a:rPr>
              <a:t>works</a:t>
            </a:r>
            <a:endParaRPr lang="fi-FI" dirty="0" err="1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2EB82B4-D9A1-4145-93F1-004DC0B9B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6630" y="4160168"/>
            <a:ext cx="2832322" cy="2697833"/>
          </a:xfrm>
          <a:custGeom>
            <a:avLst/>
            <a:gdLst>
              <a:gd name="connsiteX0" fmla="*/ 638993 w 2832322"/>
              <a:gd name="connsiteY0" fmla="*/ 1429605 h 2697833"/>
              <a:gd name="connsiteX1" fmla="*/ 798503 w 2832322"/>
              <a:gd name="connsiteY1" fmla="*/ 1509001 h 2697833"/>
              <a:gd name="connsiteX2" fmla="*/ 739507 w 2832322"/>
              <a:gd name="connsiteY2" fmla="*/ 1729178 h 2697833"/>
              <a:gd name="connsiteX3" fmla="*/ 519329 w 2832322"/>
              <a:gd name="connsiteY3" fmla="*/ 1670181 h 2697833"/>
              <a:gd name="connsiteX4" fmla="*/ 578327 w 2832322"/>
              <a:gd name="connsiteY4" fmla="*/ 1450005 h 2697833"/>
              <a:gd name="connsiteX5" fmla="*/ 638993 w 2832322"/>
              <a:gd name="connsiteY5" fmla="*/ 1429605 h 2697833"/>
              <a:gd name="connsiteX6" fmla="*/ 1252193 w 2832322"/>
              <a:gd name="connsiteY6" fmla="*/ 835524 h 2697833"/>
              <a:gd name="connsiteX7" fmla="*/ 1511699 w 2832322"/>
              <a:gd name="connsiteY7" fmla="*/ 997686 h 2697833"/>
              <a:gd name="connsiteX8" fmla="*/ 1392436 w 2832322"/>
              <a:gd name="connsiteY8" fmla="*/ 1442788 h 2697833"/>
              <a:gd name="connsiteX9" fmla="*/ 947333 w 2832322"/>
              <a:gd name="connsiteY9" fmla="*/ 1323523 h 2697833"/>
              <a:gd name="connsiteX10" fmla="*/ 1066598 w 2832322"/>
              <a:gd name="connsiteY10" fmla="*/ 878421 h 2697833"/>
              <a:gd name="connsiteX11" fmla="*/ 1252193 w 2832322"/>
              <a:gd name="connsiteY11" fmla="*/ 835524 h 2697833"/>
              <a:gd name="connsiteX12" fmla="*/ 2832322 w 2832322"/>
              <a:gd name="connsiteY12" fmla="*/ 0 h 2697833"/>
              <a:gd name="connsiteX13" fmla="*/ 2832322 w 2832322"/>
              <a:gd name="connsiteY13" fmla="*/ 2697833 h 2697833"/>
              <a:gd name="connsiteX14" fmla="*/ 0 w 2832322"/>
              <a:gd name="connsiteY14" fmla="*/ 2697833 h 2697833"/>
              <a:gd name="connsiteX15" fmla="*/ 12966 w 2832322"/>
              <a:gd name="connsiteY15" fmla="*/ 2631781 h 2697833"/>
              <a:gd name="connsiteX16" fmla="*/ 1052443 w 2832322"/>
              <a:gd name="connsiteY16" fmla="*/ 1806313 h 2697833"/>
              <a:gd name="connsiteX17" fmla="*/ 1721430 w 2832322"/>
              <a:gd name="connsiteY17" fmla="*/ 1489397 h 2697833"/>
              <a:gd name="connsiteX18" fmla="*/ 2115839 w 2832322"/>
              <a:gd name="connsiteY18" fmla="*/ 696540 h 2697833"/>
              <a:gd name="connsiteX19" fmla="*/ 2590689 w 2832322"/>
              <a:gd name="connsiteY19" fmla="*/ 99461 h 2697833"/>
              <a:gd name="connsiteX20" fmla="*/ 2730434 w 2832322"/>
              <a:gd name="connsiteY20" fmla="*/ 32840 h 269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32322" h="2697833">
                <a:moveTo>
                  <a:pt x="638993" y="1429605"/>
                </a:moveTo>
                <a:cubicBezTo>
                  <a:pt x="701328" y="1421871"/>
                  <a:pt x="765121" y="1451183"/>
                  <a:pt x="798503" y="1509001"/>
                </a:cubicBezTo>
                <a:cubicBezTo>
                  <a:pt x="843012" y="1586093"/>
                  <a:pt x="816599" y="1684670"/>
                  <a:pt x="739507" y="1729178"/>
                </a:cubicBezTo>
                <a:cubicBezTo>
                  <a:pt x="662415" y="1773688"/>
                  <a:pt x="563838" y="1747275"/>
                  <a:pt x="519329" y="1670181"/>
                </a:cubicBezTo>
                <a:cubicBezTo>
                  <a:pt x="474820" y="1593091"/>
                  <a:pt x="501234" y="1494514"/>
                  <a:pt x="578327" y="1450005"/>
                </a:cubicBezTo>
                <a:cubicBezTo>
                  <a:pt x="597599" y="1438878"/>
                  <a:pt x="618215" y="1432183"/>
                  <a:pt x="638993" y="1429605"/>
                </a:cubicBezTo>
                <a:close/>
                <a:moveTo>
                  <a:pt x="1252193" y="835524"/>
                </a:moveTo>
                <a:cubicBezTo>
                  <a:pt x="1356532" y="842898"/>
                  <a:pt x="1455464" y="900282"/>
                  <a:pt x="1511699" y="997686"/>
                </a:cubicBezTo>
                <a:cubicBezTo>
                  <a:pt x="1601677" y="1153532"/>
                  <a:pt x="1548280" y="1352810"/>
                  <a:pt x="1392436" y="1442788"/>
                </a:cubicBezTo>
                <a:cubicBezTo>
                  <a:pt x="1236589" y="1532766"/>
                  <a:pt x="1037311" y="1479369"/>
                  <a:pt x="947333" y="1323523"/>
                </a:cubicBezTo>
                <a:cubicBezTo>
                  <a:pt x="857356" y="1167678"/>
                  <a:pt x="910753" y="968399"/>
                  <a:pt x="1066598" y="878421"/>
                </a:cubicBezTo>
                <a:cubicBezTo>
                  <a:pt x="1125040" y="844680"/>
                  <a:pt x="1189590" y="831101"/>
                  <a:pt x="1252193" y="835524"/>
                </a:cubicBezTo>
                <a:close/>
                <a:moveTo>
                  <a:pt x="2832322" y="0"/>
                </a:moveTo>
                <a:lnTo>
                  <a:pt x="2832322" y="2697833"/>
                </a:lnTo>
                <a:lnTo>
                  <a:pt x="0" y="2697833"/>
                </a:lnTo>
                <a:lnTo>
                  <a:pt x="12966" y="2631781"/>
                </a:lnTo>
                <a:cubicBezTo>
                  <a:pt x="140000" y="2184738"/>
                  <a:pt x="505773" y="1908362"/>
                  <a:pt x="1052443" y="1806313"/>
                </a:cubicBezTo>
                <a:cubicBezTo>
                  <a:pt x="1303109" y="1759472"/>
                  <a:pt x="1574698" y="1718763"/>
                  <a:pt x="1721430" y="1489397"/>
                </a:cubicBezTo>
                <a:cubicBezTo>
                  <a:pt x="1879597" y="1241842"/>
                  <a:pt x="2005704" y="970478"/>
                  <a:pt x="2115839" y="696540"/>
                </a:cubicBezTo>
                <a:cubicBezTo>
                  <a:pt x="2216937" y="444582"/>
                  <a:pt x="2354076" y="231931"/>
                  <a:pt x="2590689" y="99461"/>
                </a:cubicBezTo>
                <a:cubicBezTo>
                  <a:pt x="2637069" y="73498"/>
                  <a:pt x="2683655" y="51402"/>
                  <a:pt x="2730434" y="328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57C81F2B-A813-B4E9-CD08-AE2190BC6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906256"/>
            <a:ext cx="9228866" cy="445739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fi-FI" dirty="0" err="1">
                <a:ea typeface="+mn-lt"/>
                <a:cs typeface="+mn-lt"/>
              </a:rPr>
              <a:t>The</a:t>
            </a:r>
            <a:r>
              <a:rPr lang="fi-FI" dirty="0">
                <a:ea typeface="+mn-lt"/>
                <a:cs typeface="+mn-lt"/>
              </a:rPr>
              <a:t> </a:t>
            </a:r>
            <a:r>
              <a:rPr lang="fi-FI" dirty="0" err="1">
                <a:ea typeface="+mn-lt"/>
                <a:cs typeface="+mn-lt"/>
              </a:rPr>
              <a:t>method</a:t>
            </a:r>
            <a:r>
              <a:rPr lang="fi-FI" dirty="0">
                <a:ea typeface="+mn-lt"/>
                <a:cs typeface="+mn-lt"/>
              </a:rPr>
              <a:t> </a:t>
            </a:r>
            <a:r>
              <a:rPr lang="fi-FI" dirty="0" err="1">
                <a:ea typeface="+mn-lt"/>
                <a:cs typeface="+mn-lt"/>
              </a:rPr>
              <a:t>produces</a:t>
            </a:r>
            <a:r>
              <a:rPr lang="fi-FI" dirty="0">
                <a:ea typeface="+mn-lt"/>
                <a:cs typeface="+mn-lt"/>
              </a:rPr>
              <a:t> </a:t>
            </a:r>
            <a:r>
              <a:rPr lang="fi-FI" dirty="0" err="1">
                <a:ea typeface="+mn-lt"/>
                <a:cs typeface="+mn-lt"/>
              </a:rPr>
              <a:t>explanations</a:t>
            </a:r>
            <a:r>
              <a:rPr lang="fi-FI" dirty="0">
                <a:ea typeface="+mn-lt"/>
                <a:cs typeface="+mn-lt"/>
              </a:rPr>
              <a:t> for </a:t>
            </a:r>
            <a:r>
              <a:rPr lang="fi-FI" dirty="0" err="1">
                <a:ea typeface="+mn-lt"/>
                <a:cs typeface="+mn-lt"/>
              </a:rPr>
              <a:t>group</a:t>
            </a:r>
            <a:r>
              <a:rPr lang="fi-FI" dirty="0">
                <a:ea typeface="+mn-lt"/>
                <a:cs typeface="+mn-lt"/>
              </a:rPr>
              <a:t> </a:t>
            </a:r>
            <a:r>
              <a:rPr lang="fi-FI" dirty="0" err="1">
                <a:ea typeface="+mn-lt"/>
                <a:cs typeface="+mn-lt"/>
              </a:rPr>
              <a:t>recommendations</a:t>
            </a:r>
            <a:r>
              <a:rPr lang="fi-FI" dirty="0">
                <a:ea typeface="+mn-lt"/>
                <a:cs typeface="+mn-lt"/>
              </a:rPr>
              <a:t> for </a:t>
            </a:r>
            <a:r>
              <a:rPr lang="fi-FI" dirty="0" err="1">
                <a:ea typeface="+mn-lt"/>
                <a:cs typeface="+mn-lt"/>
              </a:rPr>
              <a:t>the</a:t>
            </a:r>
            <a:r>
              <a:rPr lang="fi-FI" dirty="0">
                <a:ea typeface="+mn-lt"/>
                <a:cs typeface="+mn-lt"/>
              </a:rPr>
              <a:t> </a:t>
            </a:r>
            <a:r>
              <a:rPr lang="fi-FI" dirty="0" err="1">
                <a:ea typeface="+mn-lt"/>
                <a:cs typeface="+mn-lt"/>
              </a:rPr>
              <a:t>granularity</a:t>
            </a:r>
            <a:r>
              <a:rPr lang="fi-FI" dirty="0">
                <a:ea typeface="+mn-lt"/>
                <a:cs typeface="+mn-lt"/>
              </a:rPr>
              <a:t> case for </a:t>
            </a:r>
            <a:r>
              <a:rPr lang="fi-FI" dirty="0" err="1">
                <a:ea typeface="+mn-lt"/>
                <a:cs typeface="+mn-lt"/>
              </a:rPr>
              <a:t>atomic</a:t>
            </a:r>
            <a:r>
              <a:rPr lang="fi-FI" dirty="0">
                <a:ea typeface="+mn-lt"/>
                <a:cs typeface="+mn-lt"/>
              </a:rPr>
              <a:t> case, </a:t>
            </a:r>
            <a:r>
              <a:rPr lang="fi-FI" dirty="0" err="1">
                <a:ea typeface="+mn-lt"/>
                <a:cs typeface="+mn-lt"/>
              </a:rPr>
              <a:t>group</a:t>
            </a:r>
            <a:r>
              <a:rPr lang="fi-FI" dirty="0">
                <a:ea typeface="+mn-lt"/>
                <a:cs typeface="+mn-lt"/>
              </a:rPr>
              <a:t> case, and position </a:t>
            </a:r>
            <a:r>
              <a:rPr lang="fi-FI" dirty="0" err="1">
                <a:ea typeface="+mn-lt"/>
                <a:cs typeface="+mn-lt"/>
              </a:rPr>
              <a:t>absenteeism</a:t>
            </a:r>
            <a:r>
              <a:rPr lang="fi-FI" dirty="0">
                <a:ea typeface="+mn-lt"/>
                <a:cs typeface="+mn-lt"/>
              </a:rPr>
              <a:t> case.</a:t>
            </a:r>
          </a:p>
          <a:p>
            <a:pPr>
              <a:lnSpc>
                <a:spcPct val="90000"/>
              </a:lnSpc>
            </a:pPr>
            <a:r>
              <a:rPr lang="fi-FI" dirty="0">
                <a:solidFill>
                  <a:srgbClr val="000000"/>
                </a:solidFill>
                <a:ea typeface="+mn-lt"/>
                <a:cs typeface="+mn-lt"/>
              </a:rPr>
              <a:t>By </a:t>
            </a:r>
            <a:r>
              <a:rPr lang="fi-FI" dirty="0" err="1">
                <a:solidFill>
                  <a:srgbClr val="000000"/>
                </a:solidFill>
                <a:ea typeface="+mn-lt"/>
                <a:cs typeface="+mn-lt"/>
              </a:rPr>
              <a:t>leveraging</a:t>
            </a:r>
            <a:r>
              <a:rPr lang="fi-FI" dirty="0">
                <a:solidFill>
                  <a:srgbClr val="000000"/>
                </a:solidFill>
                <a:ea typeface="+mn-lt"/>
                <a:cs typeface="+mn-lt"/>
              </a:rPr>
              <a:t> a </a:t>
            </a:r>
            <a:r>
              <a:rPr lang="fi-FI" dirty="0" err="1">
                <a:solidFill>
                  <a:srgbClr val="000000"/>
                </a:solidFill>
                <a:ea typeface="+mn-lt"/>
                <a:cs typeface="+mn-lt"/>
              </a:rPr>
              <a:t>kNN</a:t>
            </a:r>
            <a:r>
              <a:rPr lang="fi-FI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fi-FI" dirty="0" err="1">
                <a:solidFill>
                  <a:srgbClr val="000000"/>
                </a:solidFill>
                <a:ea typeface="+mn-lt"/>
                <a:cs typeface="+mn-lt"/>
              </a:rPr>
              <a:t>approach</a:t>
            </a:r>
            <a:r>
              <a:rPr lang="fi-FI" dirty="0">
                <a:solidFill>
                  <a:srgbClr val="000000"/>
                </a:solidFill>
                <a:ea typeface="+mn-lt"/>
                <a:cs typeface="+mn-lt"/>
              </a:rPr>
              <a:t> and </a:t>
            </a:r>
            <a:r>
              <a:rPr lang="fi-FI" dirty="0" err="1">
                <a:solidFill>
                  <a:srgbClr val="000000"/>
                </a:solidFill>
                <a:ea typeface="+mn-lt"/>
                <a:cs typeface="+mn-lt"/>
              </a:rPr>
              <a:t>multiple</a:t>
            </a:r>
            <a:r>
              <a:rPr lang="fi-FI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fi-FI" dirty="0" err="1">
                <a:solidFill>
                  <a:srgbClr val="000000"/>
                </a:solidFill>
                <a:ea typeface="+mn-lt"/>
                <a:cs typeface="+mn-lt"/>
              </a:rPr>
              <a:t>sequences</a:t>
            </a:r>
            <a:r>
              <a:rPr lang="fi-FI" dirty="0">
                <a:solidFill>
                  <a:srgbClr val="000000"/>
                </a:solidFill>
                <a:ea typeface="+mn-lt"/>
                <a:cs typeface="+mn-lt"/>
              </a:rPr>
              <a:t>, it </a:t>
            </a:r>
            <a:r>
              <a:rPr lang="fi-FI" dirty="0" err="1">
                <a:solidFill>
                  <a:srgbClr val="000000"/>
                </a:solidFill>
                <a:ea typeface="+mn-lt"/>
                <a:cs typeface="+mn-lt"/>
              </a:rPr>
              <a:t>delivers</a:t>
            </a:r>
            <a:r>
              <a:rPr lang="fi-FI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fi-FI" dirty="0" err="1">
                <a:solidFill>
                  <a:srgbClr val="000000"/>
                </a:solidFill>
                <a:ea typeface="+mn-lt"/>
                <a:cs typeface="+mn-lt"/>
              </a:rPr>
              <a:t>diverse</a:t>
            </a:r>
            <a:r>
              <a:rPr lang="fi-FI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fi-FI" dirty="0" err="1">
                <a:solidFill>
                  <a:srgbClr val="000000"/>
                </a:solidFill>
                <a:ea typeface="+mn-lt"/>
                <a:cs typeface="+mn-lt"/>
              </a:rPr>
              <a:t>movie</a:t>
            </a:r>
            <a:r>
              <a:rPr lang="fi-FI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fi-FI" dirty="0" err="1">
                <a:solidFill>
                  <a:srgbClr val="000000"/>
                </a:solidFill>
                <a:ea typeface="+mn-lt"/>
                <a:cs typeface="+mn-lt"/>
              </a:rPr>
              <a:t>selections</a:t>
            </a:r>
            <a:r>
              <a:rPr lang="fi-FI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fi-FI" dirty="0" err="1">
                <a:solidFill>
                  <a:srgbClr val="000000"/>
                </a:solidFill>
                <a:ea typeface="+mn-lt"/>
                <a:cs typeface="+mn-lt"/>
              </a:rPr>
              <a:t>while</a:t>
            </a:r>
            <a:r>
              <a:rPr lang="fi-FI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fi-FI" dirty="0" err="1">
                <a:solidFill>
                  <a:srgbClr val="000000"/>
                </a:solidFill>
                <a:ea typeface="+mn-lt"/>
                <a:cs typeface="+mn-lt"/>
              </a:rPr>
              <a:t>maintaining</a:t>
            </a:r>
            <a:r>
              <a:rPr lang="fi-FI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fi-FI" dirty="0" err="1">
                <a:solidFill>
                  <a:srgbClr val="000000"/>
                </a:solidFill>
                <a:ea typeface="+mn-lt"/>
                <a:cs typeface="+mn-lt"/>
              </a:rPr>
              <a:t>transparency</a:t>
            </a:r>
            <a:r>
              <a:rPr lang="fi-FI" dirty="0">
                <a:solidFill>
                  <a:srgbClr val="000000"/>
                </a:solidFill>
                <a:ea typeface="+mn-lt"/>
                <a:cs typeface="+mn-lt"/>
              </a:rPr>
              <a:t> in </a:t>
            </a:r>
            <a:r>
              <a:rPr lang="fi-FI" dirty="0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fi-FI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fi-FI" dirty="0" err="1">
                <a:solidFill>
                  <a:srgbClr val="000000"/>
                </a:solidFill>
                <a:ea typeface="+mn-lt"/>
                <a:cs typeface="+mn-lt"/>
              </a:rPr>
              <a:t>selection</a:t>
            </a:r>
            <a:r>
              <a:rPr lang="fi-FI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fi-FI" dirty="0" err="1">
                <a:solidFill>
                  <a:srgbClr val="000000"/>
                </a:solidFill>
                <a:ea typeface="+mn-lt"/>
                <a:cs typeface="+mn-lt"/>
              </a:rPr>
              <a:t>process</a:t>
            </a:r>
            <a:r>
              <a:rPr lang="fi-FI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fi-FI"/>
          </a:p>
          <a:p>
            <a:pPr>
              <a:lnSpc>
                <a:spcPct val="90000"/>
              </a:lnSpc>
            </a:pPr>
            <a:r>
              <a:rPr lang="fi-FI" dirty="0" err="1">
                <a:solidFill>
                  <a:srgbClr val="000000"/>
                </a:solidFill>
                <a:ea typeface="+mn-lt"/>
                <a:cs typeface="+mn-lt"/>
              </a:rPr>
              <a:t>This</a:t>
            </a:r>
            <a:r>
              <a:rPr lang="fi-FI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fi-FI" dirty="0" err="1">
                <a:solidFill>
                  <a:srgbClr val="000000"/>
                </a:solidFill>
                <a:ea typeface="+mn-lt"/>
                <a:cs typeface="+mn-lt"/>
              </a:rPr>
              <a:t>methodology</a:t>
            </a:r>
            <a:r>
              <a:rPr lang="fi-FI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fi-FI" dirty="0" err="1">
                <a:solidFill>
                  <a:srgbClr val="000000"/>
                </a:solidFill>
                <a:ea typeface="+mn-lt"/>
                <a:cs typeface="+mn-lt"/>
              </a:rPr>
              <a:t>emphasizes</a:t>
            </a:r>
            <a:r>
              <a:rPr lang="fi-FI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fi-FI" dirty="0" err="1">
                <a:solidFill>
                  <a:srgbClr val="000000"/>
                </a:solidFill>
                <a:ea typeface="+mn-lt"/>
                <a:cs typeface="+mn-lt"/>
              </a:rPr>
              <a:t>understanding</a:t>
            </a:r>
            <a:r>
              <a:rPr lang="fi-FI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fi-FI" dirty="0" err="1">
                <a:solidFill>
                  <a:srgbClr val="000000"/>
                </a:solidFill>
                <a:ea typeface="+mn-lt"/>
                <a:cs typeface="+mn-lt"/>
              </a:rPr>
              <a:t>individual</a:t>
            </a:r>
            <a:r>
              <a:rPr lang="fi-FI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fi-FI" dirty="0" err="1">
                <a:solidFill>
                  <a:srgbClr val="000000"/>
                </a:solidFill>
                <a:ea typeface="+mn-lt"/>
                <a:cs typeface="+mn-lt"/>
              </a:rPr>
              <a:t>movie</a:t>
            </a:r>
            <a:r>
              <a:rPr lang="fi-FI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fi-FI" dirty="0" err="1">
                <a:solidFill>
                  <a:srgbClr val="000000"/>
                </a:solidFill>
                <a:ea typeface="+mn-lt"/>
                <a:cs typeface="+mn-lt"/>
              </a:rPr>
              <a:t>recommendations</a:t>
            </a:r>
            <a:r>
              <a:rPr lang="fi-FI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fi-FI" dirty="0" err="1">
                <a:solidFill>
                  <a:srgbClr val="000000"/>
                </a:solidFill>
                <a:ea typeface="+mn-lt"/>
                <a:cs typeface="+mn-lt"/>
              </a:rPr>
              <a:t>group</a:t>
            </a:r>
            <a:r>
              <a:rPr lang="fi-FI" dirty="0">
                <a:solidFill>
                  <a:srgbClr val="000000"/>
                </a:solidFill>
                <a:ea typeface="+mn-lt"/>
                <a:cs typeface="+mn-lt"/>
              </a:rPr>
              <a:t> genre </a:t>
            </a:r>
            <a:r>
              <a:rPr lang="fi-FI" dirty="0" err="1">
                <a:solidFill>
                  <a:srgbClr val="000000"/>
                </a:solidFill>
                <a:ea typeface="+mn-lt"/>
                <a:cs typeface="+mn-lt"/>
              </a:rPr>
              <a:t>preferences</a:t>
            </a:r>
            <a:r>
              <a:rPr lang="fi-FI" dirty="0">
                <a:solidFill>
                  <a:srgbClr val="000000"/>
                </a:solidFill>
                <a:ea typeface="+mn-lt"/>
                <a:cs typeface="+mn-lt"/>
              </a:rPr>
              <a:t>, and </a:t>
            </a:r>
            <a:r>
              <a:rPr lang="fi-FI" dirty="0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fi-FI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fi-FI" dirty="0" err="1">
                <a:solidFill>
                  <a:srgbClr val="000000"/>
                </a:solidFill>
                <a:ea typeface="+mn-lt"/>
                <a:cs typeface="+mn-lt"/>
              </a:rPr>
              <a:t>significance</a:t>
            </a:r>
            <a:r>
              <a:rPr lang="fi-FI" dirty="0">
                <a:solidFill>
                  <a:srgbClr val="000000"/>
                </a:solidFill>
                <a:ea typeface="+mn-lt"/>
                <a:cs typeface="+mn-lt"/>
              </a:rPr>
              <a:t> of </a:t>
            </a:r>
            <a:r>
              <a:rPr lang="fi-FI" dirty="0" err="1">
                <a:solidFill>
                  <a:srgbClr val="000000"/>
                </a:solidFill>
                <a:ea typeface="+mn-lt"/>
                <a:cs typeface="+mn-lt"/>
              </a:rPr>
              <a:t>movie</a:t>
            </a:r>
            <a:r>
              <a:rPr lang="fi-FI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fi-FI" dirty="0" err="1">
                <a:solidFill>
                  <a:srgbClr val="000000"/>
                </a:solidFill>
                <a:ea typeface="+mn-lt"/>
                <a:cs typeface="+mn-lt"/>
              </a:rPr>
              <a:t>rankings</a:t>
            </a:r>
            <a:r>
              <a:rPr lang="fi-FI" dirty="0">
                <a:solidFill>
                  <a:srgbClr val="000000"/>
                </a:solidFill>
                <a:ea typeface="+mn-lt"/>
                <a:cs typeface="+mn-lt"/>
              </a:rPr>
              <a:t>. </a:t>
            </a:r>
            <a:r>
              <a:rPr lang="fi-FI" dirty="0" err="1">
                <a:solidFill>
                  <a:srgbClr val="000000"/>
                </a:solidFill>
                <a:ea typeface="+mn-lt"/>
                <a:cs typeface="+mn-lt"/>
              </a:rPr>
              <a:t>Such</a:t>
            </a:r>
            <a:r>
              <a:rPr lang="fi-FI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fi-FI" dirty="0" err="1">
                <a:solidFill>
                  <a:srgbClr val="000000"/>
                </a:solidFill>
                <a:ea typeface="+mn-lt"/>
                <a:cs typeface="+mn-lt"/>
              </a:rPr>
              <a:t>insights</a:t>
            </a:r>
            <a:r>
              <a:rPr lang="fi-FI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fi-FI" dirty="0" err="1">
                <a:solidFill>
                  <a:srgbClr val="000000"/>
                </a:solidFill>
                <a:ea typeface="+mn-lt"/>
                <a:cs typeface="+mn-lt"/>
              </a:rPr>
              <a:t>enhance</a:t>
            </a:r>
            <a:r>
              <a:rPr lang="fi-FI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fi-FI" dirty="0" err="1">
                <a:solidFill>
                  <a:srgbClr val="000000"/>
                </a:solidFill>
                <a:ea typeface="+mn-lt"/>
                <a:cs typeface="+mn-lt"/>
              </a:rPr>
              <a:t>user</a:t>
            </a:r>
            <a:r>
              <a:rPr lang="fi-FI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fi-FI" dirty="0" err="1">
                <a:solidFill>
                  <a:srgbClr val="000000"/>
                </a:solidFill>
                <a:ea typeface="+mn-lt"/>
                <a:cs typeface="+mn-lt"/>
              </a:rPr>
              <a:t>comprehension</a:t>
            </a:r>
            <a:r>
              <a:rPr lang="fi-FI" dirty="0">
                <a:solidFill>
                  <a:srgbClr val="000000"/>
                </a:solidFill>
                <a:ea typeface="+mn-lt"/>
                <a:cs typeface="+mn-lt"/>
              </a:rPr>
              <a:t> and </a:t>
            </a:r>
            <a:r>
              <a:rPr lang="fi-FI" dirty="0" err="1">
                <a:solidFill>
                  <a:srgbClr val="000000"/>
                </a:solidFill>
                <a:ea typeface="+mn-lt"/>
                <a:cs typeface="+mn-lt"/>
              </a:rPr>
              <a:t>trust</a:t>
            </a:r>
            <a:r>
              <a:rPr lang="fi-FI" dirty="0">
                <a:solidFill>
                  <a:srgbClr val="000000"/>
                </a:solidFill>
                <a:ea typeface="+mn-lt"/>
                <a:cs typeface="+mn-lt"/>
              </a:rPr>
              <a:t> in </a:t>
            </a:r>
            <a:r>
              <a:rPr lang="fi-FI" dirty="0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fi-FI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fi-FI" dirty="0" err="1">
                <a:solidFill>
                  <a:srgbClr val="000000"/>
                </a:solidFill>
                <a:ea typeface="+mn-lt"/>
                <a:cs typeface="+mn-lt"/>
              </a:rPr>
              <a:t>recommendation</a:t>
            </a:r>
            <a:r>
              <a:rPr lang="fi-FI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fi-FI" dirty="0" err="1">
                <a:solidFill>
                  <a:srgbClr val="000000"/>
                </a:solidFill>
                <a:ea typeface="+mn-lt"/>
                <a:cs typeface="+mn-lt"/>
              </a:rPr>
              <a:t>system</a:t>
            </a:r>
            <a:r>
              <a:rPr lang="fi-FI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fi-FI" dirty="0"/>
          </a:p>
          <a:p>
            <a:pPr>
              <a:lnSpc>
                <a:spcPct val="90000"/>
              </a:lnSpc>
            </a:pPr>
            <a:r>
              <a:rPr lang="fi-FI" dirty="0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fi-FI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fi-FI" dirty="0" err="1">
                <a:solidFill>
                  <a:srgbClr val="000000"/>
                </a:solidFill>
                <a:ea typeface="+mn-lt"/>
                <a:cs typeface="+mn-lt"/>
              </a:rPr>
              <a:t>emphasis</a:t>
            </a:r>
            <a:r>
              <a:rPr lang="fi-FI" dirty="0">
                <a:solidFill>
                  <a:srgbClr val="000000"/>
                </a:solidFill>
                <a:ea typeface="+mn-lt"/>
                <a:cs typeface="+mn-lt"/>
              </a:rPr>
              <a:t> on </a:t>
            </a:r>
            <a:r>
              <a:rPr lang="fi-FI" dirty="0" err="1">
                <a:solidFill>
                  <a:srgbClr val="000000"/>
                </a:solidFill>
                <a:ea typeface="+mn-lt"/>
                <a:cs typeface="+mn-lt"/>
              </a:rPr>
              <a:t>transparency</a:t>
            </a:r>
            <a:r>
              <a:rPr lang="fi-FI" dirty="0">
                <a:solidFill>
                  <a:srgbClr val="000000"/>
                </a:solidFill>
                <a:ea typeface="+mn-lt"/>
                <a:cs typeface="+mn-lt"/>
              </a:rPr>
              <a:t> in </a:t>
            </a:r>
            <a:r>
              <a:rPr lang="fi-FI" dirty="0" err="1">
                <a:solidFill>
                  <a:srgbClr val="000000"/>
                </a:solidFill>
                <a:ea typeface="+mn-lt"/>
                <a:cs typeface="+mn-lt"/>
              </a:rPr>
              <a:t>explaining</a:t>
            </a:r>
            <a:r>
              <a:rPr lang="fi-FI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fi-FI" dirty="0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fi-FI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fi-FI" dirty="0" err="1">
                <a:solidFill>
                  <a:srgbClr val="000000"/>
                </a:solidFill>
                <a:ea typeface="+mn-lt"/>
                <a:cs typeface="+mn-lt"/>
              </a:rPr>
              <a:t>inclusion</a:t>
            </a:r>
            <a:r>
              <a:rPr lang="fi-FI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fi-FI" dirty="0" err="1">
                <a:solidFill>
                  <a:srgbClr val="000000"/>
                </a:solidFill>
                <a:ea typeface="+mn-lt"/>
                <a:cs typeface="+mn-lt"/>
              </a:rPr>
              <a:t>or</a:t>
            </a:r>
            <a:r>
              <a:rPr lang="fi-FI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fi-FI" dirty="0" err="1">
                <a:solidFill>
                  <a:srgbClr val="000000"/>
                </a:solidFill>
                <a:ea typeface="+mn-lt"/>
                <a:cs typeface="+mn-lt"/>
              </a:rPr>
              <a:t>exclusion</a:t>
            </a:r>
            <a:r>
              <a:rPr lang="fi-FI" dirty="0">
                <a:solidFill>
                  <a:srgbClr val="000000"/>
                </a:solidFill>
                <a:ea typeface="+mn-lt"/>
                <a:cs typeface="+mn-lt"/>
              </a:rPr>
              <a:t> of </a:t>
            </a:r>
            <a:r>
              <a:rPr lang="fi-FI" dirty="0" err="1">
                <a:solidFill>
                  <a:srgbClr val="000000"/>
                </a:solidFill>
                <a:ea typeface="+mn-lt"/>
                <a:cs typeface="+mn-lt"/>
              </a:rPr>
              <a:t>movies</a:t>
            </a:r>
            <a:r>
              <a:rPr lang="fi-FI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fi-FI" dirty="0" err="1">
                <a:solidFill>
                  <a:srgbClr val="000000"/>
                </a:solidFill>
                <a:ea typeface="+mn-lt"/>
                <a:cs typeface="+mn-lt"/>
              </a:rPr>
              <a:t>contributes</a:t>
            </a:r>
            <a:r>
              <a:rPr lang="fi-FI" dirty="0">
                <a:solidFill>
                  <a:srgbClr val="000000"/>
                </a:solidFill>
                <a:ea typeface="+mn-lt"/>
                <a:cs typeface="+mn-lt"/>
              </a:rPr>
              <a:t> to a </a:t>
            </a:r>
            <a:r>
              <a:rPr lang="fi-FI" dirty="0" err="1">
                <a:solidFill>
                  <a:srgbClr val="000000"/>
                </a:solidFill>
                <a:ea typeface="+mn-lt"/>
                <a:cs typeface="+mn-lt"/>
              </a:rPr>
              <a:t>more</a:t>
            </a:r>
            <a:r>
              <a:rPr lang="fi-FI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fi-FI" dirty="0" err="1">
                <a:solidFill>
                  <a:srgbClr val="000000"/>
                </a:solidFill>
                <a:ea typeface="+mn-lt"/>
                <a:cs typeface="+mn-lt"/>
              </a:rPr>
              <a:t>user-friendly</a:t>
            </a:r>
            <a:r>
              <a:rPr lang="fi-FI" dirty="0">
                <a:solidFill>
                  <a:srgbClr val="000000"/>
                </a:solidFill>
                <a:ea typeface="+mn-lt"/>
                <a:cs typeface="+mn-lt"/>
              </a:rPr>
              <a:t> and </a:t>
            </a:r>
            <a:r>
              <a:rPr lang="fi-FI" dirty="0" err="1">
                <a:solidFill>
                  <a:srgbClr val="000000"/>
                </a:solidFill>
                <a:ea typeface="+mn-lt"/>
                <a:cs typeface="+mn-lt"/>
              </a:rPr>
              <a:t>understandable</a:t>
            </a:r>
            <a:r>
              <a:rPr lang="fi-FI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fi-FI" dirty="0" err="1">
                <a:solidFill>
                  <a:srgbClr val="000000"/>
                </a:solidFill>
                <a:ea typeface="+mn-lt"/>
                <a:cs typeface="+mn-lt"/>
              </a:rPr>
              <a:t>recommendation</a:t>
            </a:r>
            <a:r>
              <a:rPr lang="fi-FI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fi-FI" dirty="0" err="1">
                <a:solidFill>
                  <a:srgbClr val="000000"/>
                </a:solidFill>
                <a:ea typeface="+mn-lt"/>
                <a:cs typeface="+mn-lt"/>
              </a:rPr>
              <a:t>process</a:t>
            </a:r>
            <a:r>
              <a:rPr lang="fi-FI" dirty="0">
                <a:solidFill>
                  <a:srgbClr val="000000"/>
                </a:solidFill>
                <a:ea typeface="+mn-lt"/>
                <a:cs typeface="+mn-lt"/>
              </a:rPr>
              <a:t>. </a:t>
            </a:r>
            <a:r>
              <a:rPr lang="fi-FI" dirty="0" err="1">
                <a:solidFill>
                  <a:srgbClr val="000000"/>
                </a:solidFill>
                <a:ea typeface="+mn-lt"/>
                <a:cs typeface="+mn-lt"/>
              </a:rPr>
              <a:t>Ultimately</a:t>
            </a:r>
            <a:r>
              <a:rPr lang="fi-FI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fi-FI" dirty="0" err="1">
                <a:solidFill>
                  <a:srgbClr val="000000"/>
                </a:solidFill>
                <a:ea typeface="+mn-lt"/>
                <a:cs typeface="+mn-lt"/>
              </a:rPr>
              <a:t>this</a:t>
            </a:r>
            <a:r>
              <a:rPr lang="fi-FI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fi-FI" dirty="0" err="1">
                <a:solidFill>
                  <a:srgbClr val="000000"/>
                </a:solidFill>
                <a:ea typeface="+mn-lt"/>
                <a:cs typeface="+mn-lt"/>
              </a:rPr>
              <a:t>method</a:t>
            </a:r>
            <a:r>
              <a:rPr lang="fi-FI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fi-FI" dirty="0" err="1">
                <a:solidFill>
                  <a:srgbClr val="000000"/>
                </a:solidFill>
                <a:ea typeface="+mn-lt"/>
                <a:cs typeface="+mn-lt"/>
              </a:rPr>
              <a:t>enriches</a:t>
            </a:r>
            <a:r>
              <a:rPr lang="fi-FI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fi-FI" dirty="0" err="1">
                <a:solidFill>
                  <a:srgbClr val="000000"/>
                </a:solidFill>
                <a:ea typeface="+mn-lt"/>
                <a:cs typeface="+mn-lt"/>
              </a:rPr>
              <a:t>group</a:t>
            </a:r>
            <a:r>
              <a:rPr lang="fi-FI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fi-FI" dirty="0" err="1">
                <a:solidFill>
                  <a:srgbClr val="000000"/>
                </a:solidFill>
                <a:ea typeface="+mn-lt"/>
                <a:cs typeface="+mn-lt"/>
              </a:rPr>
              <a:t>experiences</a:t>
            </a:r>
            <a:r>
              <a:rPr lang="fi-FI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fi-FI" dirty="0" err="1">
                <a:solidFill>
                  <a:srgbClr val="000000"/>
                </a:solidFill>
                <a:ea typeface="+mn-lt"/>
                <a:cs typeface="+mn-lt"/>
              </a:rPr>
              <a:t>by</a:t>
            </a:r>
            <a:r>
              <a:rPr lang="fi-FI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fi-FI" dirty="0" err="1">
                <a:solidFill>
                  <a:srgbClr val="000000"/>
                </a:solidFill>
                <a:ea typeface="+mn-lt"/>
                <a:cs typeface="+mn-lt"/>
              </a:rPr>
              <a:t>tailoring</a:t>
            </a:r>
            <a:r>
              <a:rPr lang="fi-FI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fi-FI" dirty="0" err="1">
                <a:solidFill>
                  <a:srgbClr val="000000"/>
                </a:solidFill>
                <a:ea typeface="+mn-lt"/>
                <a:cs typeface="+mn-lt"/>
              </a:rPr>
              <a:t>recommendations</a:t>
            </a:r>
            <a:r>
              <a:rPr lang="fi-FI" dirty="0">
                <a:solidFill>
                  <a:srgbClr val="000000"/>
                </a:solidFill>
                <a:ea typeface="+mn-lt"/>
                <a:cs typeface="+mn-lt"/>
              </a:rPr>
              <a:t> to </a:t>
            </a:r>
            <a:r>
              <a:rPr lang="fi-FI" dirty="0" err="1">
                <a:solidFill>
                  <a:srgbClr val="000000"/>
                </a:solidFill>
                <a:ea typeface="+mn-lt"/>
                <a:cs typeface="+mn-lt"/>
              </a:rPr>
              <a:t>diverse</a:t>
            </a:r>
            <a:r>
              <a:rPr lang="fi-FI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fi-FI" dirty="0" err="1">
                <a:solidFill>
                  <a:srgbClr val="000000"/>
                </a:solidFill>
                <a:ea typeface="+mn-lt"/>
                <a:cs typeface="+mn-lt"/>
              </a:rPr>
              <a:t>tastes</a:t>
            </a:r>
            <a:r>
              <a:rPr lang="fi-FI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fi-FI" dirty="0" err="1">
                <a:solidFill>
                  <a:srgbClr val="000000"/>
                </a:solidFill>
                <a:ea typeface="+mn-lt"/>
                <a:cs typeface="+mn-lt"/>
              </a:rPr>
              <a:t>within</a:t>
            </a:r>
            <a:r>
              <a:rPr lang="fi-FI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fi-FI" dirty="0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fi-FI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fi-FI" dirty="0" err="1">
                <a:solidFill>
                  <a:srgbClr val="000000"/>
                </a:solidFill>
                <a:ea typeface="+mn-lt"/>
                <a:cs typeface="+mn-lt"/>
              </a:rPr>
              <a:t>group</a:t>
            </a:r>
            <a:r>
              <a:rPr lang="fi-FI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fi-FI" dirty="0"/>
          </a:p>
          <a:p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00840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2B6D96-D9A2-4E4A-8064-FCA9A1D3F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C7F9A899-1E84-5068-1256-223438B40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26" y="-235320"/>
            <a:ext cx="8197977" cy="1349314"/>
          </a:xfrm>
        </p:spPr>
        <p:txBody>
          <a:bodyPr>
            <a:normAutofit/>
          </a:bodyPr>
          <a:lstStyle/>
          <a:p>
            <a:r>
              <a:rPr lang="fi-FI" dirty="0" err="1">
                <a:cs typeface="Posterama"/>
              </a:rPr>
              <a:t>Function</a:t>
            </a:r>
            <a:r>
              <a:rPr lang="fi-FI" dirty="0">
                <a:cs typeface="Posterama"/>
              </a:rPr>
              <a:t> </a:t>
            </a:r>
            <a:r>
              <a:rPr lang="fi-FI" dirty="0" err="1">
                <a:cs typeface="Posterama"/>
              </a:rPr>
              <a:t>overviews</a:t>
            </a:r>
            <a:endParaRPr lang="fi-FI" dirty="0" err="1"/>
          </a:p>
        </p:txBody>
      </p:sp>
      <p:pic>
        <p:nvPicPr>
          <p:cNvPr id="4" name="Sisällön paikkamerkki 3" descr="Kuva, joka sisältää kohteen teksti, kuvakaappaus&#10;&#10;Kuvaus luotu automaattisesti">
            <a:extLst>
              <a:ext uri="{FF2B5EF4-FFF2-40B4-BE49-F238E27FC236}">
                <a16:creationId xmlns:a16="http://schemas.microsoft.com/office/drawing/2014/main" id="{8EB9AE3C-166A-C143-3E20-ED5B5CE26E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402" y="1480583"/>
            <a:ext cx="5984532" cy="5281493"/>
          </a:xfr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4ADF8E3-1B35-4C33-95FB-BAAD781AF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8188" y="0"/>
            <a:ext cx="2933812" cy="2750153"/>
          </a:xfrm>
          <a:custGeom>
            <a:avLst/>
            <a:gdLst>
              <a:gd name="connsiteX0" fmla="*/ 1067830 w 2933812"/>
              <a:gd name="connsiteY0" fmla="*/ 776732 h 2750153"/>
              <a:gd name="connsiteX1" fmla="*/ 1305537 w 2933812"/>
              <a:gd name="connsiteY1" fmla="*/ 842083 h 2750153"/>
              <a:gd name="connsiteX2" fmla="*/ 1421053 w 2933812"/>
              <a:gd name="connsiteY2" fmla="*/ 1397856 h 2750153"/>
              <a:gd name="connsiteX3" fmla="*/ 865267 w 2933812"/>
              <a:gd name="connsiteY3" fmla="*/ 1513301 h 2750153"/>
              <a:gd name="connsiteX4" fmla="*/ 749819 w 2933812"/>
              <a:gd name="connsiteY4" fmla="*/ 957568 h 2750153"/>
              <a:gd name="connsiteX5" fmla="*/ 836727 w 2933812"/>
              <a:gd name="connsiteY5" fmla="*/ 862679 h 2750153"/>
              <a:gd name="connsiteX6" fmla="*/ 1067830 w 2933812"/>
              <a:gd name="connsiteY6" fmla="*/ 776732 h 2750153"/>
              <a:gd name="connsiteX7" fmla="*/ 209205 w 2933812"/>
              <a:gd name="connsiteY7" fmla="*/ 551704 h 2750153"/>
              <a:gd name="connsiteX8" fmla="*/ 328901 w 2933812"/>
              <a:gd name="connsiteY8" fmla="*/ 567267 h 2750153"/>
              <a:gd name="connsiteX9" fmla="*/ 460887 w 2933812"/>
              <a:gd name="connsiteY9" fmla="*/ 878648 h 2750153"/>
              <a:gd name="connsiteX10" fmla="*/ 149506 w 2933812"/>
              <a:gd name="connsiteY10" fmla="*/ 1010633 h 2750153"/>
              <a:gd name="connsiteX11" fmla="*/ 17517 w 2933812"/>
              <a:gd name="connsiteY11" fmla="*/ 699260 h 2750153"/>
              <a:gd name="connsiteX12" fmla="*/ 97142 w 2933812"/>
              <a:gd name="connsiteY12" fmla="*/ 596577 h 2750153"/>
              <a:gd name="connsiteX13" fmla="*/ 209205 w 2933812"/>
              <a:gd name="connsiteY13" fmla="*/ 551704 h 2750153"/>
              <a:gd name="connsiteX14" fmla="*/ 603014 w 2933812"/>
              <a:gd name="connsiteY14" fmla="*/ 0 h 2750153"/>
              <a:gd name="connsiteX15" fmla="*/ 2933812 w 2933812"/>
              <a:gd name="connsiteY15" fmla="*/ 0 h 2750153"/>
              <a:gd name="connsiteX16" fmla="*/ 2933812 w 2933812"/>
              <a:gd name="connsiteY16" fmla="*/ 2748233 h 2750153"/>
              <a:gd name="connsiteX17" fmla="*/ 2877044 w 2933812"/>
              <a:gd name="connsiteY17" fmla="*/ 2704219 h 2750153"/>
              <a:gd name="connsiteX18" fmla="*/ 1987800 w 2933812"/>
              <a:gd name="connsiteY18" fmla="*/ 2707378 h 2750153"/>
              <a:gd name="connsiteX19" fmla="*/ 1571775 w 2933812"/>
              <a:gd name="connsiteY19" fmla="*/ 2085562 h 2750153"/>
              <a:gd name="connsiteX20" fmla="*/ 2085622 w 2933812"/>
              <a:gd name="connsiteY20" fmla="*/ 1038354 h 2750153"/>
              <a:gd name="connsiteX21" fmla="*/ 1614635 w 2933812"/>
              <a:gd name="connsiteY21" fmla="*/ 560521 h 2750153"/>
              <a:gd name="connsiteX22" fmla="*/ 825009 w 2933812"/>
              <a:gd name="connsiteY22" fmla="*/ 518839 h 2750153"/>
              <a:gd name="connsiteX23" fmla="*/ 599925 w 2933812"/>
              <a:gd name="connsiteY23" fmla="*/ 14372 h 2750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933812" h="2750153">
                <a:moveTo>
                  <a:pt x="1067830" y="776732"/>
                </a:moveTo>
                <a:cubicBezTo>
                  <a:pt x="1150031" y="773119"/>
                  <a:pt x="1233332" y="794722"/>
                  <a:pt x="1305537" y="842083"/>
                </a:cubicBezTo>
                <a:cubicBezTo>
                  <a:pt x="1490941" y="963689"/>
                  <a:pt x="1542616" y="1212493"/>
                  <a:pt x="1421053" y="1397856"/>
                </a:cubicBezTo>
                <a:cubicBezTo>
                  <a:pt x="1299424" y="1583173"/>
                  <a:pt x="1050671" y="1634906"/>
                  <a:pt x="865267" y="1513301"/>
                </a:cubicBezTo>
                <a:cubicBezTo>
                  <a:pt x="679936" y="1391729"/>
                  <a:pt x="628260" y="1142925"/>
                  <a:pt x="749819" y="957568"/>
                </a:cubicBezTo>
                <a:cubicBezTo>
                  <a:pt x="773570" y="921529"/>
                  <a:pt x="802922" y="889506"/>
                  <a:pt x="836727" y="862679"/>
                </a:cubicBezTo>
                <a:cubicBezTo>
                  <a:pt x="904529" y="809175"/>
                  <a:pt x="985629" y="780345"/>
                  <a:pt x="1067830" y="776732"/>
                </a:cubicBezTo>
                <a:close/>
                <a:moveTo>
                  <a:pt x="209205" y="551704"/>
                </a:moveTo>
                <a:cubicBezTo>
                  <a:pt x="249147" y="546653"/>
                  <a:pt x="290360" y="551675"/>
                  <a:pt x="328901" y="567267"/>
                </a:cubicBezTo>
                <a:cubicBezTo>
                  <a:pt x="451346" y="616809"/>
                  <a:pt x="510410" y="756201"/>
                  <a:pt x="460887" y="878648"/>
                </a:cubicBezTo>
                <a:cubicBezTo>
                  <a:pt x="411366" y="1001087"/>
                  <a:pt x="271948" y="1060182"/>
                  <a:pt x="149506" y="1010633"/>
                </a:cubicBezTo>
                <a:cubicBezTo>
                  <a:pt x="27060" y="961092"/>
                  <a:pt x="-32003" y="821699"/>
                  <a:pt x="17517" y="699260"/>
                </a:cubicBezTo>
                <a:cubicBezTo>
                  <a:pt x="34058" y="658332"/>
                  <a:pt x="61655" y="622811"/>
                  <a:pt x="97142" y="596577"/>
                </a:cubicBezTo>
                <a:cubicBezTo>
                  <a:pt x="130594" y="571878"/>
                  <a:pt x="169264" y="556754"/>
                  <a:pt x="209205" y="551704"/>
                </a:cubicBezTo>
                <a:close/>
                <a:moveTo>
                  <a:pt x="603014" y="0"/>
                </a:moveTo>
                <a:lnTo>
                  <a:pt x="2933812" y="0"/>
                </a:lnTo>
                <a:lnTo>
                  <a:pt x="2933812" y="2748233"/>
                </a:lnTo>
                <a:lnTo>
                  <a:pt x="2877044" y="2704219"/>
                </a:lnTo>
                <a:cubicBezTo>
                  <a:pt x="2590402" y="2543052"/>
                  <a:pt x="2331640" y="2859871"/>
                  <a:pt x="1987800" y="2707378"/>
                </a:cubicBezTo>
                <a:cubicBezTo>
                  <a:pt x="1763640" y="2607782"/>
                  <a:pt x="1580044" y="2342268"/>
                  <a:pt x="1571775" y="2085562"/>
                </a:cubicBezTo>
                <a:cubicBezTo>
                  <a:pt x="1556983" y="1612648"/>
                  <a:pt x="2147977" y="1430482"/>
                  <a:pt x="2085622" y="1038354"/>
                </a:cubicBezTo>
                <a:cubicBezTo>
                  <a:pt x="2048252" y="804151"/>
                  <a:pt x="1799013" y="625551"/>
                  <a:pt x="1614635" y="560521"/>
                </a:cubicBezTo>
                <a:cubicBezTo>
                  <a:pt x="1263737" y="436354"/>
                  <a:pt x="1061091" y="667936"/>
                  <a:pt x="825009" y="518839"/>
                </a:cubicBezTo>
                <a:cubicBezTo>
                  <a:pt x="671642" y="421917"/>
                  <a:pt x="576178" y="209445"/>
                  <a:pt x="599925" y="143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5" name="Kuva 4" descr="Kuva, joka sisältää kohteen teksti, kuvakaappaus, Fontti&#10;&#10;Kuvaus luotu automaattisesti">
            <a:extLst>
              <a:ext uri="{FF2B5EF4-FFF2-40B4-BE49-F238E27FC236}">
                <a16:creationId xmlns:a16="http://schemas.microsoft.com/office/drawing/2014/main" id="{37296F5A-9BA5-8A09-622D-EAB0D29AF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302" y="83991"/>
            <a:ext cx="5721474" cy="2192723"/>
          </a:xfrm>
          <a:prstGeom prst="rect">
            <a:avLst/>
          </a:prstGeom>
        </p:spPr>
      </p:pic>
      <p:pic>
        <p:nvPicPr>
          <p:cNvPr id="6" name="Kuva 5" descr="Kuva, joka sisältää kohteen teksti, kuvakaappaus, näyttö, Fontti&#10;&#10;Kuvaus luotu automaattisesti">
            <a:extLst>
              <a:ext uri="{FF2B5EF4-FFF2-40B4-BE49-F238E27FC236}">
                <a16:creationId xmlns:a16="http://schemas.microsoft.com/office/drawing/2014/main" id="{FDD49945-68A2-56D4-BCD0-BC8CA18D1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8322" y="2407000"/>
            <a:ext cx="5726454" cy="2043998"/>
          </a:xfrm>
          <a:prstGeom prst="rect">
            <a:avLst/>
          </a:prstGeom>
        </p:spPr>
      </p:pic>
      <p:pic>
        <p:nvPicPr>
          <p:cNvPr id="7" name="Kuva 6" descr="Kuva, joka sisältää kohteen teksti, kuvakaappaus, Fontti&#10;&#10;Kuvaus luotu automaattisesti">
            <a:extLst>
              <a:ext uri="{FF2B5EF4-FFF2-40B4-BE49-F238E27FC236}">
                <a16:creationId xmlns:a16="http://schemas.microsoft.com/office/drawing/2014/main" id="{38080E6C-9F4B-F2E5-2125-1A55472BE4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3302" y="4590005"/>
            <a:ext cx="5726454" cy="218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113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DA8F8AC-A513-83B8-8D1A-6E0392C0E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20"/>
            <a:ext cx="10972800" cy="1325563"/>
          </a:xfrm>
        </p:spPr>
        <p:txBody>
          <a:bodyPr/>
          <a:lstStyle/>
          <a:p>
            <a:r>
              <a:rPr lang="fi-FI" dirty="0" err="1">
                <a:cs typeface="Posterama"/>
              </a:rPr>
              <a:t>Function</a:t>
            </a:r>
            <a:r>
              <a:rPr lang="fi-FI" dirty="0">
                <a:cs typeface="Posterama"/>
              </a:rPr>
              <a:t> </a:t>
            </a:r>
            <a:r>
              <a:rPr lang="fi-FI" dirty="0" err="1">
                <a:cs typeface="Posterama"/>
              </a:rPr>
              <a:t>explanations</a:t>
            </a:r>
            <a:endParaRPr lang="fi-FI" dirty="0" err="1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6D59950-C046-0417-DCDA-5E43887C6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68322"/>
            <a:ext cx="10972800" cy="492304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fi-FI" b="1" err="1">
                <a:solidFill>
                  <a:srgbClr val="000000"/>
                </a:solidFill>
                <a:latin typeface="Avenir Next LT Pro"/>
              </a:rPr>
              <a:t>generate_group_recommendations_with_info</a:t>
            </a:r>
            <a:endParaRPr lang="fi-FI" b="1" err="1"/>
          </a:p>
          <a:p>
            <a:pPr marL="342900" indent="-342900">
              <a:buFont typeface="Calibri" panose="020B0504020202020204" pitchFamily="34" charset="0"/>
              <a:buChar char="-"/>
            </a:pPr>
            <a:r>
              <a:rPr lang="fi-FI" dirty="0" err="1">
                <a:solidFill>
                  <a:srgbClr val="000000"/>
                </a:solidFill>
                <a:latin typeface="Avenir Next LT Pro"/>
              </a:rPr>
              <a:t>Generates</a:t>
            </a:r>
            <a:r>
              <a:rPr lang="fi-FI" dirty="0">
                <a:solidFill>
                  <a:srgbClr val="000000"/>
                </a:solidFill>
                <a:latin typeface="Avenir Next LT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venir Next LT Pro"/>
              </a:rPr>
              <a:t>group</a:t>
            </a:r>
            <a:r>
              <a:rPr lang="fi-FI" dirty="0">
                <a:solidFill>
                  <a:srgbClr val="000000"/>
                </a:solidFill>
                <a:latin typeface="Avenir Next LT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venir Next LT Pro"/>
              </a:rPr>
              <a:t>movie</a:t>
            </a:r>
            <a:r>
              <a:rPr lang="fi-FI" dirty="0">
                <a:solidFill>
                  <a:srgbClr val="000000"/>
                </a:solidFill>
                <a:latin typeface="Avenir Next LT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venir Next LT Pro"/>
              </a:rPr>
              <a:t>recommendations</a:t>
            </a:r>
            <a:r>
              <a:rPr lang="fi-FI" dirty="0">
                <a:solidFill>
                  <a:srgbClr val="000000"/>
                </a:solidFill>
                <a:latin typeface="Avenir Next LT Pro"/>
              </a:rPr>
              <a:t> in </a:t>
            </a:r>
            <a:r>
              <a:rPr lang="fi-FI" dirty="0" err="1">
                <a:solidFill>
                  <a:srgbClr val="000000"/>
                </a:solidFill>
                <a:latin typeface="Avenir Next LT Pro"/>
              </a:rPr>
              <a:t>multiple</a:t>
            </a:r>
            <a:r>
              <a:rPr lang="fi-FI" dirty="0">
                <a:solidFill>
                  <a:srgbClr val="000000"/>
                </a:solidFill>
                <a:latin typeface="Avenir Next LT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venir Next LT Pro"/>
              </a:rPr>
              <a:t>sequences</a:t>
            </a:r>
            <a:endParaRPr lang="fi-FI" dirty="0">
              <a:solidFill>
                <a:srgbClr val="000000"/>
              </a:solidFill>
              <a:latin typeface="Avenir Next LT Pro"/>
            </a:endParaRPr>
          </a:p>
          <a:p>
            <a:pPr marL="342900" indent="-342900">
              <a:lnSpc>
                <a:spcPct val="90000"/>
              </a:lnSpc>
              <a:buFont typeface="Calibri" panose="020B0504020202020204" pitchFamily="34" charset="0"/>
              <a:buChar char="-"/>
            </a:pPr>
            <a:r>
              <a:rPr lang="fi-FI" err="1">
                <a:solidFill>
                  <a:srgbClr val="000000"/>
                </a:solidFill>
                <a:latin typeface="Avenir Next LT Pro"/>
              </a:rPr>
              <a:t>The</a:t>
            </a:r>
            <a:r>
              <a:rPr lang="fi-FI" dirty="0">
                <a:solidFill>
                  <a:srgbClr val="000000"/>
                </a:solidFill>
                <a:latin typeface="Avenir Next LT Pro"/>
              </a:rPr>
              <a:t> </a:t>
            </a:r>
            <a:r>
              <a:rPr lang="fi-FI" err="1">
                <a:solidFill>
                  <a:srgbClr val="000000"/>
                </a:solidFill>
                <a:latin typeface="Avenir Next LT Pro"/>
              </a:rPr>
              <a:t>use</a:t>
            </a:r>
            <a:r>
              <a:rPr lang="fi-FI" dirty="0">
                <a:solidFill>
                  <a:srgbClr val="000000"/>
                </a:solidFill>
                <a:latin typeface="Avenir Next LT Pro"/>
              </a:rPr>
              <a:t> of </a:t>
            </a:r>
            <a:r>
              <a:rPr lang="fi-FI" err="1">
                <a:solidFill>
                  <a:srgbClr val="000000"/>
                </a:solidFill>
                <a:latin typeface="Avenir Next LT Pro"/>
              </a:rPr>
              <a:t>multiple</a:t>
            </a:r>
            <a:r>
              <a:rPr lang="fi-FI" dirty="0">
                <a:solidFill>
                  <a:srgbClr val="000000"/>
                </a:solidFill>
                <a:latin typeface="Avenir Next LT Pro"/>
              </a:rPr>
              <a:t> </a:t>
            </a:r>
            <a:r>
              <a:rPr lang="fi-FI" err="1">
                <a:solidFill>
                  <a:srgbClr val="000000"/>
                </a:solidFill>
                <a:latin typeface="Avenir Next LT Pro"/>
              </a:rPr>
              <a:t>sequences</a:t>
            </a:r>
            <a:r>
              <a:rPr lang="fi-FI" dirty="0">
                <a:solidFill>
                  <a:srgbClr val="000000"/>
                </a:solidFill>
                <a:latin typeface="Avenir Next LT Pro"/>
              </a:rPr>
              <a:t> </a:t>
            </a:r>
            <a:r>
              <a:rPr lang="fi-FI" err="1">
                <a:solidFill>
                  <a:srgbClr val="000000"/>
                </a:solidFill>
                <a:latin typeface="Avenir Next LT Pro"/>
              </a:rPr>
              <a:t>with</a:t>
            </a:r>
            <a:r>
              <a:rPr lang="fi-FI" dirty="0">
                <a:solidFill>
                  <a:srgbClr val="000000"/>
                </a:solidFill>
                <a:latin typeface="Avenir Next LT Pro"/>
              </a:rPr>
              <a:t> a </a:t>
            </a:r>
            <a:r>
              <a:rPr lang="fi-FI" err="1">
                <a:solidFill>
                  <a:srgbClr val="000000"/>
                </a:solidFill>
                <a:latin typeface="Avenir Next LT Pro"/>
              </a:rPr>
              <a:t>kNN</a:t>
            </a:r>
            <a:r>
              <a:rPr lang="fi-FI" dirty="0">
                <a:solidFill>
                  <a:srgbClr val="000000"/>
                </a:solidFill>
                <a:latin typeface="Avenir Next LT Pro"/>
              </a:rPr>
              <a:t> </a:t>
            </a:r>
            <a:r>
              <a:rPr lang="fi-FI" err="1">
                <a:solidFill>
                  <a:srgbClr val="000000"/>
                </a:solidFill>
                <a:latin typeface="Avenir Next LT Pro"/>
              </a:rPr>
              <a:t>model</a:t>
            </a:r>
            <a:r>
              <a:rPr lang="fi-FI" dirty="0">
                <a:solidFill>
                  <a:srgbClr val="000000"/>
                </a:solidFill>
                <a:latin typeface="Avenir Next LT Pro"/>
              </a:rPr>
              <a:t> for </a:t>
            </a:r>
            <a:r>
              <a:rPr lang="fi-FI" err="1">
                <a:solidFill>
                  <a:srgbClr val="000000"/>
                </a:solidFill>
                <a:latin typeface="Avenir Next LT Pro"/>
              </a:rPr>
              <a:t>each</a:t>
            </a:r>
            <a:r>
              <a:rPr lang="fi-FI" dirty="0">
                <a:solidFill>
                  <a:srgbClr val="000000"/>
                </a:solidFill>
                <a:latin typeface="Avenir Next LT Pro"/>
              </a:rPr>
              <a:t> </a:t>
            </a:r>
            <a:r>
              <a:rPr lang="fi-FI" err="1">
                <a:solidFill>
                  <a:srgbClr val="000000"/>
                </a:solidFill>
                <a:latin typeface="Avenir Next LT Pro"/>
              </a:rPr>
              <a:t>allows</a:t>
            </a:r>
            <a:r>
              <a:rPr lang="fi-FI" dirty="0">
                <a:solidFill>
                  <a:srgbClr val="000000"/>
                </a:solidFill>
                <a:latin typeface="Avenir Next LT Pro"/>
              </a:rPr>
              <a:t> </a:t>
            </a:r>
            <a:r>
              <a:rPr lang="fi-FI" err="1">
                <a:solidFill>
                  <a:srgbClr val="000000"/>
                </a:solidFill>
                <a:latin typeface="Avenir Next LT Pro"/>
              </a:rPr>
              <a:t>capturing</a:t>
            </a:r>
            <a:r>
              <a:rPr lang="fi-FI" dirty="0">
                <a:solidFill>
                  <a:srgbClr val="000000"/>
                </a:solidFill>
                <a:latin typeface="Avenir Next LT Pro"/>
              </a:rPr>
              <a:t> </a:t>
            </a:r>
            <a:r>
              <a:rPr lang="fi-FI" err="1">
                <a:solidFill>
                  <a:srgbClr val="000000"/>
                </a:solidFill>
                <a:latin typeface="Avenir Next LT Pro"/>
              </a:rPr>
              <a:t>varied</a:t>
            </a:r>
            <a:r>
              <a:rPr lang="fi-FI" dirty="0">
                <a:solidFill>
                  <a:srgbClr val="000000"/>
                </a:solidFill>
                <a:latin typeface="Avenir Next LT Pro"/>
              </a:rPr>
              <a:t> </a:t>
            </a:r>
            <a:r>
              <a:rPr lang="fi-FI" err="1">
                <a:solidFill>
                  <a:srgbClr val="000000"/>
                </a:solidFill>
                <a:latin typeface="Avenir Next LT Pro"/>
              </a:rPr>
              <a:t>aspects</a:t>
            </a:r>
            <a:r>
              <a:rPr lang="fi-FI" dirty="0">
                <a:solidFill>
                  <a:srgbClr val="000000"/>
                </a:solidFill>
                <a:latin typeface="Avenir Next LT Pro"/>
              </a:rPr>
              <a:t> of </a:t>
            </a:r>
            <a:r>
              <a:rPr lang="fi-FI" err="1">
                <a:solidFill>
                  <a:srgbClr val="000000"/>
                </a:solidFill>
                <a:latin typeface="Avenir Next LT Pro"/>
              </a:rPr>
              <a:t>user</a:t>
            </a:r>
            <a:r>
              <a:rPr lang="fi-FI" dirty="0">
                <a:solidFill>
                  <a:srgbClr val="000000"/>
                </a:solidFill>
                <a:latin typeface="Avenir Next LT Pro"/>
              </a:rPr>
              <a:t> </a:t>
            </a:r>
            <a:r>
              <a:rPr lang="fi-FI" err="1">
                <a:solidFill>
                  <a:srgbClr val="000000"/>
                </a:solidFill>
                <a:latin typeface="Avenir Next LT Pro"/>
              </a:rPr>
              <a:t>preferences</a:t>
            </a:r>
            <a:r>
              <a:rPr lang="fi-FI" dirty="0">
                <a:solidFill>
                  <a:srgbClr val="000000"/>
                </a:solidFill>
                <a:latin typeface="Avenir Next LT Pro"/>
              </a:rPr>
              <a:t>. By </a:t>
            </a:r>
            <a:r>
              <a:rPr lang="fi-FI" err="1">
                <a:solidFill>
                  <a:srgbClr val="000000"/>
                </a:solidFill>
                <a:latin typeface="Avenir Next LT Pro"/>
              </a:rPr>
              <a:t>considering</a:t>
            </a:r>
            <a:r>
              <a:rPr lang="fi-FI" dirty="0">
                <a:solidFill>
                  <a:srgbClr val="000000"/>
                </a:solidFill>
                <a:latin typeface="Avenir Next LT Pro"/>
              </a:rPr>
              <a:t> </a:t>
            </a:r>
            <a:r>
              <a:rPr lang="fi-FI" err="1">
                <a:solidFill>
                  <a:srgbClr val="000000"/>
                </a:solidFill>
                <a:latin typeface="Avenir Next LT Pro"/>
              </a:rPr>
              <a:t>unrated</a:t>
            </a:r>
            <a:r>
              <a:rPr lang="fi-FI" dirty="0">
                <a:solidFill>
                  <a:srgbClr val="000000"/>
                </a:solidFill>
                <a:latin typeface="Avenir Next LT Pro"/>
              </a:rPr>
              <a:t> </a:t>
            </a:r>
            <a:r>
              <a:rPr lang="fi-FI" err="1">
                <a:solidFill>
                  <a:srgbClr val="000000"/>
                </a:solidFill>
                <a:latin typeface="Avenir Next LT Pro"/>
              </a:rPr>
              <a:t>movies</a:t>
            </a:r>
            <a:r>
              <a:rPr lang="fi-FI" dirty="0">
                <a:solidFill>
                  <a:srgbClr val="000000"/>
                </a:solidFill>
                <a:latin typeface="Avenir Next LT Pro"/>
              </a:rPr>
              <a:t> </a:t>
            </a:r>
            <a:r>
              <a:rPr lang="fi-FI" err="1">
                <a:solidFill>
                  <a:srgbClr val="000000"/>
                </a:solidFill>
                <a:latin typeface="Avenir Next LT Pro"/>
              </a:rPr>
              <a:t>from</a:t>
            </a:r>
            <a:r>
              <a:rPr lang="fi-FI" dirty="0">
                <a:solidFill>
                  <a:srgbClr val="000000"/>
                </a:solidFill>
                <a:latin typeface="Avenir Next LT Pro"/>
              </a:rPr>
              <a:t> </a:t>
            </a:r>
            <a:r>
              <a:rPr lang="fi-FI" err="1">
                <a:solidFill>
                  <a:srgbClr val="000000"/>
                </a:solidFill>
                <a:latin typeface="Avenir Next LT Pro"/>
              </a:rPr>
              <a:t>similar</a:t>
            </a:r>
            <a:r>
              <a:rPr lang="fi-FI" dirty="0">
                <a:solidFill>
                  <a:srgbClr val="000000"/>
                </a:solidFill>
                <a:latin typeface="Avenir Next LT Pro"/>
              </a:rPr>
              <a:t> </a:t>
            </a:r>
            <a:r>
              <a:rPr lang="fi-FI" err="1">
                <a:solidFill>
                  <a:srgbClr val="000000"/>
                </a:solidFill>
                <a:latin typeface="Avenir Next LT Pro"/>
              </a:rPr>
              <a:t>users</a:t>
            </a:r>
            <a:r>
              <a:rPr lang="fi-FI" dirty="0">
                <a:solidFill>
                  <a:srgbClr val="000000"/>
                </a:solidFill>
                <a:latin typeface="Avenir Next LT Pro"/>
              </a:rPr>
              <a:t>, </a:t>
            </a:r>
            <a:r>
              <a:rPr lang="fi-FI" err="1">
                <a:solidFill>
                  <a:srgbClr val="000000"/>
                </a:solidFill>
                <a:latin typeface="Avenir Next LT Pro"/>
              </a:rPr>
              <a:t>the</a:t>
            </a:r>
            <a:r>
              <a:rPr lang="fi-FI" dirty="0">
                <a:solidFill>
                  <a:srgbClr val="000000"/>
                </a:solidFill>
                <a:latin typeface="Avenir Next LT Pro"/>
              </a:rPr>
              <a:t> </a:t>
            </a:r>
            <a:r>
              <a:rPr lang="fi-FI" err="1">
                <a:solidFill>
                  <a:srgbClr val="000000"/>
                </a:solidFill>
                <a:latin typeface="Avenir Next LT Pro"/>
              </a:rPr>
              <a:t>recommendations</a:t>
            </a:r>
            <a:r>
              <a:rPr lang="fi-FI" dirty="0">
                <a:solidFill>
                  <a:srgbClr val="000000"/>
                </a:solidFill>
                <a:latin typeface="Avenir Next LT Pro"/>
              </a:rPr>
              <a:t> </a:t>
            </a:r>
            <a:r>
              <a:rPr lang="fi-FI" err="1">
                <a:solidFill>
                  <a:srgbClr val="000000"/>
                </a:solidFill>
                <a:latin typeface="Avenir Next LT Pro"/>
              </a:rPr>
              <a:t>are</a:t>
            </a:r>
            <a:r>
              <a:rPr lang="fi-FI" dirty="0">
                <a:solidFill>
                  <a:srgbClr val="000000"/>
                </a:solidFill>
                <a:latin typeface="Avenir Next LT Pro"/>
              </a:rPr>
              <a:t> </a:t>
            </a:r>
            <a:r>
              <a:rPr lang="fi-FI" err="1">
                <a:solidFill>
                  <a:srgbClr val="000000"/>
                </a:solidFill>
                <a:latin typeface="Avenir Next LT Pro"/>
              </a:rPr>
              <a:t>likely</a:t>
            </a:r>
            <a:r>
              <a:rPr lang="fi-FI" dirty="0">
                <a:solidFill>
                  <a:srgbClr val="000000"/>
                </a:solidFill>
                <a:latin typeface="Avenir Next LT Pro"/>
              </a:rPr>
              <a:t> to </a:t>
            </a:r>
            <a:r>
              <a:rPr lang="fi-FI" err="1">
                <a:solidFill>
                  <a:srgbClr val="000000"/>
                </a:solidFill>
                <a:latin typeface="Avenir Next LT Pro"/>
              </a:rPr>
              <a:t>align</a:t>
            </a:r>
            <a:r>
              <a:rPr lang="fi-FI" dirty="0">
                <a:solidFill>
                  <a:srgbClr val="000000"/>
                </a:solidFill>
                <a:latin typeface="Avenir Next LT Pro"/>
              </a:rPr>
              <a:t> </a:t>
            </a:r>
            <a:r>
              <a:rPr lang="fi-FI" err="1">
                <a:solidFill>
                  <a:srgbClr val="000000"/>
                </a:solidFill>
                <a:latin typeface="Avenir Next LT Pro"/>
              </a:rPr>
              <a:t>with</a:t>
            </a:r>
            <a:r>
              <a:rPr lang="fi-FI" dirty="0">
                <a:solidFill>
                  <a:srgbClr val="000000"/>
                </a:solidFill>
                <a:latin typeface="Avenir Next LT Pro"/>
              </a:rPr>
              <a:t> </a:t>
            </a:r>
            <a:r>
              <a:rPr lang="fi-FI" err="1">
                <a:solidFill>
                  <a:srgbClr val="000000"/>
                </a:solidFill>
                <a:latin typeface="Avenir Next LT Pro"/>
              </a:rPr>
              <a:t>the</a:t>
            </a:r>
            <a:r>
              <a:rPr lang="fi-FI" dirty="0">
                <a:solidFill>
                  <a:srgbClr val="000000"/>
                </a:solidFill>
                <a:latin typeface="Avenir Next LT Pro"/>
              </a:rPr>
              <a:t> </a:t>
            </a:r>
            <a:r>
              <a:rPr lang="fi-FI" err="1">
                <a:solidFill>
                  <a:srgbClr val="000000"/>
                </a:solidFill>
                <a:latin typeface="Avenir Next LT Pro"/>
              </a:rPr>
              <a:t>users</a:t>
            </a:r>
            <a:r>
              <a:rPr lang="fi-FI" dirty="0">
                <a:solidFill>
                  <a:srgbClr val="000000"/>
                </a:solidFill>
                <a:latin typeface="Avenir Next LT Pro"/>
              </a:rPr>
              <a:t>' </a:t>
            </a:r>
            <a:r>
              <a:rPr lang="fi-FI" err="1">
                <a:solidFill>
                  <a:srgbClr val="000000"/>
                </a:solidFill>
                <a:latin typeface="Avenir Next LT Pro"/>
              </a:rPr>
              <a:t>interests</a:t>
            </a:r>
            <a:r>
              <a:rPr lang="fi-FI" dirty="0">
                <a:solidFill>
                  <a:srgbClr val="000000"/>
                </a:solidFill>
                <a:latin typeface="Avenir Next LT Pro"/>
              </a:rPr>
              <a:t> </a:t>
            </a:r>
            <a:r>
              <a:rPr lang="fi-FI" err="1">
                <a:solidFill>
                  <a:srgbClr val="000000"/>
                </a:solidFill>
                <a:latin typeface="Avenir Next LT Pro"/>
              </a:rPr>
              <a:t>while</a:t>
            </a:r>
            <a:r>
              <a:rPr lang="fi-FI" dirty="0">
                <a:solidFill>
                  <a:srgbClr val="000000"/>
                </a:solidFill>
                <a:latin typeface="Avenir Next LT Pro"/>
              </a:rPr>
              <a:t> </a:t>
            </a:r>
            <a:r>
              <a:rPr lang="fi-FI" err="1">
                <a:solidFill>
                  <a:srgbClr val="000000"/>
                </a:solidFill>
                <a:latin typeface="Avenir Next LT Pro"/>
              </a:rPr>
              <a:t>maintaining</a:t>
            </a:r>
            <a:r>
              <a:rPr lang="fi-FI" dirty="0">
                <a:solidFill>
                  <a:srgbClr val="000000"/>
                </a:solidFill>
                <a:latin typeface="Avenir Next LT Pro"/>
              </a:rPr>
              <a:t> </a:t>
            </a:r>
            <a:r>
              <a:rPr lang="fi-FI" err="1">
                <a:solidFill>
                  <a:srgbClr val="000000"/>
                </a:solidFill>
                <a:latin typeface="Avenir Next LT Pro"/>
              </a:rPr>
              <a:t>diversity</a:t>
            </a:r>
            <a:r>
              <a:rPr lang="fi-FI" dirty="0">
                <a:solidFill>
                  <a:srgbClr val="000000"/>
                </a:solidFill>
                <a:latin typeface="Avenir Next LT Pro"/>
              </a:rPr>
              <a:t>. </a:t>
            </a:r>
            <a:r>
              <a:rPr lang="fi-FI" err="1">
                <a:solidFill>
                  <a:srgbClr val="000000"/>
                </a:solidFill>
                <a:latin typeface="Avenir Next LT Pro"/>
              </a:rPr>
              <a:t>Tracking</a:t>
            </a:r>
            <a:r>
              <a:rPr lang="fi-FI" dirty="0">
                <a:solidFill>
                  <a:srgbClr val="000000"/>
                </a:solidFill>
                <a:latin typeface="Avenir Next LT Pro"/>
              </a:rPr>
              <a:t> </a:t>
            </a:r>
            <a:r>
              <a:rPr lang="fi-FI" err="1">
                <a:solidFill>
                  <a:srgbClr val="000000"/>
                </a:solidFill>
                <a:latin typeface="Avenir Next LT Pro"/>
              </a:rPr>
              <a:t>both</a:t>
            </a:r>
            <a:r>
              <a:rPr lang="fi-FI" dirty="0">
                <a:solidFill>
                  <a:srgbClr val="000000"/>
                </a:solidFill>
                <a:latin typeface="Avenir Next LT Pro"/>
              </a:rPr>
              <a:t> </a:t>
            </a:r>
            <a:r>
              <a:rPr lang="fi-FI" err="1">
                <a:solidFill>
                  <a:srgbClr val="000000"/>
                </a:solidFill>
                <a:latin typeface="Avenir Next LT Pro"/>
              </a:rPr>
              <a:t>considered</a:t>
            </a:r>
            <a:r>
              <a:rPr lang="fi-FI" dirty="0">
                <a:solidFill>
                  <a:srgbClr val="000000"/>
                </a:solidFill>
                <a:latin typeface="Avenir Next LT Pro"/>
              </a:rPr>
              <a:t> and </a:t>
            </a:r>
            <a:r>
              <a:rPr lang="fi-FI" err="1">
                <a:solidFill>
                  <a:srgbClr val="000000"/>
                </a:solidFill>
                <a:latin typeface="Avenir Next LT Pro"/>
              </a:rPr>
              <a:t>selected</a:t>
            </a:r>
            <a:r>
              <a:rPr lang="fi-FI" dirty="0">
                <a:solidFill>
                  <a:srgbClr val="000000"/>
                </a:solidFill>
                <a:latin typeface="Avenir Next LT Pro"/>
              </a:rPr>
              <a:t> </a:t>
            </a:r>
            <a:r>
              <a:rPr lang="fi-FI" err="1">
                <a:solidFill>
                  <a:srgbClr val="000000"/>
                </a:solidFill>
                <a:latin typeface="Avenir Next LT Pro"/>
              </a:rPr>
              <a:t>movies</a:t>
            </a:r>
            <a:r>
              <a:rPr lang="fi-FI" dirty="0">
                <a:solidFill>
                  <a:srgbClr val="000000"/>
                </a:solidFill>
                <a:latin typeface="Avenir Next LT Pro"/>
              </a:rPr>
              <a:t> </a:t>
            </a:r>
            <a:r>
              <a:rPr lang="fi-FI" err="1">
                <a:solidFill>
                  <a:srgbClr val="000000"/>
                </a:solidFill>
                <a:latin typeface="Avenir Next LT Pro"/>
              </a:rPr>
              <a:t>enables</a:t>
            </a:r>
            <a:r>
              <a:rPr lang="fi-FI" dirty="0">
                <a:solidFill>
                  <a:srgbClr val="000000"/>
                </a:solidFill>
                <a:latin typeface="Avenir Next LT Pro"/>
              </a:rPr>
              <a:t> </a:t>
            </a:r>
            <a:r>
              <a:rPr lang="fi-FI" err="1">
                <a:solidFill>
                  <a:srgbClr val="000000"/>
                </a:solidFill>
                <a:latin typeface="Avenir Next LT Pro"/>
              </a:rPr>
              <a:t>detailed</a:t>
            </a:r>
            <a:r>
              <a:rPr lang="fi-FI" dirty="0">
                <a:solidFill>
                  <a:srgbClr val="000000"/>
                </a:solidFill>
                <a:latin typeface="Avenir Next LT Pro"/>
              </a:rPr>
              <a:t> </a:t>
            </a:r>
            <a:r>
              <a:rPr lang="fi-FI" err="1">
                <a:solidFill>
                  <a:srgbClr val="000000"/>
                </a:solidFill>
                <a:latin typeface="Avenir Next LT Pro"/>
              </a:rPr>
              <a:t>explanations</a:t>
            </a:r>
            <a:r>
              <a:rPr lang="fi-FI" dirty="0">
                <a:solidFill>
                  <a:srgbClr val="000000"/>
                </a:solidFill>
                <a:latin typeface="Avenir Next LT Pro"/>
              </a:rPr>
              <a:t> for </a:t>
            </a:r>
            <a:r>
              <a:rPr lang="fi-FI" err="1">
                <a:solidFill>
                  <a:srgbClr val="000000"/>
                </a:solidFill>
                <a:latin typeface="Avenir Next LT Pro"/>
              </a:rPr>
              <a:t>the</a:t>
            </a:r>
            <a:r>
              <a:rPr lang="fi-FI" dirty="0">
                <a:solidFill>
                  <a:srgbClr val="000000"/>
                </a:solidFill>
                <a:latin typeface="Avenir Next LT Pro"/>
              </a:rPr>
              <a:t> </a:t>
            </a:r>
            <a:r>
              <a:rPr lang="fi-FI" err="1">
                <a:solidFill>
                  <a:srgbClr val="000000"/>
                </a:solidFill>
                <a:latin typeface="Avenir Next LT Pro"/>
              </a:rPr>
              <a:t>recommendation</a:t>
            </a:r>
            <a:r>
              <a:rPr lang="fi-FI" dirty="0">
                <a:solidFill>
                  <a:srgbClr val="000000"/>
                </a:solidFill>
                <a:latin typeface="Avenir Next LT Pro"/>
              </a:rPr>
              <a:t> </a:t>
            </a:r>
            <a:r>
              <a:rPr lang="fi-FI" err="1">
                <a:solidFill>
                  <a:srgbClr val="000000"/>
                </a:solidFill>
                <a:latin typeface="Avenir Next LT Pro"/>
              </a:rPr>
              <a:t>logic</a:t>
            </a:r>
            <a:r>
              <a:rPr lang="fi-FI" dirty="0">
                <a:solidFill>
                  <a:srgbClr val="000000"/>
                </a:solidFill>
                <a:latin typeface="Avenir Next LT Pro"/>
              </a:rPr>
              <a:t>.</a:t>
            </a:r>
            <a:endParaRPr lang="fi-FI" dirty="0"/>
          </a:p>
          <a:p>
            <a:r>
              <a:rPr lang="fi-FI" b="1" err="1">
                <a:solidFill>
                  <a:srgbClr val="000000"/>
                </a:solidFill>
                <a:latin typeface="Avenir Next LT Pro"/>
              </a:rPr>
              <a:t>explain_atomic_case</a:t>
            </a:r>
            <a:endParaRPr lang="fi-FI" b="1" err="1"/>
          </a:p>
          <a:p>
            <a:pPr marL="342900" indent="-342900">
              <a:lnSpc>
                <a:spcPct val="100000"/>
              </a:lnSpc>
              <a:buFont typeface="Calibri" panose="020B0504020202020204" pitchFamily="34" charset="0"/>
              <a:buChar char="-"/>
            </a:pPr>
            <a:r>
              <a:rPr lang="fi-FI" err="1">
                <a:solidFill>
                  <a:srgbClr val="000000"/>
                </a:solidFill>
                <a:latin typeface="Avenir Next LT Pro"/>
              </a:rPr>
              <a:t>Provides</a:t>
            </a:r>
            <a:r>
              <a:rPr lang="fi-FI">
                <a:solidFill>
                  <a:srgbClr val="000000"/>
                </a:solidFill>
                <a:latin typeface="Avenir Next LT Pro"/>
              </a:rPr>
              <a:t> an </a:t>
            </a:r>
            <a:r>
              <a:rPr lang="fi-FI" err="1">
                <a:solidFill>
                  <a:srgbClr val="000000"/>
                </a:solidFill>
                <a:latin typeface="Avenir Next LT Pro"/>
              </a:rPr>
              <a:t>explanation</a:t>
            </a:r>
            <a:r>
              <a:rPr lang="fi-FI">
                <a:solidFill>
                  <a:srgbClr val="000000"/>
                </a:solidFill>
                <a:latin typeface="Avenir Next LT Pro"/>
              </a:rPr>
              <a:t> for </a:t>
            </a:r>
            <a:r>
              <a:rPr lang="fi-FI" err="1">
                <a:solidFill>
                  <a:srgbClr val="000000"/>
                </a:solidFill>
                <a:latin typeface="Avenir Next LT Pro"/>
              </a:rPr>
              <a:t>why</a:t>
            </a:r>
            <a:r>
              <a:rPr lang="fi-FI">
                <a:solidFill>
                  <a:srgbClr val="000000"/>
                </a:solidFill>
                <a:latin typeface="Avenir Next LT Pro"/>
              </a:rPr>
              <a:t> a </a:t>
            </a:r>
            <a:r>
              <a:rPr lang="fi-FI" err="1">
                <a:solidFill>
                  <a:srgbClr val="000000"/>
                </a:solidFill>
                <a:latin typeface="Avenir Next LT Pro"/>
              </a:rPr>
              <a:t>specific</a:t>
            </a:r>
            <a:r>
              <a:rPr lang="fi-FI">
                <a:solidFill>
                  <a:srgbClr val="000000"/>
                </a:solidFill>
                <a:latin typeface="Avenir Next LT Pro"/>
              </a:rPr>
              <a:t> </a:t>
            </a:r>
            <a:r>
              <a:rPr lang="fi-FI" err="1">
                <a:solidFill>
                  <a:srgbClr val="000000"/>
                </a:solidFill>
                <a:latin typeface="Avenir Next LT Pro"/>
              </a:rPr>
              <a:t>movie</a:t>
            </a:r>
            <a:r>
              <a:rPr lang="fi-FI">
                <a:solidFill>
                  <a:srgbClr val="000000"/>
                </a:solidFill>
                <a:latin typeface="Avenir Next LT Pro"/>
              </a:rPr>
              <a:t> (</a:t>
            </a:r>
            <a:r>
              <a:rPr lang="fi-FI" err="1">
                <a:solidFill>
                  <a:srgbClr val="000000"/>
                </a:solidFill>
                <a:latin typeface="Avenir Next LT Pro"/>
              </a:rPr>
              <a:t>atomic</a:t>
            </a:r>
            <a:r>
              <a:rPr lang="fi-FI">
                <a:solidFill>
                  <a:srgbClr val="000000"/>
                </a:solidFill>
                <a:latin typeface="Avenir Next LT Pro"/>
              </a:rPr>
              <a:t> case) </a:t>
            </a:r>
            <a:r>
              <a:rPr lang="fi-FI" err="1">
                <a:solidFill>
                  <a:srgbClr val="000000"/>
                </a:solidFill>
                <a:latin typeface="Avenir Next LT Pro"/>
              </a:rPr>
              <a:t>was</a:t>
            </a:r>
            <a:r>
              <a:rPr lang="fi-FI">
                <a:solidFill>
                  <a:srgbClr val="000000"/>
                </a:solidFill>
                <a:latin typeface="Avenir Next LT Pro"/>
              </a:rPr>
              <a:t> </a:t>
            </a:r>
            <a:r>
              <a:rPr lang="fi-FI" err="1">
                <a:solidFill>
                  <a:srgbClr val="000000"/>
                </a:solidFill>
                <a:latin typeface="Avenir Next LT Pro"/>
              </a:rPr>
              <a:t>or</a:t>
            </a:r>
            <a:r>
              <a:rPr lang="fi-FI">
                <a:solidFill>
                  <a:srgbClr val="000000"/>
                </a:solidFill>
                <a:latin typeface="Avenir Next LT Pro"/>
              </a:rPr>
              <a:t> </a:t>
            </a:r>
            <a:r>
              <a:rPr lang="fi-FI" err="1">
                <a:solidFill>
                  <a:srgbClr val="000000"/>
                </a:solidFill>
                <a:latin typeface="Avenir Next LT Pro"/>
              </a:rPr>
              <a:t>was</a:t>
            </a:r>
            <a:r>
              <a:rPr lang="fi-FI">
                <a:solidFill>
                  <a:srgbClr val="000000"/>
                </a:solidFill>
                <a:latin typeface="Avenir Next LT Pro"/>
              </a:rPr>
              <a:t> </a:t>
            </a:r>
            <a:r>
              <a:rPr lang="fi-FI" err="1">
                <a:solidFill>
                  <a:srgbClr val="000000"/>
                </a:solidFill>
                <a:latin typeface="Avenir Next LT Pro"/>
              </a:rPr>
              <a:t>not</a:t>
            </a:r>
            <a:r>
              <a:rPr lang="fi-FI">
                <a:solidFill>
                  <a:srgbClr val="000000"/>
                </a:solidFill>
                <a:latin typeface="Avenir Next LT Pro"/>
              </a:rPr>
              <a:t> </a:t>
            </a:r>
            <a:r>
              <a:rPr lang="fi-FI" err="1">
                <a:solidFill>
                  <a:srgbClr val="000000"/>
                </a:solidFill>
                <a:latin typeface="Avenir Next LT Pro"/>
              </a:rPr>
              <a:t>recommended</a:t>
            </a:r>
            <a:r>
              <a:rPr lang="fi-FI">
                <a:solidFill>
                  <a:srgbClr val="000000"/>
                </a:solidFill>
                <a:latin typeface="Avenir Next LT Pro"/>
              </a:rPr>
              <a:t> to </a:t>
            </a:r>
            <a:r>
              <a:rPr lang="fi-FI" err="1">
                <a:solidFill>
                  <a:srgbClr val="000000"/>
                </a:solidFill>
                <a:latin typeface="Avenir Next LT Pro"/>
              </a:rPr>
              <a:t>the</a:t>
            </a:r>
            <a:r>
              <a:rPr lang="fi-FI">
                <a:solidFill>
                  <a:srgbClr val="000000"/>
                </a:solidFill>
                <a:latin typeface="Avenir Next LT Pro"/>
              </a:rPr>
              <a:t> </a:t>
            </a:r>
            <a:r>
              <a:rPr lang="fi-FI" err="1">
                <a:solidFill>
                  <a:srgbClr val="000000"/>
                </a:solidFill>
                <a:latin typeface="Avenir Next LT Pro"/>
              </a:rPr>
              <a:t>user</a:t>
            </a:r>
            <a:r>
              <a:rPr lang="fi-FI">
                <a:solidFill>
                  <a:srgbClr val="000000"/>
                </a:solidFill>
                <a:latin typeface="Avenir Next LT Pro"/>
              </a:rPr>
              <a:t> </a:t>
            </a:r>
            <a:r>
              <a:rPr lang="fi-FI" err="1">
                <a:solidFill>
                  <a:srgbClr val="000000"/>
                </a:solidFill>
                <a:latin typeface="Avenir Next LT Pro"/>
              </a:rPr>
              <a:t>group</a:t>
            </a:r>
            <a:r>
              <a:rPr lang="fi-FI">
                <a:solidFill>
                  <a:srgbClr val="000000"/>
                </a:solidFill>
                <a:latin typeface="Avenir Next LT Pro"/>
              </a:rPr>
              <a:t>.</a:t>
            </a:r>
            <a:endParaRPr lang="fi-FI" dirty="0">
              <a:solidFill>
                <a:srgbClr val="000000"/>
              </a:solidFill>
              <a:latin typeface="Avenir Next LT Pro"/>
            </a:endParaRPr>
          </a:p>
          <a:p>
            <a:pPr marL="342900" indent="-342900">
              <a:lnSpc>
                <a:spcPct val="100000"/>
              </a:lnSpc>
              <a:buFont typeface="Calibri" panose="020B0504020202020204" pitchFamily="34" charset="0"/>
              <a:buChar char="-"/>
            </a:pPr>
            <a:r>
              <a:rPr lang="fi-FI" err="1">
                <a:solidFill>
                  <a:srgbClr val="000000"/>
                </a:solidFill>
                <a:latin typeface="Avenir Next LT Pro"/>
              </a:rPr>
              <a:t>Crucial</a:t>
            </a:r>
            <a:r>
              <a:rPr lang="fi-FI" dirty="0">
                <a:solidFill>
                  <a:srgbClr val="000000"/>
                </a:solidFill>
                <a:latin typeface="Avenir Next LT Pro"/>
              </a:rPr>
              <a:t> for </a:t>
            </a:r>
            <a:r>
              <a:rPr lang="fi-FI" err="1">
                <a:solidFill>
                  <a:srgbClr val="000000"/>
                </a:solidFill>
                <a:latin typeface="Avenir Next LT Pro"/>
              </a:rPr>
              <a:t>understanding</a:t>
            </a:r>
            <a:r>
              <a:rPr lang="fi-FI" dirty="0">
                <a:solidFill>
                  <a:srgbClr val="000000"/>
                </a:solidFill>
                <a:latin typeface="Avenir Next LT Pro"/>
              </a:rPr>
              <a:t> </a:t>
            </a:r>
            <a:r>
              <a:rPr lang="fi-FI" err="1">
                <a:solidFill>
                  <a:srgbClr val="000000"/>
                </a:solidFill>
                <a:latin typeface="Avenir Next LT Pro"/>
              </a:rPr>
              <a:t>the</a:t>
            </a:r>
            <a:r>
              <a:rPr lang="fi-FI" dirty="0">
                <a:solidFill>
                  <a:srgbClr val="000000"/>
                </a:solidFill>
                <a:latin typeface="Avenir Next LT Pro"/>
              </a:rPr>
              <a:t> </a:t>
            </a:r>
            <a:r>
              <a:rPr lang="fi-FI" err="1">
                <a:solidFill>
                  <a:srgbClr val="000000"/>
                </a:solidFill>
                <a:latin typeface="Avenir Next LT Pro"/>
              </a:rPr>
              <a:t>reasons</a:t>
            </a:r>
            <a:r>
              <a:rPr lang="fi-FI" dirty="0">
                <a:solidFill>
                  <a:srgbClr val="000000"/>
                </a:solidFill>
                <a:latin typeface="Avenir Next LT Pro"/>
              </a:rPr>
              <a:t> </a:t>
            </a:r>
            <a:r>
              <a:rPr lang="fi-FI" err="1">
                <a:solidFill>
                  <a:srgbClr val="000000"/>
                </a:solidFill>
                <a:latin typeface="Avenir Next LT Pro"/>
              </a:rPr>
              <a:t>behind</a:t>
            </a:r>
            <a:r>
              <a:rPr lang="fi-FI" dirty="0">
                <a:solidFill>
                  <a:srgbClr val="000000"/>
                </a:solidFill>
                <a:latin typeface="Avenir Next LT Pro"/>
              </a:rPr>
              <a:t> </a:t>
            </a:r>
            <a:r>
              <a:rPr lang="fi-FI" err="1">
                <a:solidFill>
                  <a:srgbClr val="000000"/>
                </a:solidFill>
                <a:latin typeface="Avenir Next LT Pro"/>
              </a:rPr>
              <a:t>the</a:t>
            </a:r>
            <a:r>
              <a:rPr lang="fi-FI" dirty="0">
                <a:solidFill>
                  <a:srgbClr val="000000"/>
                </a:solidFill>
                <a:latin typeface="Avenir Next LT Pro"/>
              </a:rPr>
              <a:t> </a:t>
            </a:r>
            <a:r>
              <a:rPr lang="fi-FI" err="1">
                <a:solidFill>
                  <a:srgbClr val="000000"/>
                </a:solidFill>
                <a:latin typeface="Avenir Next LT Pro"/>
              </a:rPr>
              <a:t>inclusion</a:t>
            </a:r>
            <a:r>
              <a:rPr lang="fi-FI" dirty="0">
                <a:solidFill>
                  <a:srgbClr val="000000"/>
                </a:solidFill>
                <a:latin typeface="Avenir Next LT Pro"/>
              </a:rPr>
              <a:t> </a:t>
            </a:r>
            <a:r>
              <a:rPr lang="fi-FI" err="1">
                <a:solidFill>
                  <a:srgbClr val="000000"/>
                </a:solidFill>
                <a:latin typeface="Avenir Next LT Pro"/>
              </a:rPr>
              <a:t>or</a:t>
            </a:r>
            <a:r>
              <a:rPr lang="fi-FI" dirty="0">
                <a:solidFill>
                  <a:srgbClr val="000000"/>
                </a:solidFill>
                <a:latin typeface="Avenir Next LT Pro"/>
              </a:rPr>
              <a:t> </a:t>
            </a:r>
            <a:r>
              <a:rPr lang="fi-FI" err="1">
                <a:solidFill>
                  <a:srgbClr val="000000"/>
                </a:solidFill>
                <a:latin typeface="Avenir Next LT Pro"/>
              </a:rPr>
              <a:t>exclusion</a:t>
            </a:r>
            <a:r>
              <a:rPr lang="fi-FI" dirty="0">
                <a:solidFill>
                  <a:srgbClr val="000000"/>
                </a:solidFill>
                <a:latin typeface="Avenir Next LT Pro"/>
              </a:rPr>
              <a:t> of </a:t>
            </a:r>
            <a:r>
              <a:rPr lang="fi-FI" err="1">
                <a:solidFill>
                  <a:srgbClr val="000000"/>
                </a:solidFill>
                <a:latin typeface="Avenir Next LT Pro"/>
              </a:rPr>
              <a:t>individual</a:t>
            </a:r>
            <a:r>
              <a:rPr lang="fi-FI" dirty="0">
                <a:solidFill>
                  <a:srgbClr val="000000"/>
                </a:solidFill>
                <a:latin typeface="Avenir Next LT Pro"/>
              </a:rPr>
              <a:t> </a:t>
            </a:r>
            <a:r>
              <a:rPr lang="fi-FI" err="1">
                <a:solidFill>
                  <a:srgbClr val="000000"/>
                </a:solidFill>
                <a:latin typeface="Avenir Next LT Pro"/>
              </a:rPr>
              <a:t>movies</a:t>
            </a:r>
            <a:r>
              <a:rPr lang="fi-FI" dirty="0">
                <a:solidFill>
                  <a:srgbClr val="000000"/>
                </a:solidFill>
                <a:latin typeface="Avenir Next LT Pro"/>
              </a:rPr>
              <a:t> in </a:t>
            </a:r>
            <a:r>
              <a:rPr lang="fi-FI" err="1">
                <a:solidFill>
                  <a:srgbClr val="000000"/>
                </a:solidFill>
                <a:latin typeface="Avenir Next LT Pro"/>
              </a:rPr>
              <a:t>the</a:t>
            </a:r>
            <a:r>
              <a:rPr lang="fi-FI" dirty="0">
                <a:solidFill>
                  <a:srgbClr val="000000"/>
                </a:solidFill>
                <a:latin typeface="Avenir Next LT Pro"/>
              </a:rPr>
              <a:t> </a:t>
            </a:r>
            <a:r>
              <a:rPr lang="fi-FI" err="1">
                <a:solidFill>
                  <a:srgbClr val="000000"/>
                </a:solidFill>
                <a:latin typeface="Avenir Next LT Pro"/>
              </a:rPr>
              <a:t>recommendation</a:t>
            </a:r>
            <a:r>
              <a:rPr lang="fi-FI" dirty="0">
                <a:solidFill>
                  <a:srgbClr val="000000"/>
                </a:solidFill>
                <a:latin typeface="Avenir Next LT Pro"/>
              </a:rPr>
              <a:t> </a:t>
            </a:r>
            <a:r>
              <a:rPr lang="fi-FI" err="1">
                <a:solidFill>
                  <a:srgbClr val="000000"/>
                </a:solidFill>
                <a:latin typeface="Avenir Next LT Pro"/>
              </a:rPr>
              <a:t>list</a:t>
            </a:r>
            <a:r>
              <a:rPr lang="fi-FI" dirty="0">
                <a:solidFill>
                  <a:srgbClr val="000000"/>
                </a:solidFill>
                <a:latin typeface="Avenir Next LT Pro"/>
              </a:rPr>
              <a:t>.</a:t>
            </a:r>
            <a:endParaRPr lang="fi-FI" dirty="0"/>
          </a:p>
          <a:p>
            <a:r>
              <a:rPr lang="fi-FI" b="1" err="1">
                <a:solidFill>
                  <a:srgbClr val="000000"/>
                </a:solidFill>
                <a:latin typeface="Avenir Next LT Pro"/>
              </a:rPr>
              <a:t>explain_group_case</a:t>
            </a:r>
            <a:endParaRPr lang="fi-FI" b="1" err="1"/>
          </a:p>
          <a:p>
            <a:pPr marL="342900" indent="-342900">
              <a:buFont typeface="Calibri" panose="020B0504020202020204" pitchFamily="34" charset="0"/>
              <a:buChar char="-"/>
            </a:pPr>
            <a:r>
              <a:rPr lang="fi-FI" dirty="0" err="1">
                <a:solidFill>
                  <a:srgbClr val="000000"/>
                </a:solidFill>
                <a:latin typeface="Avenir Next LT Pro"/>
                <a:ea typeface="+mn-lt"/>
                <a:cs typeface="+mn-lt"/>
              </a:rPr>
              <a:t>Explains</a:t>
            </a:r>
            <a:r>
              <a:rPr lang="fi-FI" dirty="0">
                <a:solidFill>
                  <a:srgbClr val="000000"/>
                </a:solidFill>
                <a:latin typeface="Avenir Next LT Pro"/>
                <a:ea typeface="+mn-lt"/>
                <a:cs typeface="+mn-lt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venir Next LT Pro"/>
                <a:ea typeface="+mn-lt"/>
                <a:cs typeface="+mn-lt"/>
              </a:rPr>
              <a:t>why</a:t>
            </a:r>
            <a:r>
              <a:rPr lang="fi-FI" dirty="0">
                <a:solidFill>
                  <a:srgbClr val="000000"/>
                </a:solidFill>
                <a:latin typeface="Avenir Next LT Pro"/>
                <a:ea typeface="+mn-lt"/>
                <a:cs typeface="+mn-lt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venir Next LT Pro"/>
                <a:ea typeface="+mn-lt"/>
                <a:cs typeface="+mn-lt"/>
              </a:rPr>
              <a:t>movies</a:t>
            </a:r>
            <a:r>
              <a:rPr lang="fi-FI" dirty="0">
                <a:solidFill>
                  <a:srgbClr val="000000"/>
                </a:solidFill>
                <a:latin typeface="Avenir Next LT Pro"/>
                <a:ea typeface="+mn-lt"/>
                <a:cs typeface="+mn-lt"/>
              </a:rPr>
              <a:t> of a </a:t>
            </a:r>
            <a:r>
              <a:rPr lang="fi-FI" dirty="0" err="1">
                <a:solidFill>
                  <a:srgbClr val="000000"/>
                </a:solidFill>
                <a:latin typeface="Avenir Next LT Pro"/>
                <a:ea typeface="+mn-lt"/>
                <a:cs typeface="+mn-lt"/>
              </a:rPr>
              <a:t>particular</a:t>
            </a:r>
            <a:r>
              <a:rPr lang="fi-FI" dirty="0">
                <a:solidFill>
                  <a:srgbClr val="000000"/>
                </a:solidFill>
                <a:latin typeface="Avenir Next LT Pro"/>
                <a:ea typeface="+mn-lt"/>
                <a:cs typeface="+mn-lt"/>
              </a:rPr>
              <a:t> genre </a:t>
            </a:r>
            <a:r>
              <a:rPr lang="fi-FI" dirty="0" err="1">
                <a:solidFill>
                  <a:srgbClr val="000000"/>
                </a:solidFill>
                <a:latin typeface="Avenir Next LT Pro"/>
                <a:ea typeface="+mn-lt"/>
                <a:cs typeface="+mn-lt"/>
              </a:rPr>
              <a:t>were</a:t>
            </a:r>
            <a:r>
              <a:rPr lang="fi-FI" dirty="0">
                <a:solidFill>
                  <a:srgbClr val="000000"/>
                </a:solidFill>
                <a:latin typeface="Avenir Next LT Pro"/>
                <a:ea typeface="+mn-lt"/>
                <a:cs typeface="+mn-lt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venir Next LT Pro"/>
                <a:ea typeface="+mn-lt"/>
                <a:cs typeface="+mn-lt"/>
              </a:rPr>
              <a:t>or</a:t>
            </a:r>
            <a:r>
              <a:rPr lang="fi-FI" dirty="0">
                <a:solidFill>
                  <a:srgbClr val="000000"/>
                </a:solidFill>
                <a:latin typeface="Avenir Next LT Pro"/>
                <a:ea typeface="+mn-lt"/>
                <a:cs typeface="+mn-lt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venir Next LT Pro"/>
                <a:ea typeface="+mn-lt"/>
                <a:cs typeface="+mn-lt"/>
              </a:rPr>
              <a:t>were</a:t>
            </a:r>
            <a:r>
              <a:rPr lang="fi-FI" dirty="0">
                <a:solidFill>
                  <a:srgbClr val="000000"/>
                </a:solidFill>
                <a:latin typeface="Avenir Next LT Pro"/>
                <a:ea typeface="+mn-lt"/>
                <a:cs typeface="+mn-lt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venir Next LT Pro"/>
                <a:ea typeface="+mn-lt"/>
                <a:cs typeface="+mn-lt"/>
              </a:rPr>
              <a:t>not</a:t>
            </a:r>
            <a:r>
              <a:rPr lang="fi-FI" dirty="0">
                <a:solidFill>
                  <a:srgbClr val="000000"/>
                </a:solidFill>
                <a:latin typeface="Avenir Next LT Pro"/>
                <a:ea typeface="+mn-lt"/>
                <a:cs typeface="+mn-lt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venir Next LT Pro"/>
                <a:ea typeface="+mn-lt"/>
                <a:cs typeface="+mn-lt"/>
              </a:rPr>
              <a:t>recommended</a:t>
            </a:r>
            <a:r>
              <a:rPr lang="fi-FI" dirty="0">
                <a:solidFill>
                  <a:srgbClr val="000000"/>
                </a:solidFill>
                <a:latin typeface="Avenir Next LT Pro"/>
                <a:ea typeface="+mn-lt"/>
                <a:cs typeface="+mn-lt"/>
              </a:rPr>
              <a:t> to </a:t>
            </a:r>
            <a:r>
              <a:rPr lang="fi-FI" dirty="0" err="1">
                <a:solidFill>
                  <a:srgbClr val="000000"/>
                </a:solidFill>
                <a:latin typeface="Avenir Next LT Pro"/>
                <a:ea typeface="+mn-lt"/>
                <a:cs typeface="+mn-lt"/>
              </a:rPr>
              <a:t>the</a:t>
            </a:r>
            <a:r>
              <a:rPr lang="fi-FI" dirty="0">
                <a:solidFill>
                  <a:srgbClr val="000000"/>
                </a:solidFill>
                <a:latin typeface="Avenir Next LT Pro"/>
                <a:ea typeface="+mn-lt"/>
                <a:cs typeface="+mn-lt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venir Next LT Pro"/>
                <a:ea typeface="+mn-lt"/>
                <a:cs typeface="+mn-lt"/>
              </a:rPr>
              <a:t>user</a:t>
            </a:r>
            <a:r>
              <a:rPr lang="fi-FI" dirty="0">
                <a:solidFill>
                  <a:srgbClr val="000000"/>
                </a:solidFill>
                <a:latin typeface="Avenir Next LT Pro"/>
                <a:ea typeface="+mn-lt"/>
                <a:cs typeface="+mn-lt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venir Next LT Pro"/>
                <a:ea typeface="+mn-lt"/>
                <a:cs typeface="+mn-lt"/>
              </a:rPr>
              <a:t>group</a:t>
            </a:r>
            <a:endParaRPr lang="fi-FI" dirty="0">
              <a:solidFill>
                <a:srgbClr val="000000"/>
              </a:solidFill>
              <a:latin typeface="Avenir Next LT Pro"/>
              <a:ea typeface="+mn-lt"/>
              <a:cs typeface="+mn-lt"/>
            </a:endParaRPr>
          </a:p>
          <a:p>
            <a:r>
              <a:rPr lang="fi-FI" b="1" err="1">
                <a:solidFill>
                  <a:srgbClr val="000000"/>
                </a:solidFill>
                <a:latin typeface="Avenir Next LT Pro"/>
              </a:rPr>
              <a:t>explain_position_absenteeism</a:t>
            </a:r>
            <a:endParaRPr lang="fi-FI" b="1" err="1"/>
          </a:p>
          <a:p>
            <a:pPr marL="342900" indent="-342900">
              <a:buFont typeface="Calibri" panose="020B0504020202020204" pitchFamily="34" charset="0"/>
              <a:buChar char="-"/>
            </a:pPr>
            <a:r>
              <a:rPr lang="fi-FI" dirty="0" err="1">
                <a:solidFill>
                  <a:srgbClr val="000000"/>
                </a:solidFill>
                <a:latin typeface="Avenir Next LT Pro"/>
                <a:ea typeface="+mn-lt"/>
                <a:cs typeface="+mn-lt"/>
              </a:rPr>
              <a:t>Explains</a:t>
            </a:r>
            <a:r>
              <a:rPr lang="fi-FI" dirty="0">
                <a:solidFill>
                  <a:srgbClr val="000000"/>
                </a:solidFill>
                <a:latin typeface="Avenir Next LT Pro"/>
                <a:ea typeface="+mn-lt"/>
                <a:cs typeface="+mn-lt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venir Next LT Pro"/>
                <a:ea typeface="+mn-lt"/>
                <a:cs typeface="+mn-lt"/>
              </a:rPr>
              <a:t>why</a:t>
            </a:r>
            <a:r>
              <a:rPr lang="fi-FI" dirty="0">
                <a:solidFill>
                  <a:srgbClr val="000000"/>
                </a:solidFill>
                <a:latin typeface="Avenir Next LT Pro"/>
                <a:ea typeface="+mn-lt"/>
                <a:cs typeface="+mn-lt"/>
              </a:rPr>
              <a:t> a </a:t>
            </a:r>
            <a:r>
              <a:rPr lang="fi-FI" dirty="0" err="1">
                <a:solidFill>
                  <a:srgbClr val="000000"/>
                </a:solidFill>
                <a:latin typeface="Avenir Next LT Pro"/>
                <a:ea typeface="+mn-lt"/>
                <a:cs typeface="+mn-lt"/>
              </a:rPr>
              <a:t>specific</a:t>
            </a:r>
            <a:r>
              <a:rPr lang="fi-FI" dirty="0">
                <a:solidFill>
                  <a:srgbClr val="000000"/>
                </a:solidFill>
                <a:latin typeface="Avenir Next LT Pro"/>
                <a:ea typeface="+mn-lt"/>
                <a:cs typeface="+mn-lt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venir Next LT Pro"/>
                <a:ea typeface="+mn-lt"/>
                <a:cs typeface="+mn-lt"/>
              </a:rPr>
              <a:t>movie</a:t>
            </a:r>
            <a:r>
              <a:rPr lang="fi-FI" dirty="0">
                <a:solidFill>
                  <a:srgbClr val="000000"/>
                </a:solidFill>
                <a:latin typeface="Avenir Next LT Pro"/>
                <a:ea typeface="+mn-lt"/>
                <a:cs typeface="+mn-lt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venir Next LT Pro"/>
                <a:ea typeface="+mn-lt"/>
                <a:cs typeface="+mn-lt"/>
              </a:rPr>
              <a:t>was</a:t>
            </a:r>
            <a:r>
              <a:rPr lang="fi-FI" dirty="0">
                <a:solidFill>
                  <a:srgbClr val="000000"/>
                </a:solidFill>
                <a:latin typeface="Avenir Next LT Pro"/>
                <a:ea typeface="+mn-lt"/>
                <a:cs typeface="+mn-lt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venir Next LT Pro"/>
                <a:ea typeface="+mn-lt"/>
                <a:cs typeface="+mn-lt"/>
              </a:rPr>
              <a:t>not</a:t>
            </a:r>
            <a:r>
              <a:rPr lang="fi-FI" dirty="0">
                <a:solidFill>
                  <a:srgbClr val="000000"/>
                </a:solidFill>
                <a:latin typeface="Avenir Next LT Pro"/>
                <a:ea typeface="+mn-lt"/>
                <a:cs typeface="+mn-lt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venir Next LT Pro"/>
                <a:ea typeface="+mn-lt"/>
                <a:cs typeface="+mn-lt"/>
              </a:rPr>
              <a:t>ranked</a:t>
            </a:r>
            <a:r>
              <a:rPr lang="fi-FI" dirty="0">
                <a:solidFill>
                  <a:srgbClr val="000000"/>
                </a:solidFill>
                <a:latin typeface="Avenir Next LT Pro"/>
                <a:ea typeface="+mn-lt"/>
                <a:cs typeface="+mn-lt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venir Next LT Pro"/>
                <a:ea typeface="+mn-lt"/>
                <a:cs typeface="+mn-lt"/>
              </a:rPr>
              <a:t>first</a:t>
            </a:r>
            <a:r>
              <a:rPr lang="fi-FI" dirty="0">
                <a:solidFill>
                  <a:srgbClr val="000000"/>
                </a:solidFill>
                <a:latin typeface="Avenir Next LT Pro"/>
                <a:ea typeface="+mn-lt"/>
                <a:cs typeface="+mn-lt"/>
              </a:rPr>
              <a:t> in </a:t>
            </a:r>
            <a:r>
              <a:rPr lang="fi-FI" dirty="0" err="1">
                <a:solidFill>
                  <a:srgbClr val="000000"/>
                </a:solidFill>
                <a:latin typeface="Avenir Next LT Pro"/>
                <a:ea typeface="+mn-lt"/>
                <a:cs typeface="+mn-lt"/>
              </a:rPr>
              <a:t>the</a:t>
            </a:r>
            <a:r>
              <a:rPr lang="fi-FI" dirty="0">
                <a:solidFill>
                  <a:srgbClr val="000000"/>
                </a:solidFill>
                <a:latin typeface="Avenir Next LT Pro"/>
                <a:ea typeface="+mn-lt"/>
                <a:cs typeface="+mn-lt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venir Next LT Pro"/>
                <a:ea typeface="+mn-lt"/>
                <a:cs typeface="+mn-lt"/>
              </a:rPr>
              <a:t>recommendation</a:t>
            </a:r>
            <a:r>
              <a:rPr lang="fi-FI" dirty="0">
                <a:solidFill>
                  <a:srgbClr val="000000"/>
                </a:solidFill>
                <a:latin typeface="Avenir Next LT Pro"/>
                <a:ea typeface="+mn-lt"/>
                <a:cs typeface="+mn-lt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venir Next LT Pro"/>
                <a:ea typeface="+mn-lt"/>
                <a:cs typeface="+mn-lt"/>
              </a:rPr>
              <a:t>lis</a:t>
            </a:r>
          </a:p>
          <a:p>
            <a:pPr marL="342900" indent="-342900">
              <a:buFont typeface="Calibri" panose="020B0504020202020204" pitchFamily="34" charset="0"/>
              <a:buChar char="-"/>
            </a:pPr>
            <a:endParaRPr lang="fi-FI" dirty="0">
              <a:ea typeface="+mn-lt"/>
              <a:cs typeface="+mn-lt"/>
            </a:endParaRP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00889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C48F90-AFD5-4232-AE7D-27B956BF7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3C96EE1-9524-4300-BFAC-56AA55EB49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55747" y="-1"/>
            <a:ext cx="6336253" cy="6858001"/>
          </a:xfrm>
          <a:custGeom>
            <a:avLst/>
            <a:gdLst>
              <a:gd name="connsiteX0" fmla="*/ 5721063 w 6336253"/>
              <a:gd name="connsiteY0" fmla="*/ 3536635 h 6858001"/>
              <a:gd name="connsiteX1" fmla="*/ 6230651 w 6336253"/>
              <a:gd name="connsiteY1" fmla="*/ 4046223 h 6858001"/>
              <a:gd name="connsiteX2" fmla="*/ 5721063 w 6336253"/>
              <a:gd name="connsiteY2" fmla="*/ 4555811 h 6858001"/>
              <a:gd name="connsiteX3" fmla="*/ 5211475 w 6336253"/>
              <a:gd name="connsiteY3" fmla="*/ 4046223 h 6858001"/>
              <a:gd name="connsiteX4" fmla="*/ 5721063 w 6336253"/>
              <a:gd name="connsiteY4" fmla="*/ 3536635 h 6858001"/>
              <a:gd name="connsiteX5" fmla="*/ 5456902 w 6336253"/>
              <a:gd name="connsiteY5" fmla="*/ 0 h 6858001"/>
              <a:gd name="connsiteX6" fmla="*/ 6321710 w 6336253"/>
              <a:gd name="connsiteY6" fmla="*/ 0 h 6858001"/>
              <a:gd name="connsiteX7" fmla="*/ 6332019 w 6336253"/>
              <a:gd name="connsiteY7" fmla="*/ 42969 h 6858001"/>
              <a:gd name="connsiteX8" fmla="*/ 6320934 w 6336253"/>
              <a:gd name="connsiteY8" fmla="*/ 219852 h 6858001"/>
              <a:gd name="connsiteX9" fmla="*/ 5774313 w 6336253"/>
              <a:gd name="connsiteY9" fmla="*/ 535443 h 6858001"/>
              <a:gd name="connsiteX10" fmla="*/ 5444200 w 6336253"/>
              <a:gd name="connsiteY10" fmla="*/ 78052 h 6858001"/>
              <a:gd name="connsiteX11" fmla="*/ 609600 w 6336253"/>
              <a:gd name="connsiteY11" fmla="*/ 0 h 6858001"/>
              <a:gd name="connsiteX12" fmla="*/ 1171409 w 6336253"/>
              <a:gd name="connsiteY12" fmla="*/ 0 h 6858001"/>
              <a:gd name="connsiteX13" fmla="*/ 4838473 w 6336253"/>
              <a:gd name="connsiteY13" fmla="*/ 0 h 6858001"/>
              <a:gd name="connsiteX14" fmla="*/ 4830349 w 6336253"/>
              <a:gd name="connsiteY14" fmla="*/ 184996 h 6858001"/>
              <a:gd name="connsiteX15" fmla="*/ 4833376 w 6336253"/>
              <a:gd name="connsiteY15" fmla="*/ 419995 h 6858001"/>
              <a:gd name="connsiteX16" fmla="*/ 5281338 w 6336253"/>
              <a:gd name="connsiteY16" fmla="*/ 1068099 h 6858001"/>
              <a:gd name="connsiteX17" fmla="*/ 5729205 w 6336253"/>
              <a:gd name="connsiteY17" fmla="*/ 2589405 h 6858001"/>
              <a:gd name="connsiteX18" fmla="*/ 5283212 w 6336253"/>
              <a:gd name="connsiteY18" fmla="*/ 3164269 h 6858001"/>
              <a:gd name="connsiteX19" fmla="*/ 5124820 w 6336253"/>
              <a:gd name="connsiteY19" fmla="*/ 4641255 h 6858001"/>
              <a:gd name="connsiteX20" fmla="*/ 5736551 w 6336253"/>
              <a:gd name="connsiteY20" fmla="*/ 5670858 h 6858001"/>
              <a:gd name="connsiteX21" fmla="*/ 6022123 w 6336253"/>
              <a:gd name="connsiteY21" fmla="*/ 6707670 h 6858001"/>
              <a:gd name="connsiteX22" fmla="*/ 6024496 w 6336253"/>
              <a:gd name="connsiteY22" fmla="*/ 6858000 h 6858001"/>
              <a:gd name="connsiteX23" fmla="*/ 2242268 w 6336253"/>
              <a:gd name="connsiteY23" fmla="*/ 6858000 h 6858001"/>
              <a:gd name="connsiteX24" fmla="*/ 2242268 w 6336253"/>
              <a:gd name="connsiteY24" fmla="*/ 6858001 h 6858001"/>
              <a:gd name="connsiteX25" fmla="*/ 0 w 6336253"/>
              <a:gd name="connsiteY25" fmla="*/ 6858001 h 6858001"/>
              <a:gd name="connsiteX26" fmla="*/ 0 w 6336253"/>
              <a:gd name="connsiteY26" fmla="*/ 1 h 6858001"/>
              <a:gd name="connsiteX27" fmla="*/ 609600 w 6336253"/>
              <a:gd name="connsiteY27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336253" h="6858001">
                <a:moveTo>
                  <a:pt x="5721063" y="3536635"/>
                </a:moveTo>
                <a:cubicBezTo>
                  <a:pt x="6002501" y="3536635"/>
                  <a:pt x="6230651" y="3764785"/>
                  <a:pt x="6230651" y="4046223"/>
                </a:cubicBezTo>
                <a:cubicBezTo>
                  <a:pt x="6230651" y="4327661"/>
                  <a:pt x="6002501" y="4555811"/>
                  <a:pt x="5721063" y="4555811"/>
                </a:cubicBezTo>
                <a:cubicBezTo>
                  <a:pt x="5439625" y="4555811"/>
                  <a:pt x="5211475" y="4327661"/>
                  <a:pt x="5211475" y="4046223"/>
                </a:cubicBezTo>
                <a:cubicBezTo>
                  <a:pt x="5211475" y="3764785"/>
                  <a:pt x="5439625" y="3536635"/>
                  <a:pt x="5721063" y="3536635"/>
                </a:cubicBezTo>
                <a:close/>
                <a:moveTo>
                  <a:pt x="5456902" y="0"/>
                </a:moveTo>
                <a:lnTo>
                  <a:pt x="6321710" y="0"/>
                </a:lnTo>
                <a:lnTo>
                  <a:pt x="6332019" y="42969"/>
                </a:lnTo>
                <a:cubicBezTo>
                  <a:pt x="6340015" y="100391"/>
                  <a:pt x="6336884" y="160329"/>
                  <a:pt x="6320934" y="219852"/>
                </a:cubicBezTo>
                <a:cubicBezTo>
                  <a:pt x="6257137" y="457945"/>
                  <a:pt x="6012407" y="599240"/>
                  <a:pt x="5774313" y="535443"/>
                </a:cubicBezTo>
                <a:cubicBezTo>
                  <a:pt x="5565982" y="479621"/>
                  <a:pt x="5431761" y="285271"/>
                  <a:pt x="5444200" y="78052"/>
                </a:cubicBezTo>
                <a:close/>
                <a:moveTo>
                  <a:pt x="609600" y="0"/>
                </a:moveTo>
                <a:lnTo>
                  <a:pt x="1171409" y="0"/>
                </a:lnTo>
                <a:lnTo>
                  <a:pt x="4838473" y="0"/>
                </a:lnTo>
                <a:lnTo>
                  <a:pt x="4830349" y="184996"/>
                </a:lnTo>
                <a:cubicBezTo>
                  <a:pt x="4828991" y="263520"/>
                  <a:pt x="4829864" y="341910"/>
                  <a:pt x="4833376" y="419995"/>
                </a:cubicBezTo>
                <a:cubicBezTo>
                  <a:pt x="4846565" y="709488"/>
                  <a:pt x="5075226" y="891535"/>
                  <a:pt x="5281338" y="1068099"/>
                </a:cubicBezTo>
                <a:cubicBezTo>
                  <a:pt x="5795128" y="1508061"/>
                  <a:pt x="5969974" y="2032158"/>
                  <a:pt x="5729205" y="2589405"/>
                </a:cubicBezTo>
                <a:cubicBezTo>
                  <a:pt x="5635831" y="2805523"/>
                  <a:pt x="5454276" y="2993264"/>
                  <a:pt x="5283212" y="3164269"/>
                </a:cubicBezTo>
                <a:cubicBezTo>
                  <a:pt x="4824418" y="3622744"/>
                  <a:pt x="4843217" y="4154456"/>
                  <a:pt x="5124820" y="4641255"/>
                </a:cubicBezTo>
                <a:cubicBezTo>
                  <a:pt x="5325440" y="4986832"/>
                  <a:pt x="5565996" y="5311556"/>
                  <a:pt x="5736551" y="5670858"/>
                </a:cubicBezTo>
                <a:cubicBezTo>
                  <a:pt x="5902602" y="6019042"/>
                  <a:pt x="6001121" y="6366409"/>
                  <a:pt x="6022123" y="6707670"/>
                </a:cubicBezTo>
                <a:lnTo>
                  <a:pt x="6024496" y="6858000"/>
                </a:lnTo>
                <a:lnTo>
                  <a:pt x="2242268" y="6858000"/>
                </a:lnTo>
                <a:lnTo>
                  <a:pt x="2242268" y="6858001"/>
                </a:lnTo>
                <a:lnTo>
                  <a:pt x="0" y="6858001"/>
                </a:lnTo>
                <a:lnTo>
                  <a:pt x="0" y="1"/>
                </a:lnTo>
                <a:lnTo>
                  <a:pt x="60960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3E78F15B-0265-5C3E-ACB3-3EFCA09BB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2"/>
            <a:ext cx="5545870" cy="1658525"/>
          </a:xfrm>
        </p:spPr>
        <p:txBody>
          <a:bodyPr>
            <a:normAutofit/>
          </a:bodyPr>
          <a:lstStyle/>
          <a:p>
            <a:r>
              <a:rPr lang="fi-FI" dirty="0" err="1">
                <a:cs typeface="Posterama"/>
              </a:rPr>
              <a:t>Conclusion</a:t>
            </a:r>
            <a:endParaRPr lang="fi-FI" dirty="0" err="1"/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902161B5-6DD3-711C-1189-D80F315CE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548521"/>
            <a:ext cx="4101555" cy="3470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see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method</a:t>
            </a:r>
            <a:r>
              <a:rPr lang="fi-FI" dirty="0"/>
              <a:t> </a:t>
            </a:r>
            <a:r>
              <a:rPr lang="fi-FI" dirty="0" err="1"/>
              <a:t>outputs</a:t>
            </a:r>
            <a:r>
              <a:rPr lang="fi-FI" dirty="0"/>
              <a:t> top10 </a:t>
            </a:r>
            <a:r>
              <a:rPr lang="fi-FI" dirty="0" err="1"/>
              <a:t>recommend</a:t>
            </a:r>
            <a:r>
              <a:rPr lang="fi-FI" dirty="0"/>
              <a:t> </a:t>
            </a:r>
            <a:r>
              <a:rPr lang="fi-FI" dirty="0" err="1"/>
              <a:t>movies</a:t>
            </a:r>
            <a:r>
              <a:rPr lang="fi-FI" dirty="0"/>
              <a:t> in </a:t>
            </a:r>
            <a:r>
              <a:rPr lang="fi-FI" dirty="0" err="1"/>
              <a:t>three</a:t>
            </a:r>
            <a:r>
              <a:rPr lang="fi-FI" dirty="0"/>
              <a:t> </a:t>
            </a:r>
            <a:r>
              <a:rPr lang="fi-FI" dirty="0" err="1"/>
              <a:t>sequences</a:t>
            </a:r>
            <a:r>
              <a:rPr lang="fi-FI" dirty="0"/>
              <a:t> for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user</a:t>
            </a:r>
            <a:r>
              <a:rPr lang="fi-FI" dirty="0"/>
              <a:t> </a:t>
            </a:r>
            <a:r>
              <a:rPr lang="fi-FI" dirty="0" err="1"/>
              <a:t>group</a:t>
            </a:r>
            <a:r>
              <a:rPr lang="fi-FI" dirty="0"/>
              <a:t> to </a:t>
            </a:r>
            <a:r>
              <a:rPr lang="fi-FI" dirty="0" err="1"/>
              <a:t>watch</a:t>
            </a:r>
            <a:r>
              <a:rPr lang="fi-FI" dirty="0"/>
              <a:t> </a:t>
            </a:r>
            <a:r>
              <a:rPr lang="fi-FI" dirty="0" err="1"/>
              <a:t>together</a:t>
            </a:r>
            <a:r>
              <a:rPr lang="fi-FI" dirty="0"/>
              <a:t>.</a:t>
            </a:r>
          </a:p>
          <a:p>
            <a:endParaRPr lang="fi-FI" dirty="0"/>
          </a:p>
          <a:p>
            <a:r>
              <a:rPr lang="fi-FI" dirty="0" err="1"/>
              <a:t>Then</a:t>
            </a:r>
            <a:r>
              <a:rPr lang="fi-FI" dirty="0"/>
              <a:t> </a:t>
            </a:r>
            <a:r>
              <a:rPr lang="fi-FI" dirty="0" err="1"/>
              <a:t>there</a:t>
            </a:r>
            <a:r>
              <a:rPr lang="fi-FI" dirty="0"/>
              <a:t> </a:t>
            </a:r>
            <a:r>
              <a:rPr lang="fi-FI" dirty="0" err="1"/>
              <a:t>are</a:t>
            </a:r>
            <a:r>
              <a:rPr lang="fi-FI" dirty="0"/>
              <a:t> </a:t>
            </a:r>
            <a:r>
              <a:rPr lang="fi-FI" dirty="0" err="1"/>
              <a:t>atomic</a:t>
            </a:r>
            <a:r>
              <a:rPr lang="fi-FI" dirty="0"/>
              <a:t> case, </a:t>
            </a:r>
            <a:r>
              <a:rPr lang="fi-FI" dirty="0" err="1"/>
              <a:t>group</a:t>
            </a:r>
            <a:r>
              <a:rPr lang="fi-FI" dirty="0"/>
              <a:t> case, and </a:t>
            </a:r>
            <a:r>
              <a:rPr lang="fi-FI">
                <a:latin typeface="Avenir Next LT Pro"/>
              </a:rPr>
              <a:t>position </a:t>
            </a:r>
            <a:r>
              <a:rPr lang="fi-FI" err="1">
                <a:latin typeface="Avenir Next LT Pro"/>
              </a:rPr>
              <a:t>absenteeism</a:t>
            </a:r>
            <a:r>
              <a:rPr lang="fi-FI">
                <a:latin typeface="Avenir Next LT Pro"/>
              </a:rPr>
              <a:t> </a:t>
            </a:r>
            <a:r>
              <a:rPr lang="fi-FI" err="1">
                <a:latin typeface="Avenir Next LT Pro"/>
              </a:rPr>
              <a:t>explained</a:t>
            </a:r>
            <a:r>
              <a:rPr lang="fi-FI">
                <a:latin typeface="Avenir Next LT Pro"/>
              </a:rPr>
              <a:t> for </a:t>
            </a:r>
            <a:r>
              <a:rPr lang="fi-FI" err="1">
                <a:latin typeface="Avenir Next LT Pro"/>
              </a:rPr>
              <a:t>example</a:t>
            </a:r>
            <a:r>
              <a:rPr lang="fi-FI">
                <a:latin typeface="Avenir Next LT Pro"/>
              </a:rPr>
              <a:t> </a:t>
            </a:r>
            <a:r>
              <a:rPr lang="fi-FI" err="1">
                <a:latin typeface="Avenir Next LT Pro"/>
              </a:rPr>
              <a:t>movies</a:t>
            </a:r>
            <a:r>
              <a:rPr lang="fi-FI">
                <a:latin typeface="Avenir Next LT Pro"/>
              </a:rPr>
              <a:t>.</a:t>
            </a:r>
          </a:p>
          <a:p>
            <a:endParaRPr lang="fi-FI" dirty="0"/>
          </a:p>
        </p:txBody>
      </p:sp>
      <p:pic>
        <p:nvPicPr>
          <p:cNvPr id="10" name="Kuva 9" descr="Kuva, joka sisältää kohteen teksti, kuvakaappaus&#10;&#10;Kuvaus luotu automaattisesti">
            <a:extLst>
              <a:ext uri="{FF2B5EF4-FFF2-40B4-BE49-F238E27FC236}">
                <a16:creationId xmlns:a16="http://schemas.microsoft.com/office/drawing/2014/main" id="{B52EF352-77B8-1AA6-F2B1-8FBF4B15E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499" y="138140"/>
            <a:ext cx="7365002" cy="658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354021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RegularSeed_2SEEDS">
      <a:dk1>
        <a:srgbClr val="000000"/>
      </a:dk1>
      <a:lt1>
        <a:srgbClr val="FFFFFF"/>
      </a:lt1>
      <a:dk2>
        <a:srgbClr val="1C2E32"/>
      </a:dk2>
      <a:lt2>
        <a:srgbClr val="E8E3E2"/>
      </a:lt2>
      <a:accent1>
        <a:srgbClr val="20ACCC"/>
      </a:accent1>
      <a:accent2>
        <a:srgbClr val="28B393"/>
      </a:accent2>
      <a:accent3>
        <a:srgbClr val="3276DE"/>
      </a:accent3>
      <a:accent4>
        <a:srgbClr val="CC2056"/>
      </a:accent4>
      <a:accent5>
        <a:srgbClr val="DE4332"/>
      </a:accent5>
      <a:accent6>
        <a:srgbClr val="CC7920"/>
      </a:accent6>
      <a:hlink>
        <a:srgbClr val="BF573F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329</Words>
  <Application>Microsoft Macintosh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Calibri</vt:lpstr>
      <vt:lpstr>Posterama</vt:lpstr>
      <vt:lpstr>SplashVTI</vt:lpstr>
      <vt:lpstr>Explanations for Why-not Questions in Recommender Systems</vt:lpstr>
      <vt:lpstr>How the method works</vt:lpstr>
      <vt:lpstr>Function overviews</vt:lpstr>
      <vt:lpstr>Function explanations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/>
  <cp:lastModifiedBy>Vesa Haaparanta</cp:lastModifiedBy>
  <cp:revision>152</cp:revision>
  <dcterms:created xsi:type="dcterms:W3CDTF">2023-11-29T11:52:25Z</dcterms:created>
  <dcterms:modified xsi:type="dcterms:W3CDTF">2023-12-03T08:51:18Z</dcterms:modified>
</cp:coreProperties>
</file>