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B8D0-5ACB-4A90-9F79-6D16A8B83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78D97-A277-44D7-B0A6-43B22451D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AF3B-7C9F-4A54-850E-AA80B424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0898-DA6E-481E-B9C5-0923B1257880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CA1C-101E-483C-BE21-55BB1CE5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B566-F4A9-427B-9E4D-C89D7181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8CE-C933-4413-8945-78C3E559D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24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E406-B460-47B5-9820-C3FA6905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F7D5D-9F44-48A9-9773-F837402EE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2B91-9125-495B-BE93-24ACB7CB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0898-DA6E-481E-B9C5-0923B1257880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ED8F-A791-46DD-B912-083DD4E7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E0E1-318C-495D-9D24-7928F594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8CE-C933-4413-8945-78C3E559D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6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E7570-A033-4B4B-8407-95D8C5310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58DF7-7EF6-4E89-967A-EDB5D1498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9CD5C-A4B3-4720-948D-7AC9E44D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0898-DA6E-481E-B9C5-0923B1257880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27690-A899-43AA-97EF-FEFADCA8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D14D-82C7-4C3E-A9B2-26450BED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8CE-C933-4413-8945-78C3E559D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01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F19A-23BC-43D3-B10B-1BEC484D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1083-5FD7-4D1D-995C-6B3B61A8C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C043-21BB-496E-A7B4-3F0D6FAC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0898-DA6E-481E-B9C5-0923B1257880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5810C-9ED2-4DA6-98AB-AD835F36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0138C-B7B9-449A-A216-248537EA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8CE-C933-4413-8945-78C3E559D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06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C790-60C6-4503-96B7-D11A3DCA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6F224-5906-4D75-B957-BF293497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BAD0F-D1DF-4390-A20E-023F61E7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0898-DA6E-481E-B9C5-0923B1257880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AA989-F8E3-444A-BA8B-12A8C97C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89C1C-B4BB-4FFB-A1B5-0A86AE0D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8CE-C933-4413-8945-78C3E559D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37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8BE9-9391-45B8-9B13-330B56BB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234B-DDE4-412A-BAF0-29CCE7BBF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6DB54-CAF7-403F-9241-9C53A0320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9D9B5-A374-4979-9544-CCF30F9E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0898-DA6E-481E-B9C5-0923B1257880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B320B-4485-43F7-AFB0-1D1E0BAE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64BAB-A602-400C-BF8E-76B240E1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8CE-C933-4413-8945-78C3E559D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11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29D4-397A-43E9-827E-E5FCEEC3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05A80-ABB5-480D-B713-1E6A3853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CF79A-908F-4250-AE41-D20D0D017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736E5-DC9B-4D3A-8130-E6144112F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252A0-970E-4223-943D-F3E31C995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DE853-E838-493D-AFD6-39FA570B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0898-DA6E-481E-B9C5-0923B1257880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31F0F-C43A-440E-A2CE-EDDB21C8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FB269-6B5E-4531-A93E-85D1FD8B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8CE-C933-4413-8945-78C3E559D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09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3FCD-6544-49B5-A9DA-66FDD757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ECE81-5E0A-41BE-99BB-C7EE6CBD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0898-DA6E-481E-B9C5-0923B1257880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A8F2C-D25C-464A-94B2-D2E4BE7C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55206-3EB4-4239-826D-FCFE83BB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8CE-C933-4413-8945-78C3E559D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39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0EEB4-B568-4826-93D5-10573492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0898-DA6E-481E-B9C5-0923B1257880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5285F-7758-4A3A-8B73-8FD24260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59A66-EFC5-419A-907C-9F8EADA3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8CE-C933-4413-8945-78C3E559D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3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BA0B-0FB7-4E24-B732-34CD3C2E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35FA-EFEB-4725-8522-24B65F474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9A8B3-0F8B-4A7D-A86D-947007A1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39AE-BABF-4062-B77A-D0318645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0898-DA6E-481E-B9C5-0923B1257880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A320B-DDC4-4CB8-AC8F-DD4411ED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DFFCF-09BF-453C-B5C6-05279F16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8CE-C933-4413-8945-78C3E559D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96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8FC4-DDF4-4F02-B053-50387039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7DB57-3BC2-45C8-86D3-904CAA066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F932A-056D-4D84-893E-101631256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69080-A867-483C-AC01-38C05B60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0898-DA6E-481E-B9C5-0923B1257880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2CD28-1C9C-45F5-A34B-BE3C81A9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D8B57-21D7-40A9-9AD6-048BAD9C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8CE-C933-4413-8945-78C3E559D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31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1A71F-ED6B-417A-B097-6F038DAC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FF6DB-3324-4DE1-ABA1-D14D2B7B2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4716-5078-4842-AAD0-952D22FF7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F0898-DA6E-481E-B9C5-0923B1257880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42C22-1630-49B3-A417-E43444912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C6D1-0EDB-48C5-A186-AD5CC93A9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C08CE-C933-4413-8945-78C3E559D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67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oracle database symbol">
            <a:extLst>
              <a:ext uri="{FF2B5EF4-FFF2-40B4-BE49-F238E27FC236}">
                <a16:creationId xmlns:a16="http://schemas.microsoft.com/office/drawing/2014/main" id="{878F89F9-E720-4843-99F8-2F5802246A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0696" y="1573696"/>
            <a:ext cx="2007704" cy="200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" name="Graphic 9" descr="Factory">
            <a:extLst>
              <a:ext uri="{FF2B5EF4-FFF2-40B4-BE49-F238E27FC236}">
                <a16:creationId xmlns:a16="http://schemas.microsoft.com/office/drawing/2014/main" id="{4ACE66C9-219B-4EDE-90ED-8E87151C4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1370" y="19723"/>
            <a:ext cx="914400" cy="914400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FB4567A-B1F4-4BD1-A02D-12ADA17F3CDF}"/>
              </a:ext>
            </a:extLst>
          </p:cNvPr>
          <p:cNvSpPr/>
          <p:nvPr/>
        </p:nvSpPr>
        <p:spPr>
          <a:xfrm>
            <a:off x="2388779" y="265653"/>
            <a:ext cx="2183295" cy="1082806"/>
          </a:xfrm>
          <a:prstGeom prst="flowChartProcess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Federal</a:t>
            </a:r>
          </a:p>
          <a:p>
            <a:pPr algn="ctr"/>
            <a:r>
              <a:rPr lang="en-CA" dirty="0"/>
              <a:t>Reporting System </a:t>
            </a:r>
          </a:p>
        </p:txBody>
      </p:sp>
      <p:pic>
        <p:nvPicPr>
          <p:cNvPr id="8" name="Graphic 7" descr="Group">
            <a:extLst>
              <a:ext uri="{FF2B5EF4-FFF2-40B4-BE49-F238E27FC236}">
                <a16:creationId xmlns:a16="http://schemas.microsoft.com/office/drawing/2014/main" id="{34105A71-8C25-40F5-AA5C-085EA4AD7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868" y="265653"/>
            <a:ext cx="1209873" cy="12098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E1E68C-CBE6-4F07-9AAF-090D771D16BC}"/>
              </a:ext>
            </a:extLst>
          </p:cNvPr>
          <p:cNvSpPr/>
          <p:nvPr/>
        </p:nvSpPr>
        <p:spPr>
          <a:xfrm>
            <a:off x="0" y="1"/>
            <a:ext cx="5393635" cy="33262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B05FD4B2-C928-482D-B449-CF528BEC442A}"/>
              </a:ext>
            </a:extLst>
          </p:cNvPr>
          <p:cNvSpPr/>
          <p:nvPr/>
        </p:nvSpPr>
        <p:spPr>
          <a:xfrm>
            <a:off x="2388779" y="2413445"/>
            <a:ext cx="2007704" cy="1503793"/>
          </a:xfrm>
          <a:prstGeom prst="flowChartMulti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BC Data Package </a:t>
            </a:r>
          </a:p>
          <a:p>
            <a:pPr algn="ctr"/>
            <a:r>
              <a:rPr lang="en-CA" dirty="0"/>
              <a:t>(.xml + .pdf, .</a:t>
            </a:r>
            <a:r>
              <a:rPr lang="en-CA" dirty="0" err="1"/>
              <a:t>xls</a:t>
            </a:r>
            <a:r>
              <a:rPr lang="en-CA" dirty="0"/>
              <a:t>, .word)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6DA90C7-EEA1-4F77-AE68-79188BF71D17}"/>
              </a:ext>
            </a:extLst>
          </p:cNvPr>
          <p:cNvSpPr/>
          <p:nvPr/>
        </p:nvSpPr>
        <p:spPr>
          <a:xfrm>
            <a:off x="1366967" y="576748"/>
            <a:ext cx="984586" cy="58768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GHG+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09B7D0B-C18F-46BD-94FE-76C336247EBC}"/>
              </a:ext>
            </a:extLst>
          </p:cNvPr>
          <p:cNvSpPr/>
          <p:nvPr/>
        </p:nvSpPr>
        <p:spPr>
          <a:xfrm>
            <a:off x="3092424" y="1505672"/>
            <a:ext cx="525419" cy="77193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29E2A-DB15-4A93-832D-0756BF717A01}"/>
              </a:ext>
            </a:extLst>
          </p:cNvPr>
          <p:cNvSpPr txBox="1"/>
          <p:nvPr/>
        </p:nvSpPr>
        <p:spPr>
          <a:xfrm>
            <a:off x="3617843" y="1709530"/>
            <a:ext cx="218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SFTP transfer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2C77D6D3-24CF-4AAE-A4BD-EA524526BFDD}"/>
              </a:ext>
            </a:extLst>
          </p:cNvPr>
          <p:cNvSpPr/>
          <p:nvPr/>
        </p:nvSpPr>
        <p:spPr>
          <a:xfrm>
            <a:off x="2677064" y="4840084"/>
            <a:ext cx="1590261" cy="1639956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Oracle </a:t>
            </a:r>
          </a:p>
          <a:p>
            <a:pPr algn="ctr"/>
            <a:r>
              <a:rPr lang="en-CA" dirty="0"/>
              <a:t>Database 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A70C883-ACFD-4323-BC01-755D4746DA6E}"/>
              </a:ext>
            </a:extLst>
          </p:cNvPr>
          <p:cNvSpPr/>
          <p:nvPr/>
        </p:nvSpPr>
        <p:spPr>
          <a:xfrm>
            <a:off x="3259377" y="3943425"/>
            <a:ext cx="580688" cy="77193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0D1115-24F5-4B46-99AF-3781F68D12FF}"/>
              </a:ext>
            </a:extLst>
          </p:cNvPr>
          <p:cNvSpPr txBox="1"/>
          <p:nvPr/>
        </p:nvSpPr>
        <p:spPr>
          <a:xfrm>
            <a:off x="-26432" y="2992183"/>
            <a:ext cx="2494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Managed by Federal </a:t>
            </a:r>
            <a:r>
              <a:rPr lang="en-CA" sz="1400" dirty="0" err="1"/>
              <a:t>Govmt</a:t>
            </a:r>
            <a:r>
              <a:rPr lang="en-CA" sz="1400" dirty="0"/>
              <a:t> 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8A83A97-7A2F-4069-9AAD-C57A6404F9E0}"/>
              </a:ext>
            </a:extLst>
          </p:cNvPr>
          <p:cNvSpPr/>
          <p:nvPr/>
        </p:nvSpPr>
        <p:spPr>
          <a:xfrm>
            <a:off x="4436876" y="5434755"/>
            <a:ext cx="3056319" cy="569843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7098EF-77AA-4B7B-B30F-9C21BEA834C9}"/>
              </a:ext>
            </a:extLst>
          </p:cNvPr>
          <p:cNvSpPr txBox="1"/>
          <p:nvPr/>
        </p:nvSpPr>
        <p:spPr>
          <a:xfrm>
            <a:off x="41750" y="3501714"/>
            <a:ext cx="168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BC CURRENT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8468CE-2C6C-46B4-A6BC-A6F33A165F78}"/>
              </a:ext>
            </a:extLst>
          </p:cNvPr>
          <p:cNvSpPr txBox="1"/>
          <p:nvPr/>
        </p:nvSpPr>
        <p:spPr>
          <a:xfrm>
            <a:off x="4991690" y="4961138"/>
            <a:ext cx="189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Limited Manual </a:t>
            </a:r>
          </a:p>
          <a:p>
            <a:pPr algn="ctr"/>
            <a:r>
              <a:rPr lang="en-CA" dirty="0"/>
              <a:t>SQL Queries</a:t>
            </a: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F32F3D8B-3BBB-48F7-939E-FB00CF422CB9}"/>
              </a:ext>
            </a:extLst>
          </p:cNvPr>
          <p:cNvSpPr/>
          <p:nvPr/>
        </p:nvSpPr>
        <p:spPr>
          <a:xfrm>
            <a:off x="7742311" y="5427003"/>
            <a:ext cx="1772625" cy="56984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Excel files </a:t>
            </a: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8F544241-1F21-4D93-A20C-B0F68B88D180}"/>
              </a:ext>
            </a:extLst>
          </p:cNvPr>
          <p:cNvSpPr/>
          <p:nvPr/>
        </p:nvSpPr>
        <p:spPr>
          <a:xfrm rot="10800000">
            <a:off x="8346226" y="4554782"/>
            <a:ext cx="580688" cy="77193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46" name="Graphic 1045" descr="User">
            <a:extLst>
              <a:ext uri="{FF2B5EF4-FFF2-40B4-BE49-F238E27FC236}">
                <a16:creationId xmlns:a16="http://schemas.microsoft.com/office/drawing/2014/main" id="{92FDA4BC-7CCF-42EA-8024-AEC44A42C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1299" y="4016886"/>
            <a:ext cx="519223" cy="580688"/>
          </a:xfrm>
          <a:prstGeom prst="rect">
            <a:avLst/>
          </a:prstGeom>
        </p:spPr>
      </p:pic>
      <p:pic>
        <p:nvPicPr>
          <p:cNvPr id="65" name="Graphic 64" descr="User">
            <a:extLst>
              <a:ext uri="{FF2B5EF4-FFF2-40B4-BE49-F238E27FC236}">
                <a16:creationId xmlns:a16="http://schemas.microsoft.com/office/drawing/2014/main" id="{F19DA2D4-00B0-41C3-849A-FDB261221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8362" y="4425020"/>
            <a:ext cx="519223" cy="580688"/>
          </a:xfrm>
          <a:prstGeom prst="rect">
            <a:avLst/>
          </a:prstGeom>
        </p:spPr>
      </p:pic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FCBBFE93-AB94-4A23-8A8A-9C92A40099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914" y="4827484"/>
            <a:ext cx="410941" cy="459588"/>
          </a:xfrm>
          <a:prstGeom prst="rect">
            <a:avLst/>
          </a:prstGeom>
        </p:spPr>
      </p:pic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9D2AEA29-C17F-4BD4-B243-F6A1DB23D0CC}"/>
              </a:ext>
            </a:extLst>
          </p:cNvPr>
          <p:cNvSpPr/>
          <p:nvPr/>
        </p:nvSpPr>
        <p:spPr>
          <a:xfrm>
            <a:off x="7750258" y="3899710"/>
            <a:ext cx="1772625" cy="56984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clean up  </a:t>
            </a:r>
          </a:p>
        </p:txBody>
      </p:sp>
      <p:sp>
        <p:nvSpPr>
          <p:cNvPr id="1047" name="Arrow: Bent-Up 1046">
            <a:extLst>
              <a:ext uri="{FF2B5EF4-FFF2-40B4-BE49-F238E27FC236}">
                <a16:creationId xmlns:a16="http://schemas.microsoft.com/office/drawing/2014/main" id="{306EF662-B29E-4DBA-9CB2-F4F77888F41C}"/>
              </a:ext>
            </a:extLst>
          </p:cNvPr>
          <p:cNvSpPr/>
          <p:nvPr/>
        </p:nvSpPr>
        <p:spPr>
          <a:xfrm>
            <a:off x="9530152" y="3470556"/>
            <a:ext cx="864632" cy="800979"/>
          </a:xfrm>
          <a:prstGeom prst="bentUpArrow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Arrow: Bent-Up 69">
            <a:extLst>
              <a:ext uri="{FF2B5EF4-FFF2-40B4-BE49-F238E27FC236}">
                <a16:creationId xmlns:a16="http://schemas.microsoft.com/office/drawing/2014/main" id="{E42BAB94-34C1-4D84-9EEA-3E58536DB032}"/>
              </a:ext>
            </a:extLst>
          </p:cNvPr>
          <p:cNvSpPr/>
          <p:nvPr/>
        </p:nvSpPr>
        <p:spPr>
          <a:xfrm flipH="1">
            <a:off x="6890064" y="3470556"/>
            <a:ext cx="852925" cy="759423"/>
          </a:xfrm>
          <a:prstGeom prst="bentUpArrow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6B536882-BFFF-4E56-9812-BC0EE349A62B}"/>
              </a:ext>
            </a:extLst>
          </p:cNvPr>
          <p:cNvSpPr/>
          <p:nvPr/>
        </p:nvSpPr>
        <p:spPr>
          <a:xfrm>
            <a:off x="9198520" y="2850572"/>
            <a:ext cx="1772625" cy="56984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CAS internal analysis  </a:t>
            </a:r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8ACABB09-2C56-41A8-B003-63E47AAACE8A}"/>
              </a:ext>
            </a:extLst>
          </p:cNvPr>
          <p:cNvSpPr/>
          <p:nvPr/>
        </p:nvSpPr>
        <p:spPr>
          <a:xfrm>
            <a:off x="6207585" y="2840375"/>
            <a:ext cx="1772625" cy="569843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Annual public report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D7C3FD-1441-4BBA-9DBD-927733A3B7BB}"/>
              </a:ext>
            </a:extLst>
          </p:cNvPr>
          <p:cNvSpPr txBox="1"/>
          <p:nvPr/>
        </p:nvSpPr>
        <p:spPr>
          <a:xfrm>
            <a:off x="210523" y="121796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Industrial Reporters</a:t>
            </a:r>
          </a:p>
        </p:txBody>
      </p:sp>
    </p:spTree>
    <p:extLst>
      <p:ext uri="{BB962C8B-B14F-4D97-AF65-F5344CB8AC3E}">
        <p14:creationId xmlns:p14="http://schemas.microsoft.com/office/powerpoint/2010/main" val="89173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oracle database symbol">
            <a:extLst>
              <a:ext uri="{FF2B5EF4-FFF2-40B4-BE49-F238E27FC236}">
                <a16:creationId xmlns:a16="http://schemas.microsoft.com/office/drawing/2014/main" id="{878F89F9-E720-4843-99F8-2F5802246A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0696" y="1573696"/>
            <a:ext cx="2007704" cy="200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" name="Graphic 9" descr="Factory">
            <a:extLst>
              <a:ext uri="{FF2B5EF4-FFF2-40B4-BE49-F238E27FC236}">
                <a16:creationId xmlns:a16="http://schemas.microsoft.com/office/drawing/2014/main" id="{4ACE66C9-219B-4EDE-90ED-8E87151C4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1370" y="19723"/>
            <a:ext cx="914400" cy="914400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FB4567A-B1F4-4BD1-A02D-12ADA17F3CDF}"/>
              </a:ext>
            </a:extLst>
          </p:cNvPr>
          <p:cNvSpPr/>
          <p:nvPr/>
        </p:nvSpPr>
        <p:spPr>
          <a:xfrm>
            <a:off x="2388779" y="265653"/>
            <a:ext cx="2183295" cy="1082806"/>
          </a:xfrm>
          <a:prstGeom prst="flowChartProcess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Federal</a:t>
            </a:r>
          </a:p>
          <a:p>
            <a:pPr algn="ctr"/>
            <a:r>
              <a:rPr lang="en-CA" dirty="0"/>
              <a:t>Reporting System </a:t>
            </a:r>
          </a:p>
        </p:txBody>
      </p:sp>
      <p:pic>
        <p:nvPicPr>
          <p:cNvPr id="8" name="Graphic 7" descr="Group">
            <a:extLst>
              <a:ext uri="{FF2B5EF4-FFF2-40B4-BE49-F238E27FC236}">
                <a16:creationId xmlns:a16="http://schemas.microsoft.com/office/drawing/2014/main" id="{34105A71-8C25-40F5-AA5C-085EA4AD7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868" y="265653"/>
            <a:ext cx="1209873" cy="12098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E1E68C-CBE6-4F07-9AAF-090D771D16BC}"/>
              </a:ext>
            </a:extLst>
          </p:cNvPr>
          <p:cNvSpPr/>
          <p:nvPr/>
        </p:nvSpPr>
        <p:spPr>
          <a:xfrm>
            <a:off x="0" y="1"/>
            <a:ext cx="5393635" cy="33262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B05FD4B2-C928-482D-B449-CF528BEC442A}"/>
              </a:ext>
            </a:extLst>
          </p:cNvPr>
          <p:cNvSpPr/>
          <p:nvPr/>
        </p:nvSpPr>
        <p:spPr>
          <a:xfrm>
            <a:off x="2388779" y="2413445"/>
            <a:ext cx="2007704" cy="1503793"/>
          </a:xfrm>
          <a:prstGeom prst="flowChartMulti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BC Data Package </a:t>
            </a:r>
          </a:p>
          <a:p>
            <a:pPr algn="ctr"/>
            <a:r>
              <a:rPr lang="en-CA" dirty="0"/>
              <a:t>(.xml, .pdf, .</a:t>
            </a:r>
            <a:r>
              <a:rPr lang="en-CA" dirty="0" err="1"/>
              <a:t>xls</a:t>
            </a:r>
            <a:r>
              <a:rPr lang="en-CA" dirty="0"/>
              <a:t>, .word)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6DA90C7-EEA1-4F77-AE68-79188BF71D17}"/>
              </a:ext>
            </a:extLst>
          </p:cNvPr>
          <p:cNvSpPr/>
          <p:nvPr/>
        </p:nvSpPr>
        <p:spPr>
          <a:xfrm>
            <a:off x="1366967" y="576748"/>
            <a:ext cx="984586" cy="58768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GHG+</a:t>
            </a:r>
          </a:p>
        </p:txBody>
      </p:sp>
      <p:sp>
        <p:nvSpPr>
          <p:cNvPr id="1041" name="Flowchart: Process 1040">
            <a:extLst>
              <a:ext uri="{FF2B5EF4-FFF2-40B4-BE49-F238E27FC236}">
                <a16:creationId xmlns:a16="http://schemas.microsoft.com/office/drawing/2014/main" id="{4FB676DF-7E40-4A12-A3CA-D71CA93C8EBF}"/>
              </a:ext>
            </a:extLst>
          </p:cNvPr>
          <p:cNvSpPr/>
          <p:nvPr/>
        </p:nvSpPr>
        <p:spPr>
          <a:xfrm>
            <a:off x="5791605" y="0"/>
            <a:ext cx="6390862" cy="6838277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09B7D0B-C18F-46BD-94FE-76C336247EBC}"/>
              </a:ext>
            </a:extLst>
          </p:cNvPr>
          <p:cNvSpPr/>
          <p:nvPr/>
        </p:nvSpPr>
        <p:spPr>
          <a:xfrm>
            <a:off x="3092424" y="1505672"/>
            <a:ext cx="525419" cy="77193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29E2A-DB15-4A93-832D-0756BF717A01}"/>
              </a:ext>
            </a:extLst>
          </p:cNvPr>
          <p:cNvSpPr txBox="1"/>
          <p:nvPr/>
        </p:nvSpPr>
        <p:spPr>
          <a:xfrm>
            <a:off x="3617843" y="1709530"/>
            <a:ext cx="218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SFTP transfer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2C77D6D3-24CF-4AAE-A4BD-EA524526BFDD}"/>
              </a:ext>
            </a:extLst>
          </p:cNvPr>
          <p:cNvSpPr/>
          <p:nvPr/>
        </p:nvSpPr>
        <p:spPr>
          <a:xfrm>
            <a:off x="2597500" y="4879105"/>
            <a:ext cx="1590261" cy="1639956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Database </a:t>
            </a:r>
            <a:endParaRPr lang="en-CA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A70C883-ACFD-4323-BC01-755D4746DA6E}"/>
              </a:ext>
            </a:extLst>
          </p:cNvPr>
          <p:cNvSpPr/>
          <p:nvPr/>
        </p:nvSpPr>
        <p:spPr>
          <a:xfrm>
            <a:off x="3129921" y="4012202"/>
            <a:ext cx="580688" cy="77193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BF279106-5DC1-4325-990E-71591F939185}"/>
              </a:ext>
            </a:extLst>
          </p:cNvPr>
          <p:cNvSpPr/>
          <p:nvPr/>
        </p:nvSpPr>
        <p:spPr>
          <a:xfrm>
            <a:off x="6718853" y="5152925"/>
            <a:ext cx="5088836" cy="1303189"/>
          </a:xfrm>
          <a:prstGeom prst="flowChart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Interface: </a:t>
            </a:r>
          </a:p>
          <a:p>
            <a:pPr algn="ctr"/>
            <a:r>
              <a:rPr lang="en-CA" dirty="0"/>
              <a:t>BC Industrial GHG data (GHG and GHG+)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0D1115-24F5-4B46-99AF-3781F68D12FF}"/>
              </a:ext>
            </a:extLst>
          </p:cNvPr>
          <p:cNvSpPr txBox="1"/>
          <p:nvPr/>
        </p:nvSpPr>
        <p:spPr>
          <a:xfrm>
            <a:off x="-26432" y="2992183"/>
            <a:ext cx="2494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Managed by Federal </a:t>
            </a:r>
            <a:r>
              <a:rPr lang="en-CA" sz="1400" dirty="0" err="1"/>
              <a:t>Govmt</a:t>
            </a:r>
            <a:r>
              <a:rPr lang="en-CA" sz="1400" dirty="0"/>
              <a:t> </a:t>
            </a:r>
          </a:p>
        </p:txBody>
      </p:sp>
      <p:sp>
        <p:nvSpPr>
          <p:cNvPr id="1024" name="Flowchart: Process 1023">
            <a:extLst>
              <a:ext uri="{FF2B5EF4-FFF2-40B4-BE49-F238E27FC236}">
                <a16:creationId xmlns:a16="http://schemas.microsoft.com/office/drawing/2014/main" id="{3BB2D4C3-3835-4898-B6E7-EDB3C07D6EF0}"/>
              </a:ext>
            </a:extLst>
          </p:cNvPr>
          <p:cNvSpPr/>
          <p:nvPr/>
        </p:nvSpPr>
        <p:spPr>
          <a:xfrm>
            <a:off x="6069001" y="3305959"/>
            <a:ext cx="2524464" cy="109661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Public-Facing Data </a:t>
            </a:r>
          </a:p>
          <a:p>
            <a:pPr algn="ctr"/>
            <a:r>
              <a:rPr lang="en-CA" dirty="0"/>
              <a:t>(GHG)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02E2BD3D-C61D-4A20-BB05-47039FEC73F5}"/>
              </a:ext>
            </a:extLst>
          </p:cNvPr>
          <p:cNvSpPr/>
          <p:nvPr/>
        </p:nvSpPr>
        <p:spPr>
          <a:xfrm>
            <a:off x="9263271" y="3982384"/>
            <a:ext cx="2531166" cy="109661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 Augmented data for internal use (GHG+)</a:t>
            </a:r>
          </a:p>
        </p:txBody>
      </p:sp>
      <p:sp>
        <p:nvSpPr>
          <p:cNvPr id="1027" name="Flowchart: Process 1026">
            <a:extLst>
              <a:ext uri="{FF2B5EF4-FFF2-40B4-BE49-F238E27FC236}">
                <a16:creationId xmlns:a16="http://schemas.microsoft.com/office/drawing/2014/main" id="{253E80E0-40CB-497B-8EFE-B6138C88B2CB}"/>
              </a:ext>
            </a:extLst>
          </p:cNvPr>
          <p:cNvSpPr/>
          <p:nvPr/>
        </p:nvSpPr>
        <p:spPr>
          <a:xfrm>
            <a:off x="7436960" y="1818052"/>
            <a:ext cx="4357477" cy="1055641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/>
              <a:t>CleanBC Industrial Incentive System</a:t>
            </a:r>
          </a:p>
        </p:txBody>
      </p:sp>
      <p:sp>
        <p:nvSpPr>
          <p:cNvPr id="44" name="Flowchart: Multidocument 43">
            <a:extLst>
              <a:ext uri="{FF2B5EF4-FFF2-40B4-BE49-F238E27FC236}">
                <a16:creationId xmlns:a16="http://schemas.microsoft.com/office/drawing/2014/main" id="{26A1D283-CF8C-4F19-8ED4-32039DB3C513}"/>
              </a:ext>
            </a:extLst>
          </p:cNvPr>
          <p:cNvSpPr/>
          <p:nvPr/>
        </p:nvSpPr>
        <p:spPr>
          <a:xfrm>
            <a:off x="10681571" y="3123251"/>
            <a:ext cx="1169836" cy="747795"/>
          </a:xfrm>
          <a:prstGeom prst="flowChartMulti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GHG+ Data</a:t>
            </a:r>
          </a:p>
        </p:txBody>
      </p:sp>
      <p:sp>
        <p:nvSpPr>
          <p:cNvPr id="1033" name="Flowchart: Multidocument 1032">
            <a:extLst>
              <a:ext uri="{FF2B5EF4-FFF2-40B4-BE49-F238E27FC236}">
                <a16:creationId xmlns:a16="http://schemas.microsoft.com/office/drawing/2014/main" id="{3FCC7EB5-EBD9-4020-A6A3-09E4044CEA05}"/>
              </a:ext>
            </a:extLst>
          </p:cNvPr>
          <p:cNvSpPr/>
          <p:nvPr/>
        </p:nvSpPr>
        <p:spPr>
          <a:xfrm>
            <a:off x="7129669" y="338441"/>
            <a:ext cx="1325217" cy="93722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Additional Data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ECBC68B-11B3-4CFD-9E91-65052E091956}"/>
              </a:ext>
            </a:extLst>
          </p:cNvPr>
          <p:cNvSpPr txBox="1"/>
          <p:nvPr/>
        </p:nvSpPr>
        <p:spPr>
          <a:xfrm>
            <a:off x="4240695" y="4278940"/>
            <a:ext cx="928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Identify</a:t>
            </a:r>
          </a:p>
          <a:p>
            <a:r>
              <a:rPr lang="en-CA" dirty="0"/>
              <a:t>Sort</a:t>
            </a:r>
          </a:p>
          <a:p>
            <a:r>
              <a:rPr lang="en-CA" dirty="0"/>
              <a:t>Group </a:t>
            </a:r>
          </a:p>
          <a:p>
            <a:r>
              <a:rPr lang="en-CA" dirty="0"/>
              <a:t>Query</a:t>
            </a:r>
          </a:p>
        </p:txBody>
      </p:sp>
      <p:sp>
        <p:nvSpPr>
          <p:cNvPr id="1035" name="Right Brace 1034">
            <a:extLst>
              <a:ext uri="{FF2B5EF4-FFF2-40B4-BE49-F238E27FC236}">
                <a16:creationId xmlns:a16="http://schemas.microsoft.com/office/drawing/2014/main" id="{5DECA5D9-0589-40A8-BE31-83E3D22D3F82}"/>
              </a:ext>
            </a:extLst>
          </p:cNvPr>
          <p:cNvSpPr/>
          <p:nvPr/>
        </p:nvSpPr>
        <p:spPr>
          <a:xfrm>
            <a:off x="5117658" y="4227509"/>
            <a:ext cx="45719" cy="13031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45A41227-0979-4DBD-AD66-4393225E4588}"/>
              </a:ext>
            </a:extLst>
          </p:cNvPr>
          <p:cNvSpPr txBox="1"/>
          <p:nvPr/>
        </p:nvSpPr>
        <p:spPr>
          <a:xfrm>
            <a:off x="5244548" y="4694437"/>
            <a:ext cx="144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100% of Data 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D30ADA7B-1159-414C-AD28-DFC28B0278C1}"/>
              </a:ext>
            </a:extLst>
          </p:cNvPr>
          <p:cNvSpPr/>
          <p:nvPr/>
        </p:nvSpPr>
        <p:spPr>
          <a:xfrm>
            <a:off x="9624394" y="221206"/>
            <a:ext cx="2183295" cy="1082806"/>
          </a:xfrm>
          <a:prstGeom prst="flowChartProcess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CleanBC Voluntary</a:t>
            </a:r>
          </a:p>
          <a:p>
            <a:pPr algn="ctr"/>
            <a:r>
              <a:rPr lang="en-CA" dirty="0"/>
              <a:t>Reporting System 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9FDBB18D-EE58-4407-9347-099C0A1D205F}"/>
              </a:ext>
            </a:extLst>
          </p:cNvPr>
          <p:cNvSpPr txBox="1"/>
          <p:nvPr/>
        </p:nvSpPr>
        <p:spPr>
          <a:xfrm>
            <a:off x="5882307" y="81061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BC FUTURE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7098EF-77AA-4B7B-B30F-9C21BEA834C9}"/>
              </a:ext>
            </a:extLst>
          </p:cNvPr>
          <p:cNvSpPr txBox="1"/>
          <p:nvPr/>
        </p:nvSpPr>
        <p:spPr>
          <a:xfrm>
            <a:off x="41750" y="3501714"/>
            <a:ext cx="168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BC CURRENT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C09AA69B-AB94-4A59-89AB-BEB4A01996EE}"/>
              </a:ext>
            </a:extLst>
          </p:cNvPr>
          <p:cNvSpPr/>
          <p:nvPr/>
        </p:nvSpPr>
        <p:spPr>
          <a:xfrm>
            <a:off x="8567265" y="564739"/>
            <a:ext cx="934544" cy="502964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2AC446C4-9D25-455E-AF8B-D33356728FCB}"/>
              </a:ext>
            </a:extLst>
          </p:cNvPr>
          <p:cNvSpPr/>
          <p:nvPr/>
        </p:nvSpPr>
        <p:spPr>
          <a:xfrm rot="5400000">
            <a:off x="7790429" y="1272925"/>
            <a:ext cx="542382" cy="33990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FD6634E3-7835-42BE-9014-D9FB9E852B9C}"/>
              </a:ext>
            </a:extLst>
          </p:cNvPr>
          <p:cNvSpPr/>
          <p:nvPr/>
        </p:nvSpPr>
        <p:spPr>
          <a:xfrm rot="5400000">
            <a:off x="9737531" y="3177518"/>
            <a:ext cx="934544" cy="502964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F68B3C1C-D63B-43B3-959E-7C69F7AE7087}"/>
              </a:ext>
            </a:extLst>
          </p:cNvPr>
          <p:cNvSpPr/>
          <p:nvPr/>
        </p:nvSpPr>
        <p:spPr>
          <a:xfrm>
            <a:off x="4240695" y="5560260"/>
            <a:ext cx="2433211" cy="502964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E48B94-0E01-4775-8E52-F16D54FD285A}"/>
              </a:ext>
            </a:extLst>
          </p:cNvPr>
          <p:cNvSpPr txBox="1"/>
          <p:nvPr/>
        </p:nvSpPr>
        <p:spPr>
          <a:xfrm>
            <a:off x="210523" y="121796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Industrial Reporters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5718478-47DF-461F-B9BC-C107224F6F66}"/>
              </a:ext>
            </a:extLst>
          </p:cNvPr>
          <p:cNvSpPr/>
          <p:nvPr/>
        </p:nvSpPr>
        <p:spPr>
          <a:xfrm>
            <a:off x="7262671" y="4498055"/>
            <a:ext cx="471003" cy="507001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126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Orellana, Andrea ENV:EX</dc:creator>
  <cp:lastModifiedBy>Hop Wo, Hilary ENV:EX</cp:lastModifiedBy>
  <cp:revision>26</cp:revision>
  <dcterms:created xsi:type="dcterms:W3CDTF">2018-12-17T21:59:48Z</dcterms:created>
  <dcterms:modified xsi:type="dcterms:W3CDTF">2018-12-19T21:37:49Z</dcterms:modified>
</cp:coreProperties>
</file>