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ar-S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4665-C97F-4109-8ABC-7A9176B70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9B6CA-6704-41B9-AFE8-6971E8D2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E66E-7185-44E6-9412-358473CE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4500-ECC1-490E-A1D7-19B64CAE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3041-DA45-4B81-8180-90894B38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8881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F54-3618-4802-8AAC-E496AED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3B500-1B69-4570-A096-51EDA4E1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C48A-E02B-4795-A52C-FDF12FCA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A285-9F08-49B1-A7EB-B7A107A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ACE7-250F-4F94-BFA1-1C68FE9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5664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42B37-4E3D-49C8-9A19-DF4FC9B15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92201-9C5E-4CA5-85B9-50E48CA9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19E7-3EF8-4015-BA40-19B2A14F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D181-A81F-4AF3-93DB-2742BBA6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C790-1956-4956-9616-25020450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514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8E1D-65E6-4323-9F31-521D2FC6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A477-0A38-44A9-9480-20A82EE6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7921-06C4-4F88-8615-2126ECDF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8F2-6E6B-47E4-B35F-4964A058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5B8F-3DB0-4C2E-AB8C-8324806C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809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B50C-E9E0-401A-A599-2A5818C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2376E-5F64-4ABF-83C9-58F478C7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7F45-3F5E-4F45-ABDC-9302DE81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A444-CF38-4DB8-AAC7-2BBB1706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0E63-A3FF-4F62-A3EE-B02DFFDD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128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3DE5-BC78-4D71-8203-CC368ED2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2494-1E39-41C2-9EB0-9CD47F25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93E95-E8EC-49C4-9E18-9819C67D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3C27-B194-472D-A8F3-4F1E0A78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6983-1DAC-4E17-BAC8-FA3FD72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FA91-40A0-49B2-AF1C-82D67729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4561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E033-4DDF-4889-A12B-BBFCB075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0C3B-8BF8-4161-856C-AFB7159E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B6922-DA63-4316-AB7E-AADC0718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C8FDF-5481-489A-A575-84A0EE7D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05FC7-F8FB-45A2-9B96-0362D6062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55080-E9F6-4B11-AFFF-421ACE55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28AB1-578C-44DE-A5F5-9E6B8D1E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8C875-7A35-470D-A81F-51C5DC4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290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6B85-E449-4732-82A5-1D454E29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153BB-39BA-4D94-8435-9500759D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695E-4633-4728-AD35-A7AFEF3C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65F4D-67BF-447B-8CC2-8419C2DA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37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E92BF-28AA-446E-8DE7-91ADA0CC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C7F01-2131-4E16-828E-5DE7C36D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8AEB3-A0E4-4C9E-8C87-43044BF0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69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E879-48E5-4952-8ACB-06722DC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BDC1-51FC-4BF0-AE1E-62BD1EE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28D-D2D9-4AC0-A392-77D3AA3A1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AB6E9-E2E6-43A0-A8F7-A049A7EA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F98A-A066-409E-AE67-117D4D5B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9C545-19EE-486F-856E-83F9C2E9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271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5CE1-4A84-4FEE-9BFB-6E1B2CB4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4058D-D412-4DF8-A6EB-BA67D783D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41452-F002-4A20-BF3D-CEF72B58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4E8F-C702-4B99-AF07-9E1C741F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B8A4-1793-4E44-8DCF-7D4BB3BB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25D27-A0BF-4FB1-A024-8566BC29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344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CB9EC-0B6E-463F-8008-2693EB2B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B0F3-6913-4ED0-BED6-B299E577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E895-50BA-4A1E-8DAD-AA1AD43AF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E1ED-2BAE-4AA5-B500-8B0C57207307}" type="datetimeFigureOut">
              <a:rPr lang="ar-SY" smtClean="0"/>
              <a:t>05/11/1441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AC3B-2807-4F8D-9F69-A9F979A3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CD1E-EBC9-4AEB-A1D2-01A8E269B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432E-F803-4492-B49D-19F798FF235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393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1FEA2-D8C8-4079-948D-E841DE867CD3}"/>
              </a:ext>
            </a:extLst>
          </p:cNvPr>
          <p:cNvSpPr txBox="1"/>
          <p:nvPr/>
        </p:nvSpPr>
        <p:spPr>
          <a:xfrm>
            <a:off x="2247900" y="526922"/>
            <a:ext cx="75272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Conditional execution</a:t>
            </a:r>
          </a:p>
          <a:p>
            <a:pPr algn="ctr"/>
            <a:r>
              <a:rPr lang="ar-SA" sz="3600" b="1" dirty="0">
                <a:solidFill>
                  <a:schemeClr val="accent1">
                    <a:lumMod val="75000"/>
                  </a:schemeClr>
                </a:solidFill>
              </a:rPr>
              <a:t>تنفيذ الشرط</a:t>
            </a:r>
            <a:endParaRPr lang="ar-SY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EA402-28F0-4BB3-BF2F-B2CCA46B7B2A}"/>
              </a:ext>
            </a:extLst>
          </p:cNvPr>
          <p:cNvSpPr txBox="1"/>
          <p:nvPr/>
        </p:nvSpPr>
        <p:spPr>
          <a:xfrm>
            <a:off x="6374298" y="2005547"/>
            <a:ext cx="530087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في أغلب البرامج نحتاج تفقد شرط معين قد يغير طريقة تنفيذ البرنامج</a:t>
            </a:r>
          </a:p>
          <a:p>
            <a:pPr algn="r"/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rtl="1"/>
            <a:r>
              <a:rPr lang="ar-S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أبسط أشكال تنفيذ الشروط هي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logic</a:t>
            </a:r>
          </a:p>
          <a:p>
            <a:pPr algn="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x&gt;0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2400" dirty="0"/>
              <a:t>print (‘x is positive’)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87B97-F881-4E1C-9B61-5A66E0D73351}"/>
              </a:ext>
            </a:extLst>
          </p:cNvPr>
          <p:cNvCxnSpPr/>
          <p:nvPr/>
        </p:nvCxnSpPr>
        <p:spPr>
          <a:xfrm>
            <a:off x="2597426" y="2080591"/>
            <a:ext cx="0" cy="7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B3A7B4D9-443F-435B-A8F4-3EA99E8AF3FD}"/>
              </a:ext>
            </a:extLst>
          </p:cNvPr>
          <p:cNvSpPr/>
          <p:nvPr/>
        </p:nvSpPr>
        <p:spPr>
          <a:xfrm>
            <a:off x="1398107" y="2822713"/>
            <a:ext cx="2398637" cy="742122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X &gt; 0</a:t>
            </a:r>
            <a:endParaRPr lang="ar-SY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7619976-768F-4C53-91F6-FDF6359ECB8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96744" y="3193774"/>
            <a:ext cx="1225830" cy="556591"/>
          </a:xfrm>
          <a:prstGeom prst="bentConnector3">
            <a:avLst>
              <a:gd name="adj1" fmla="val 99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67C5C-BEAF-49CA-8454-C2867F2CBDDB}"/>
              </a:ext>
            </a:extLst>
          </p:cNvPr>
          <p:cNvSpPr/>
          <p:nvPr/>
        </p:nvSpPr>
        <p:spPr>
          <a:xfrm>
            <a:off x="4033630" y="3750365"/>
            <a:ext cx="1977888" cy="861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Print(‘x is positive’)</a:t>
            </a:r>
            <a:endParaRPr lang="ar-S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B4003CF-7394-46FD-866C-A5EA9377AEA5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3562024" y="3647159"/>
            <a:ext cx="495952" cy="242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F336D5-AC93-40C7-984B-997C69B3D636}"/>
              </a:ext>
            </a:extLst>
          </p:cNvPr>
          <p:cNvCxnSpPr>
            <a:stCxn id="6" idx="2"/>
          </p:cNvCxnSpPr>
          <p:nvPr/>
        </p:nvCxnSpPr>
        <p:spPr>
          <a:xfrm flipH="1">
            <a:off x="2597425" y="3564835"/>
            <a:ext cx="1" cy="218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65DEF8-1649-4AFD-A4F8-DA5F0DEB99A5}"/>
              </a:ext>
            </a:extLst>
          </p:cNvPr>
          <p:cNvSpPr txBox="1"/>
          <p:nvPr/>
        </p:nvSpPr>
        <p:spPr>
          <a:xfrm>
            <a:off x="4033630" y="2822713"/>
            <a:ext cx="9624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S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606B3-36C5-44C6-87FB-0FE988EC9E86}"/>
              </a:ext>
            </a:extLst>
          </p:cNvPr>
          <p:cNvSpPr txBox="1"/>
          <p:nvPr/>
        </p:nvSpPr>
        <p:spPr>
          <a:xfrm>
            <a:off x="5406888" y="5397500"/>
            <a:ext cx="637429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dirty="0"/>
              <a:t>إذا كان الشرط المنطقي صحيح ومحقق تنفذ التعليمات اللاحقة  ل </a:t>
            </a:r>
            <a:r>
              <a:rPr lang="en-US" sz="2000" dirty="0"/>
              <a:t>if</a:t>
            </a:r>
            <a:r>
              <a:rPr lang="ar-SA" sz="2000" dirty="0"/>
              <a:t> وإلا يتم تخطي التعليمات اللاحقة ل </a:t>
            </a:r>
            <a:r>
              <a:rPr lang="en-GB" sz="2000" dirty="0"/>
              <a:t>if</a:t>
            </a:r>
            <a:r>
              <a:rPr lang="ar-SA" sz="2000" dirty="0"/>
              <a:t> ومتابعة البرنامج 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2271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FA883-FC54-4EA7-8496-340650A35F0D}"/>
              </a:ext>
            </a:extLst>
          </p:cNvPr>
          <p:cNvSpPr txBox="1"/>
          <p:nvPr/>
        </p:nvSpPr>
        <p:spPr>
          <a:xfrm>
            <a:off x="2247900" y="526922"/>
            <a:ext cx="75272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Alternative execution</a:t>
            </a:r>
          </a:p>
          <a:p>
            <a:pPr algn="ctr"/>
            <a:r>
              <a:rPr lang="ar-SA" sz="3600" b="1" dirty="0">
                <a:solidFill>
                  <a:schemeClr val="accent1">
                    <a:lumMod val="75000"/>
                  </a:schemeClr>
                </a:solidFill>
              </a:rPr>
              <a:t>تنفيذ الشرط في حال وجود أكثر من احتمال</a:t>
            </a:r>
            <a:endParaRPr lang="ar-SY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D4BF9-E5A5-4624-99CE-0C52BA452510}"/>
              </a:ext>
            </a:extLst>
          </p:cNvPr>
          <p:cNvCxnSpPr>
            <a:cxnSpLocks/>
          </p:cNvCxnSpPr>
          <p:nvPr/>
        </p:nvCxnSpPr>
        <p:spPr>
          <a:xfrm>
            <a:off x="3832357" y="4895022"/>
            <a:ext cx="0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47193E-AB60-4D23-B83B-D0E07B7F6588}"/>
              </a:ext>
            </a:extLst>
          </p:cNvPr>
          <p:cNvSpPr txBox="1"/>
          <p:nvPr/>
        </p:nvSpPr>
        <p:spPr>
          <a:xfrm>
            <a:off x="3485322" y="2615506"/>
            <a:ext cx="768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SY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D277A-5F7C-47FA-91BF-A5EC76743A4F}"/>
              </a:ext>
            </a:extLst>
          </p:cNvPr>
          <p:cNvCxnSpPr/>
          <p:nvPr/>
        </p:nvCxnSpPr>
        <p:spPr>
          <a:xfrm>
            <a:off x="3832359" y="1842052"/>
            <a:ext cx="0" cy="7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4F931602-6473-4D97-A02C-FA51BD4DB65C}"/>
              </a:ext>
            </a:extLst>
          </p:cNvPr>
          <p:cNvSpPr/>
          <p:nvPr/>
        </p:nvSpPr>
        <p:spPr>
          <a:xfrm>
            <a:off x="2633040" y="2584174"/>
            <a:ext cx="2398637" cy="742122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X %2==0</a:t>
            </a:r>
            <a:endParaRPr lang="ar-SY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7183740-9690-4E96-99C2-8D7043FA29B3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>
            <a:off x="5031677" y="2955235"/>
            <a:ext cx="1225830" cy="602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7F94031-D7D8-48B4-B30D-8D78505724AE}"/>
              </a:ext>
            </a:extLst>
          </p:cNvPr>
          <p:cNvCxnSpPr>
            <a:cxnSpLocks/>
          </p:cNvCxnSpPr>
          <p:nvPr/>
        </p:nvCxnSpPr>
        <p:spPr>
          <a:xfrm rot="5400000">
            <a:off x="4796956" y="3527237"/>
            <a:ext cx="495952" cy="242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7B905E-5907-44F4-816B-B5E6CBF1107E}"/>
              </a:ext>
            </a:extLst>
          </p:cNvPr>
          <p:cNvSpPr txBox="1"/>
          <p:nvPr/>
        </p:nvSpPr>
        <p:spPr>
          <a:xfrm>
            <a:off x="5268562" y="2615506"/>
            <a:ext cx="9624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SY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8B4DE81-F5FE-462B-AB91-37A6692ABD88}"/>
              </a:ext>
            </a:extLst>
          </p:cNvPr>
          <p:cNvCxnSpPr>
            <a:cxnSpLocks/>
            <a:endCxn id="41" idx="0"/>
          </p:cNvCxnSpPr>
          <p:nvPr/>
        </p:nvCxnSpPr>
        <p:spPr>
          <a:xfrm rot="10800000" flipV="1">
            <a:off x="1082539" y="2955234"/>
            <a:ext cx="1550502" cy="577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037FE8-1670-46A4-BC62-9612AB297F60}"/>
              </a:ext>
            </a:extLst>
          </p:cNvPr>
          <p:cNvCxnSpPr>
            <a:cxnSpLocks/>
          </p:cNvCxnSpPr>
          <p:nvPr/>
        </p:nvCxnSpPr>
        <p:spPr>
          <a:xfrm>
            <a:off x="1056026" y="4419600"/>
            <a:ext cx="2749819" cy="568187"/>
          </a:xfrm>
          <a:prstGeom prst="bentConnector3">
            <a:avLst>
              <a:gd name="adj1" fmla="val 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C25F64-4A08-435C-9004-C7D58CD2A04C}"/>
              </a:ext>
            </a:extLst>
          </p:cNvPr>
          <p:cNvSpPr txBox="1"/>
          <p:nvPr/>
        </p:nvSpPr>
        <p:spPr>
          <a:xfrm>
            <a:off x="1221681" y="2615506"/>
            <a:ext cx="768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SY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0D13FD-A447-4B54-AE71-F9F273CD68AB}"/>
              </a:ext>
            </a:extLst>
          </p:cNvPr>
          <p:cNvSpPr/>
          <p:nvPr/>
        </p:nvSpPr>
        <p:spPr>
          <a:xfrm>
            <a:off x="5219697" y="3558208"/>
            <a:ext cx="2075620" cy="8872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Print(‘x is even’)</a:t>
            </a:r>
            <a:endParaRPr lang="ar-SY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DDCB5F-BA33-4EAF-BC37-FD19843725C0}"/>
              </a:ext>
            </a:extLst>
          </p:cNvPr>
          <p:cNvSpPr/>
          <p:nvPr/>
        </p:nvSpPr>
        <p:spPr>
          <a:xfrm>
            <a:off x="44729" y="3532356"/>
            <a:ext cx="2075620" cy="8872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Print (‘x is odd’)</a:t>
            </a:r>
            <a:endParaRPr lang="ar-SY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2591C9-9176-4387-9F40-90EF26236F2D}"/>
              </a:ext>
            </a:extLst>
          </p:cNvPr>
          <p:cNvSpPr txBox="1"/>
          <p:nvPr/>
        </p:nvSpPr>
        <p:spPr>
          <a:xfrm>
            <a:off x="8168302" y="2121289"/>
            <a:ext cx="3578004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000" dirty="0"/>
              <a:t> x%2 ==0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sz="2000" dirty="0"/>
              <a:t>       print (‘x is even’)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else :</a:t>
            </a:r>
          </a:p>
          <a:p>
            <a:r>
              <a:rPr lang="en-US" sz="2000" dirty="0"/>
              <a:t>       print(‘x is odd’)</a:t>
            </a:r>
          </a:p>
          <a:p>
            <a:endParaRPr lang="ar-S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59B885-919B-440D-AE98-42F2BD18FD75}"/>
              </a:ext>
            </a:extLst>
          </p:cNvPr>
          <p:cNvSpPr txBox="1"/>
          <p:nvPr/>
        </p:nvSpPr>
        <p:spPr>
          <a:xfrm>
            <a:off x="7576019" y="3822962"/>
            <a:ext cx="412299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dirty="0"/>
              <a:t>في حال وجود احتمالين لتنفيذ لشرط</a:t>
            </a:r>
          </a:p>
          <a:p>
            <a:pPr algn="r" rtl="1"/>
            <a:r>
              <a:rPr lang="ar-SA" sz="2000" dirty="0"/>
              <a:t>إذا كان الشرط التابع ل </a:t>
            </a:r>
            <a:r>
              <a:rPr lang="en-GB" sz="2000" dirty="0"/>
              <a:t>if</a:t>
            </a:r>
            <a:r>
              <a:rPr lang="ar-SA" sz="2000" dirty="0"/>
              <a:t> محقق سيتم تنفيذ التعليمات اللاحقة لها , وإلا سيتم تنفيذ التعليمات اللاحقة ل </a:t>
            </a:r>
            <a:r>
              <a:rPr lang="en-GB" sz="2000" dirty="0"/>
              <a:t>else</a:t>
            </a:r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236469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E18CE-64D3-47EC-868D-C70A93363ACB}"/>
              </a:ext>
            </a:extLst>
          </p:cNvPr>
          <p:cNvSpPr txBox="1"/>
          <p:nvPr/>
        </p:nvSpPr>
        <p:spPr>
          <a:xfrm>
            <a:off x="2247900" y="526922"/>
            <a:ext cx="75272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Chained conditionals</a:t>
            </a:r>
          </a:p>
          <a:p>
            <a:pPr algn="ctr"/>
            <a:r>
              <a:rPr lang="ar-SA" sz="3600" b="1" dirty="0">
                <a:solidFill>
                  <a:schemeClr val="accent1">
                    <a:lumMod val="75000"/>
                  </a:schemeClr>
                </a:solidFill>
              </a:rPr>
              <a:t>سلسلة مشروطة </a:t>
            </a:r>
            <a:endParaRPr lang="ar-SY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5EF7A0-DF05-47D8-B189-DEC076E3A410}"/>
              </a:ext>
            </a:extLst>
          </p:cNvPr>
          <p:cNvCxnSpPr/>
          <p:nvPr/>
        </p:nvCxnSpPr>
        <p:spPr>
          <a:xfrm>
            <a:off x="2398643" y="1417983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9DA6A981-7AE4-4720-9F34-2A80296F8AE7}"/>
              </a:ext>
            </a:extLst>
          </p:cNvPr>
          <p:cNvSpPr/>
          <p:nvPr/>
        </p:nvSpPr>
        <p:spPr>
          <a:xfrm>
            <a:off x="1527312" y="2120348"/>
            <a:ext cx="1742661" cy="9144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X &lt; y</a:t>
            </a:r>
            <a:endParaRPr lang="ar-S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CCA0A1-81DC-45F9-BAD3-EF564BCA8272}"/>
              </a:ext>
            </a:extLst>
          </p:cNvPr>
          <p:cNvCxnSpPr>
            <a:stCxn id="5" idx="3"/>
          </p:cNvCxnSpPr>
          <p:nvPr/>
        </p:nvCxnSpPr>
        <p:spPr>
          <a:xfrm>
            <a:off x="3269973" y="2577548"/>
            <a:ext cx="65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C2A4B8-497A-4C7A-AA7D-A83598F9683E}"/>
              </a:ext>
            </a:extLst>
          </p:cNvPr>
          <p:cNvSpPr/>
          <p:nvPr/>
        </p:nvSpPr>
        <p:spPr>
          <a:xfrm>
            <a:off x="3949149" y="2239617"/>
            <a:ext cx="2305877" cy="6758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Print(‘x is less than y’)</a:t>
            </a:r>
            <a:endParaRPr lang="ar-S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D96BA1-713A-43E8-B7D0-F53462862A2E}"/>
              </a:ext>
            </a:extLst>
          </p:cNvPr>
          <p:cNvCxnSpPr>
            <a:cxnSpLocks/>
          </p:cNvCxnSpPr>
          <p:nvPr/>
        </p:nvCxnSpPr>
        <p:spPr>
          <a:xfrm>
            <a:off x="6255026" y="2577548"/>
            <a:ext cx="904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C0BE7F-11DD-4BC2-AF2B-DE80892F736E}"/>
              </a:ext>
            </a:extLst>
          </p:cNvPr>
          <p:cNvCxnSpPr>
            <a:stCxn id="5" idx="2"/>
          </p:cNvCxnSpPr>
          <p:nvPr/>
        </p:nvCxnSpPr>
        <p:spPr>
          <a:xfrm>
            <a:off x="2398643" y="3034748"/>
            <a:ext cx="0" cy="39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C7088305-FB52-4B37-B91D-61B4C679C5A1}"/>
              </a:ext>
            </a:extLst>
          </p:cNvPr>
          <p:cNvSpPr/>
          <p:nvPr/>
        </p:nvSpPr>
        <p:spPr>
          <a:xfrm>
            <a:off x="1527312" y="3427845"/>
            <a:ext cx="1742661" cy="9144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X &gt; y</a:t>
            </a:r>
            <a:endParaRPr lang="ar-SY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D7C6F8-EDB3-4B44-A0F0-E2D8B9325B82}"/>
              </a:ext>
            </a:extLst>
          </p:cNvPr>
          <p:cNvCxnSpPr/>
          <p:nvPr/>
        </p:nvCxnSpPr>
        <p:spPr>
          <a:xfrm>
            <a:off x="6506817" y="3885045"/>
            <a:ext cx="65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B6916E-3C7A-4913-963B-8F339E555670}"/>
              </a:ext>
            </a:extLst>
          </p:cNvPr>
          <p:cNvCxnSpPr/>
          <p:nvPr/>
        </p:nvCxnSpPr>
        <p:spPr>
          <a:xfrm>
            <a:off x="3269973" y="3885045"/>
            <a:ext cx="65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D8D88-C091-4163-83A3-E04C9E3DB3AA}"/>
              </a:ext>
            </a:extLst>
          </p:cNvPr>
          <p:cNvSpPr/>
          <p:nvPr/>
        </p:nvSpPr>
        <p:spPr>
          <a:xfrm>
            <a:off x="3922643" y="3547114"/>
            <a:ext cx="2584174" cy="6758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Print(‘x is greater than y’)</a:t>
            </a:r>
            <a:endParaRPr lang="ar-S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A294BB-8096-45E3-8824-CB534412CA2E}"/>
              </a:ext>
            </a:extLst>
          </p:cNvPr>
          <p:cNvCxnSpPr>
            <a:stCxn id="13" idx="2"/>
          </p:cNvCxnSpPr>
          <p:nvPr/>
        </p:nvCxnSpPr>
        <p:spPr>
          <a:xfrm>
            <a:off x="2398643" y="4342245"/>
            <a:ext cx="0" cy="46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D4DB-C152-435B-BC32-84DF04918CD6}"/>
              </a:ext>
            </a:extLst>
          </p:cNvPr>
          <p:cNvSpPr/>
          <p:nvPr/>
        </p:nvSpPr>
        <p:spPr>
          <a:xfrm>
            <a:off x="1281322" y="4798291"/>
            <a:ext cx="2234640" cy="768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Print(‘x is equal to y’)</a:t>
            </a:r>
            <a:endParaRPr lang="ar-SY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8A0D68-F25A-4440-9B9C-46BF26415C83}"/>
              </a:ext>
            </a:extLst>
          </p:cNvPr>
          <p:cNvCxnSpPr>
            <a:stCxn id="20" idx="2"/>
          </p:cNvCxnSpPr>
          <p:nvPr/>
        </p:nvCxnSpPr>
        <p:spPr>
          <a:xfrm>
            <a:off x="2398642" y="5566917"/>
            <a:ext cx="0" cy="86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C66D8D-D38D-4A09-A399-BF303F8E480A}"/>
              </a:ext>
            </a:extLst>
          </p:cNvPr>
          <p:cNvCxnSpPr/>
          <p:nvPr/>
        </p:nvCxnSpPr>
        <p:spPr>
          <a:xfrm rot="10800000" flipV="1">
            <a:off x="2398643" y="2577546"/>
            <a:ext cx="4760845" cy="3505201"/>
          </a:xfrm>
          <a:prstGeom prst="bentConnector3">
            <a:avLst>
              <a:gd name="adj1" fmla="val -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4F468E-FE5A-4178-BA25-694FFC2ECCB4}"/>
              </a:ext>
            </a:extLst>
          </p:cNvPr>
          <p:cNvSpPr txBox="1"/>
          <p:nvPr/>
        </p:nvSpPr>
        <p:spPr>
          <a:xfrm>
            <a:off x="3269972" y="2239617"/>
            <a:ext cx="5599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yes</a:t>
            </a:r>
            <a:endParaRPr lang="ar-S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AFC8C3-38D0-4A1E-97A4-00392464CE88}"/>
              </a:ext>
            </a:extLst>
          </p:cNvPr>
          <p:cNvSpPr txBox="1"/>
          <p:nvPr/>
        </p:nvSpPr>
        <p:spPr>
          <a:xfrm>
            <a:off x="3269972" y="3531414"/>
            <a:ext cx="5599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yes</a:t>
            </a:r>
            <a:endParaRPr lang="ar-S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E3D82A-4BFF-4EBA-B89E-0A339BD4A840}"/>
              </a:ext>
            </a:extLst>
          </p:cNvPr>
          <p:cNvSpPr txBox="1"/>
          <p:nvPr/>
        </p:nvSpPr>
        <p:spPr>
          <a:xfrm>
            <a:off x="7523925" y="2577546"/>
            <a:ext cx="443947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dirty="0"/>
              <a:t>في حال وجود اكثر من احتمالين للتحقق من الشرط</a:t>
            </a:r>
          </a:p>
          <a:p>
            <a:pPr algn="r" rtl="1"/>
            <a:r>
              <a:rPr lang="ar-SA" sz="2000" dirty="0"/>
              <a:t>نستخدم سلسلة من الشروط تشبه الحلقة </a:t>
            </a:r>
            <a:endParaRPr lang="en-GB" sz="2000" dirty="0"/>
          </a:p>
          <a:p>
            <a:pPr algn="r" rtl="1"/>
            <a:endParaRPr lang="en-GB" sz="2000" dirty="0"/>
          </a:p>
          <a:p>
            <a:pPr rtl="1"/>
            <a:r>
              <a:rPr lang="en-GB" sz="2000" dirty="0"/>
              <a:t>If  x&lt;y :</a:t>
            </a:r>
          </a:p>
          <a:p>
            <a:r>
              <a:rPr lang="en-GB" sz="2000" dirty="0"/>
              <a:t>       print(‘x is less than y’)</a:t>
            </a:r>
          </a:p>
          <a:p>
            <a:r>
              <a:rPr lang="en-GB" sz="2000" dirty="0" err="1"/>
              <a:t>elif</a:t>
            </a:r>
            <a:r>
              <a:rPr lang="en-GB" sz="2000" dirty="0"/>
              <a:t> x&gt;y :</a:t>
            </a:r>
          </a:p>
          <a:p>
            <a:r>
              <a:rPr lang="en-GB" sz="2000" dirty="0"/>
              <a:t>       print(‘x is greater than y’)</a:t>
            </a:r>
          </a:p>
          <a:p>
            <a:r>
              <a:rPr lang="en-GB" sz="2000" dirty="0"/>
              <a:t>else:</a:t>
            </a:r>
          </a:p>
          <a:p>
            <a:r>
              <a:rPr lang="en-GB" sz="2000" dirty="0"/>
              <a:t>       print(‘x is equal to y’)</a:t>
            </a:r>
          </a:p>
        </p:txBody>
      </p:sp>
    </p:spTree>
    <p:extLst>
      <p:ext uri="{BB962C8B-B14F-4D97-AF65-F5344CB8AC3E}">
        <p14:creationId xmlns:p14="http://schemas.microsoft.com/office/powerpoint/2010/main" val="36181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056E7-8B02-456C-A2B4-6F1AFCB62564}"/>
              </a:ext>
            </a:extLst>
          </p:cNvPr>
          <p:cNvSpPr txBox="1"/>
          <p:nvPr/>
        </p:nvSpPr>
        <p:spPr>
          <a:xfrm>
            <a:off x="2247900" y="526922"/>
            <a:ext cx="75272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 conditionals</a:t>
            </a:r>
          </a:p>
          <a:p>
            <a:pPr algn="ctr"/>
            <a:r>
              <a:rPr lang="ar-SA" sz="3600" b="1" dirty="0">
                <a:solidFill>
                  <a:schemeClr val="accent1">
                    <a:lumMod val="75000"/>
                  </a:schemeClr>
                </a:solidFill>
              </a:rPr>
              <a:t>التداخلات الشرطية</a:t>
            </a:r>
            <a:endParaRPr lang="ar-SY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3EA9-E419-4BE2-B269-E1756153C811}"/>
              </a:ext>
            </a:extLst>
          </p:cNvPr>
          <p:cNvSpPr txBox="1"/>
          <p:nvPr/>
        </p:nvSpPr>
        <p:spPr>
          <a:xfrm>
            <a:off x="7563883" y="2199860"/>
            <a:ext cx="4306957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dirty="0"/>
              <a:t>قد يكون أحد الشروط متداخل مع شرط آخر </a:t>
            </a:r>
          </a:p>
          <a:p>
            <a:pPr algn="r" rtl="1"/>
            <a:endParaRPr lang="ar-SA" sz="2000" dirty="0"/>
          </a:p>
          <a:p>
            <a:r>
              <a:rPr lang="en-GB" sz="2000" dirty="0"/>
              <a:t>If  x==y :</a:t>
            </a:r>
          </a:p>
          <a:p>
            <a:r>
              <a:rPr lang="en-GB" sz="2000" dirty="0"/>
              <a:t>       print(‘x is equal to y’)</a:t>
            </a:r>
          </a:p>
          <a:p>
            <a:r>
              <a:rPr lang="en-GB" sz="2000" dirty="0"/>
              <a:t>else:</a:t>
            </a:r>
          </a:p>
          <a:p>
            <a:r>
              <a:rPr lang="en-GB" sz="2000" dirty="0"/>
              <a:t>      if  x&gt;y :</a:t>
            </a:r>
          </a:p>
          <a:p>
            <a:r>
              <a:rPr lang="en-GB" sz="2000" dirty="0"/>
              <a:t>            print(‘x is greater than y’)</a:t>
            </a:r>
          </a:p>
          <a:p>
            <a:r>
              <a:rPr lang="en-GB" sz="2000" dirty="0"/>
              <a:t>      else:</a:t>
            </a:r>
          </a:p>
          <a:p>
            <a:r>
              <a:rPr lang="en-GB" sz="2000" dirty="0"/>
              <a:t>            print (‘x is less than y’)</a:t>
            </a:r>
          </a:p>
          <a:p>
            <a:endParaRPr lang="ar-SY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5DAE6-34BB-48FB-A84D-91E9C981E465}"/>
              </a:ext>
            </a:extLst>
          </p:cNvPr>
          <p:cNvSpPr txBox="1"/>
          <p:nvPr/>
        </p:nvSpPr>
        <p:spPr>
          <a:xfrm>
            <a:off x="3485322" y="2615506"/>
            <a:ext cx="768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SY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284D83F-78E0-4F35-B5C9-7D4595576D82}"/>
              </a:ext>
            </a:extLst>
          </p:cNvPr>
          <p:cNvSpPr/>
          <p:nvPr/>
        </p:nvSpPr>
        <p:spPr>
          <a:xfrm>
            <a:off x="2633040" y="2584174"/>
            <a:ext cx="2398637" cy="742122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X == Y</a:t>
            </a:r>
            <a:endParaRPr lang="ar-SY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2A20A0-59E7-4AAC-9459-D468E78F7C2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1677" y="2955235"/>
            <a:ext cx="1225830" cy="602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81A635-A20A-47E9-81DB-9FFB764CB469}"/>
              </a:ext>
            </a:extLst>
          </p:cNvPr>
          <p:cNvCxnSpPr>
            <a:cxnSpLocks/>
          </p:cNvCxnSpPr>
          <p:nvPr/>
        </p:nvCxnSpPr>
        <p:spPr>
          <a:xfrm rot="5400000">
            <a:off x="4382632" y="4559058"/>
            <a:ext cx="2110626" cy="1678882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3CB929-6E0F-4E78-8C9E-63DF4E417899}"/>
              </a:ext>
            </a:extLst>
          </p:cNvPr>
          <p:cNvSpPr txBox="1"/>
          <p:nvPr/>
        </p:nvSpPr>
        <p:spPr>
          <a:xfrm>
            <a:off x="5268562" y="2615506"/>
            <a:ext cx="9624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SY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E6A77FF-41F6-4B53-BA60-8F82971376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7383" y="2955234"/>
            <a:ext cx="845659" cy="549966"/>
          </a:xfrm>
          <a:prstGeom prst="bentConnector3">
            <a:avLst>
              <a:gd name="adj1" fmla="val 98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1A0E2C-A795-4643-826D-A176860FF7F6}"/>
              </a:ext>
            </a:extLst>
          </p:cNvPr>
          <p:cNvCxnSpPr>
            <a:cxnSpLocks/>
          </p:cNvCxnSpPr>
          <p:nvPr/>
        </p:nvCxnSpPr>
        <p:spPr>
          <a:xfrm rot="5400000">
            <a:off x="361321" y="3990766"/>
            <a:ext cx="572122" cy="475632"/>
          </a:xfrm>
          <a:prstGeom prst="bentConnector3">
            <a:avLst>
              <a:gd name="adj1" fmla="val -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77E22C-D360-46B1-9048-99DB28473DB0}"/>
              </a:ext>
            </a:extLst>
          </p:cNvPr>
          <p:cNvSpPr txBox="1"/>
          <p:nvPr/>
        </p:nvSpPr>
        <p:spPr>
          <a:xfrm>
            <a:off x="1909554" y="2590801"/>
            <a:ext cx="768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S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43A0-3B11-4327-9E33-F16EDA28AE4E}"/>
              </a:ext>
            </a:extLst>
          </p:cNvPr>
          <p:cNvSpPr/>
          <p:nvPr/>
        </p:nvSpPr>
        <p:spPr>
          <a:xfrm>
            <a:off x="5140187" y="3558208"/>
            <a:ext cx="2234640" cy="768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Print(‘x is equal to y’)</a:t>
            </a:r>
            <a:endParaRPr lang="ar-SY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52350D4-3BB3-4384-8243-62092AF805F1}"/>
              </a:ext>
            </a:extLst>
          </p:cNvPr>
          <p:cNvSpPr/>
          <p:nvPr/>
        </p:nvSpPr>
        <p:spPr>
          <a:xfrm>
            <a:off x="916051" y="3485321"/>
            <a:ext cx="1742661" cy="9144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X &gt; y</a:t>
            </a:r>
            <a:endParaRPr lang="ar-S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22A71-04B1-4653-9053-2C3A0F4CAFB2}"/>
              </a:ext>
            </a:extLst>
          </p:cNvPr>
          <p:cNvSpPr txBox="1"/>
          <p:nvPr/>
        </p:nvSpPr>
        <p:spPr>
          <a:xfrm>
            <a:off x="477483" y="3600244"/>
            <a:ext cx="768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S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2124A-B8A5-46F7-855A-27A790DC08D1}"/>
              </a:ext>
            </a:extLst>
          </p:cNvPr>
          <p:cNvSpPr txBox="1"/>
          <p:nvPr/>
        </p:nvSpPr>
        <p:spPr>
          <a:xfrm>
            <a:off x="2851703" y="3601185"/>
            <a:ext cx="9624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SY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155EA7-6560-416E-BB7E-5997A9F981B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58712" y="3942521"/>
            <a:ext cx="1445731" cy="555163"/>
          </a:xfrm>
          <a:prstGeom prst="bentConnector3">
            <a:avLst>
              <a:gd name="adj1" fmla="val 99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84A86B-C7E8-4AA4-9CAB-FF2ABB4E5C3D}"/>
              </a:ext>
            </a:extLst>
          </p:cNvPr>
          <p:cNvSpPr/>
          <p:nvPr/>
        </p:nvSpPr>
        <p:spPr>
          <a:xfrm>
            <a:off x="0" y="4514644"/>
            <a:ext cx="2305877" cy="6758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Print(‘x is less than y’)</a:t>
            </a:r>
            <a:endParaRPr lang="ar-SY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B7766-4827-4956-A8E2-38F2D7C13AE2}"/>
              </a:ext>
            </a:extLst>
          </p:cNvPr>
          <p:cNvSpPr/>
          <p:nvPr/>
        </p:nvSpPr>
        <p:spPr>
          <a:xfrm>
            <a:off x="2815666" y="4514643"/>
            <a:ext cx="2584174" cy="6758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/>
              <a:t>Print(‘x is greater than y’)</a:t>
            </a:r>
            <a:endParaRPr lang="ar-S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892BD7-9A3D-4464-BBA6-187A2EEB672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32359" y="2049600"/>
            <a:ext cx="0" cy="53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8DA9429-F11C-4F19-9F77-F8F7D618813F}"/>
              </a:ext>
            </a:extLst>
          </p:cNvPr>
          <p:cNvCxnSpPr>
            <a:cxnSpLocks/>
          </p:cNvCxnSpPr>
          <p:nvPr/>
        </p:nvCxnSpPr>
        <p:spPr>
          <a:xfrm>
            <a:off x="861795" y="5190504"/>
            <a:ext cx="1638516" cy="545071"/>
          </a:xfrm>
          <a:prstGeom prst="bentConnector3">
            <a:avLst>
              <a:gd name="adj1" fmla="val -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E91D0-D482-4790-B528-9D1213A28197}"/>
              </a:ext>
            </a:extLst>
          </p:cNvPr>
          <p:cNvCxnSpPr>
            <a:stCxn id="29" idx="2"/>
          </p:cNvCxnSpPr>
          <p:nvPr/>
        </p:nvCxnSpPr>
        <p:spPr>
          <a:xfrm rot="5400000">
            <a:off x="3110698" y="4738519"/>
            <a:ext cx="545071" cy="1449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152B4D-3E0C-4214-838C-508976E63895}"/>
              </a:ext>
            </a:extLst>
          </p:cNvPr>
          <p:cNvCxnSpPr>
            <a:cxnSpLocks/>
          </p:cNvCxnSpPr>
          <p:nvPr/>
        </p:nvCxnSpPr>
        <p:spPr>
          <a:xfrm>
            <a:off x="2567919" y="5735575"/>
            <a:ext cx="1895370" cy="718237"/>
          </a:xfrm>
          <a:prstGeom prst="bentConnector3">
            <a:avLst>
              <a:gd name="adj1" fmla="val 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C3980F-C883-46A6-8CDF-6E2CFF77DAC9}"/>
              </a:ext>
            </a:extLst>
          </p:cNvPr>
          <p:cNvCxnSpPr>
            <a:cxnSpLocks/>
          </p:cNvCxnSpPr>
          <p:nvPr/>
        </p:nvCxnSpPr>
        <p:spPr>
          <a:xfrm flipH="1">
            <a:off x="4530897" y="6428395"/>
            <a:ext cx="1" cy="42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730E-7E24-41F0-B83B-3D3E8DD9C236}"/>
              </a:ext>
            </a:extLst>
          </p:cNvPr>
          <p:cNvSpPr txBox="1"/>
          <p:nvPr/>
        </p:nvSpPr>
        <p:spPr>
          <a:xfrm>
            <a:off x="2247900" y="526922"/>
            <a:ext cx="75272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Exceptions with try and except</a:t>
            </a:r>
          </a:p>
          <a:p>
            <a:pPr algn="ctr"/>
            <a:r>
              <a:rPr lang="ar-SA" sz="3600" b="1" dirty="0">
                <a:solidFill>
                  <a:schemeClr val="accent1">
                    <a:lumMod val="75000"/>
                  </a:schemeClr>
                </a:solidFill>
              </a:rPr>
              <a:t>معالجة الاستثناءات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5CEA-EF1A-4076-A860-864F64D2C1E7}"/>
              </a:ext>
            </a:extLst>
          </p:cNvPr>
          <p:cNvSpPr txBox="1"/>
          <p:nvPr/>
        </p:nvSpPr>
        <p:spPr>
          <a:xfrm>
            <a:off x="7050156" y="2517913"/>
            <a:ext cx="470452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000" dirty="0"/>
              <a:t>عند توقع حدوث خطأ في جزء من البرنامج يمكن ان استثني الخطأ وأعيد صياغة البرنامج </a:t>
            </a:r>
          </a:p>
          <a:p>
            <a:pPr algn="r" rtl="1"/>
            <a:r>
              <a:rPr lang="ar-SA" sz="2000" dirty="0"/>
              <a:t>مثلاً تقسيم عدد على صفر</a:t>
            </a:r>
          </a:p>
          <a:p>
            <a:pPr algn="r" rtl="1"/>
            <a:r>
              <a:rPr lang="ar-SA" sz="2000" dirty="0"/>
              <a:t>في هذه الحالة يمكن استخدام مفهوم </a:t>
            </a:r>
            <a:r>
              <a:rPr lang="en-GB" sz="2000" dirty="0"/>
              <a:t>try/except </a:t>
            </a:r>
            <a:r>
              <a:rPr lang="ar-SA" sz="2000" dirty="0"/>
              <a:t> </a:t>
            </a:r>
            <a:endParaRPr lang="ar-S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B9A69-984D-4013-AE08-ACB090E4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642" r="44782" b="5292"/>
          <a:stretch/>
        </p:blipFill>
        <p:spPr>
          <a:xfrm>
            <a:off x="212035" y="2305879"/>
            <a:ext cx="6732104" cy="38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360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19</cp:revision>
  <dcterms:created xsi:type="dcterms:W3CDTF">2020-06-25T10:27:26Z</dcterms:created>
  <dcterms:modified xsi:type="dcterms:W3CDTF">2020-06-25T18:02:39Z</dcterms:modified>
</cp:coreProperties>
</file>