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1000" r="2000" b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0E76-B88E-4833-8EEF-793EDD7E166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427F-BD4A-40F2-B7D6-DE15E5732FCD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0" y="163831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BANK MARKETING</a:t>
            </a:r>
            <a:b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BY: MARAM ALZHRANI</a:t>
            </a:r>
            <a:endParaRPr lang="ar-SA" sz="4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0B93E07F-D6A6-4BF5-B170-12048F06D8DE}"/>
              </a:ext>
            </a:extLst>
          </p:cNvPr>
          <p:cNvCxnSpPr/>
          <p:nvPr/>
        </p:nvCxnSpPr>
        <p:spPr>
          <a:xfrm>
            <a:off x="322118" y="4977245"/>
            <a:ext cx="1091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885078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CONTENT: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386479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Introduction.</a:t>
            </a: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Project goal.</a:t>
            </a: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Modelling.</a:t>
            </a: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Data process.</a:t>
            </a:r>
          </a:p>
          <a:p>
            <a:pPr algn="l" rtl="0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Conclusion.</a:t>
            </a: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71327DBD-AD3E-41C8-8DC7-E26BBBB354A4}"/>
              </a:ext>
            </a:extLst>
          </p:cNvPr>
          <p:cNvCxnSpPr/>
          <p:nvPr/>
        </p:nvCxnSpPr>
        <p:spPr>
          <a:xfrm>
            <a:off x="540327" y="5392882"/>
            <a:ext cx="1091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Introduction: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197" y="2291789"/>
            <a:ext cx="6068627" cy="4351338"/>
          </a:xfrm>
        </p:spPr>
        <p:txBody>
          <a:bodyPr/>
          <a:lstStyle/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Companies build many marketing campaigns to increase subscribed persons.</a:t>
            </a:r>
          </a:p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 Many companies work on analyzing the market before starting campaigns, and the prediction of subscriptions size and classify of the audience are considered as the basic points in their work.</a:t>
            </a:r>
          </a:p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 Machine Learning algorithms have shown remarkable performance on several classify and prediction tasks</a:t>
            </a:r>
            <a:endParaRPr lang="en-US" sz="2000" dirty="0"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 algn="l" rtl="0">
              <a:buNone/>
            </a:pPr>
            <a:endParaRPr lang="ar-SA" dirty="0"/>
          </a:p>
        </p:txBody>
      </p:sp>
      <p:sp>
        <p:nvSpPr>
          <p:cNvPr id="5" name="عنصر نائب للمحتوى 2"/>
          <p:cNvSpPr txBox="1"/>
          <p:nvPr/>
        </p:nvSpPr>
        <p:spPr>
          <a:xfrm>
            <a:off x="838198" y="1825625"/>
            <a:ext cx="6068627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ar-SA" dirty="0"/>
          </a:p>
        </p:txBody>
      </p: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AF9092E2-81D1-4073-B859-01F9208C97FA}"/>
              </a:ext>
            </a:extLst>
          </p:cNvPr>
          <p:cNvCxnSpPr/>
          <p:nvPr/>
        </p:nvCxnSpPr>
        <p:spPr>
          <a:xfrm>
            <a:off x="488373" y="5340927"/>
            <a:ext cx="11284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711115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Project goal: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307538"/>
            <a:ext cx="6201792" cy="4351338"/>
          </a:xfrm>
        </p:spPr>
        <p:txBody>
          <a:bodyPr/>
          <a:lstStyle/>
          <a:p>
            <a:pPr algn="l" rtl="0"/>
            <a:r>
              <a:rPr lang="en-US" sz="20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400" dirty="0">
                <a:solidFill>
                  <a:srgbClr val="201F1E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to predict and anticipate the client’s cases in terms of whether he will subscribe to a deposit or not based on his /her information.</a:t>
            </a:r>
            <a:r>
              <a:rPr lang="en-US" sz="2400" dirty="0">
                <a:solidFill>
                  <a:srgbClr val="24292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 were based on phone calls.</a:t>
            </a:r>
          </a:p>
          <a:p>
            <a:pPr marL="0" indent="0" algn="l" rtl="0">
              <a:buNone/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algn="l" rtl="0"/>
            <a:endParaRPr lang="en-US" sz="1800" dirty="0">
              <a:effectLst/>
              <a:latin typeface="Calibri" panose="020F0502020204030204" pitchFamily="34" charset="0"/>
            </a:endParaRPr>
          </a:p>
          <a:p>
            <a:pPr algn="l" rtl="0"/>
            <a:endParaRPr lang="ar-SA" dirty="0"/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6BEFF50B-60D6-4D8A-8C6B-C60DB4CA1B90}"/>
              </a:ext>
            </a:extLst>
          </p:cNvPr>
          <p:cNvCxnSpPr>
            <a:stCxn id="3" idx="1"/>
          </p:cNvCxnSpPr>
          <p:nvPr/>
        </p:nvCxnSpPr>
        <p:spPr>
          <a:xfrm>
            <a:off x="838200" y="4483207"/>
            <a:ext cx="1083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Modelling: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171615"/>
            <a:ext cx="6148526" cy="4351338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Using Logistic Regression algorithms </a:t>
            </a:r>
            <a:r>
              <a:rPr lang="en-US" sz="2000" dirty="0">
                <a:solidFill>
                  <a:srgbClr val="201F1E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to classify the clients.</a:t>
            </a:r>
            <a:endParaRPr lang="ar-SA" sz="2000" dirty="0">
              <a:solidFill>
                <a:srgbClr val="201F1E"/>
              </a:solidFill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classifiers  used to classify the clients</a:t>
            </a:r>
            <a:r>
              <a:rPr lang="ar-SA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:</a:t>
            </a:r>
            <a:endParaRPr lang="ar-SA" sz="2000" dirty="0">
              <a:solidFill>
                <a:srgbClr val="201F1E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+mj-cs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     </a:t>
            </a:r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 - 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Random Forest </a:t>
            </a:r>
            <a:r>
              <a:rPr lang="ar-SA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.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       </a:t>
            </a:r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-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Naive Bayes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ar-SA" sz="1800" dirty="0">
              <a:solidFill>
                <a:srgbClr val="201F1E"/>
              </a:solidFill>
              <a:latin typeface="Times New Roman" panose="02020603050405020304" pitchFamily="18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ar-SA" sz="1800" dirty="0">
              <a:solidFill>
                <a:srgbClr val="201F1E"/>
              </a:solidFill>
              <a:effectLst/>
              <a:latin typeface="Times New Roman" panose="02020603050405020304" pitchFamily="18" charset="0"/>
              <a:cs typeface="+mj-cs"/>
            </a:endParaRP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E920A5E0-12DF-4802-A0D1-C88E30C2BA9E}"/>
              </a:ext>
            </a:extLst>
          </p:cNvPr>
          <p:cNvCxnSpPr/>
          <p:nvPr/>
        </p:nvCxnSpPr>
        <p:spPr>
          <a:xfrm>
            <a:off x="426027" y="5278582"/>
            <a:ext cx="11388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74044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Data process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2141537"/>
            <a:ext cx="594434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Read dataset</a:t>
            </a:r>
          </a:p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Check dataset have missing value (cleaning dataset) .</a:t>
            </a:r>
          </a:p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Analysis data .</a:t>
            </a:r>
          </a:p>
          <a:p>
            <a:pPr algn="l" rtl="0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Check balance.</a:t>
            </a: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Split data (train , test).</a:t>
            </a: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Build model</a:t>
            </a:r>
            <a:r>
              <a:rPr lang="en-US" sz="2000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.</a:t>
            </a: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Applying PCA.</a:t>
            </a: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+mj-cs"/>
              </a:rPr>
              <a:t>Accuracy Score.</a:t>
            </a:r>
          </a:p>
          <a:p>
            <a:pPr marL="0" indent="0" algn="l" rtl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en-US" dirty="0"/>
          </a:p>
          <a:p>
            <a:pPr algn="l" rtl="0"/>
            <a:endParaRPr lang="ar-SA" dirty="0"/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E7721CC9-DAC6-422A-93B3-7FCC87C36243}"/>
              </a:ext>
            </a:extLst>
          </p:cNvPr>
          <p:cNvCxnSpPr/>
          <p:nvPr/>
        </p:nvCxnSpPr>
        <p:spPr>
          <a:xfrm>
            <a:off x="602673" y="5631872"/>
            <a:ext cx="10941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8FFC3FC-F020-4936-9229-C8E2D5B834A6"/>
          <p:cNvPicPr>
            <a:picLocks noGrp="1" noChangeAspect="1"/>
          </p:cNvPicPr>
          <p:nvPr>
            <p:ph sz="half"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3"/>
          <a:stretch>
            <a:fillRect/>
          </a:stretch>
        </p:blipFill>
        <p:spPr bwMode="auto">
          <a:xfrm>
            <a:off x="477983" y="952355"/>
            <a:ext cx="3823854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321D5766-8CB3-41A2-A1E8-38C622C5EA93"/>
          <p:cNvPicPr>
            <a:picLocks noGrp="1" noChangeAspect="1"/>
          </p:cNvPicPr>
          <p:nvPr>
            <p:ph sz="half" idx="2"/>
          </p:nvPr>
        </p:nvPicPr>
        <p:blipFill>
          <a:blip r:embed="rId4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"/>
          <a:stretch>
            <a:fillRect/>
          </a:stretch>
        </p:blipFill>
        <p:spPr bwMode="auto">
          <a:xfrm>
            <a:off x="4569690" y="840595"/>
            <a:ext cx="3745403" cy="446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DC1DD3B2-7663-4220-8BE4-C9439E414D96"/>
          <p:cNvPicPr/>
          <p:nvPr/>
        </p:nvPicPr>
        <p:blipFill>
          <a:blip r:embed="rId5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6"/>
          <a:stretch>
            <a:fillRect/>
          </a:stretch>
        </p:blipFill>
        <p:spPr bwMode="auto">
          <a:xfrm>
            <a:off x="8315094" y="755650"/>
            <a:ext cx="3520151" cy="455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677751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71345"/>
            <a:ext cx="6486525" cy="4886960"/>
          </a:xfrm>
        </p:spPr>
        <p:txBody>
          <a:bodyPr/>
          <a:lstStyle/>
          <a:p>
            <a:pPr algn="l" rtl="0"/>
            <a:r>
              <a:rPr lang="en-US" alt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I</a:t>
            </a:r>
            <a:r>
              <a:rPr 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cleaned  and processed the dataset then studied of supervised machine learning algorithm : Logistic Regression, Random Forest and Naive Bayes classifiers to build the models</a:t>
            </a:r>
            <a:r>
              <a:rPr lang="en-US" alt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GB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and finally,  test the model accuracy</a:t>
            </a:r>
            <a:r>
              <a:rPr lang="en-GB" dirty="0"/>
              <a:t>.</a:t>
            </a:r>
            <a:endParaRPr lang="ar-SA" dirty="0"/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C05D27EF-425D-4DAC-A3E3-30B3D98EDBB6}"/>
              </a:ext>
            </a:extLst>
          </p:cNvPr>
          <p:cNvCxnSpPr>
            <a:cxnSpLocks/>
          </p:cNvCxnSpPr>
          <p:nvPr/>
        </p:nvCxnSpPr>
        <p:spPr>
          <a:xfrm flipV="1">
            <a:off x="838200" y="4281054"/>
            <a:ext cx="10290464" cy="1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657601" y="3010354"/>
            <a:ext cx="4245428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  Thank you  </a:t>
            </a:r>
            <a:endParaRPr lang="ar-SA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034CDED4-3B61-4292-9A09-89929207FA61}"/>
              </a:ext>
            </a:extLst>
          </p:cNvPr>
          <p:cNvCxnSpPr/>
          <p:nvPr/>
        </p:nvCxnSpPr>
        <p:spPr>
          <a:xfrm>
            <a:off x="644236" y="5205845"/>
            <a:ext cx="10370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219</Words>
  <Application>Microsoft Office PowerPoint</Application>
  <PresentationFormat>شاشة عريضة</PresentationFormat>
  <Paragraphs>35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6" baseType="lpstr">
      <vt:lpstr>Arial</vt:lpstr>
      <vt:lpstr>Baskerville</vt:lpstr>
      <vt:lpstr>Calibri</vt:lpstr>
      <vt:lpstr>Calibri Light</vt:lpstr>
      <vt:lpstr>Helvetica Neue</vt:lpstr>
      <vt:lpstr>Times New Roman</vt:lpstr>
      <vt:lpstr>نسق Office</vt:lpstr>
      <vt:lpstr>BANK MARKETING  BY: MARAM ALZHRANI</vt:lpstr>
      <vt:lpstr>CONTENT:</vt:lpstr>
      <vt:lpstr>Introduction: </vt:lpstr>
      <vt:lpstr>Project goal:</vt:lpstr>
      <vt:lpstr>Modelling: </vt:lpstr>
      <vt:lpstr>Data process</vt:lpstr>
      <vt:lpstr>عرض تقديمي في PowerPoint</vt:lpstr>
      <vt:lpstr>Conclusion </vt:lpstr>
      <vt:lpstr>   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BY: MARAM ALZHRANI</dc:title>
  <dc:creator>مرآآم آلزهرآني</dc:creator>
  <cp:lastModifiedBy>مرآآم آلزهرآني</cp:lastModifiedBy>
  <cp:revision>7</cp:revision>
  <dcterms:created xsi:type="dcterms:W3CDTF">2021-11-14T21:01:00Z</dcterms:created>
  <dcterms:modified xsi:type="dcterms:W3CDTF">2021-11-17T20:10:46Z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B4C6EB22AB9A4A17ADE9BEDEAAE72B05</vt:lpwstr>
  </property>
  <property fmtid="{D5CDD505-2E9C-101B-9397-08002B2CF9AE}" pid="3" name="KSOProductBuildVer">
    <vt:lpwstr>1033-11.2.0.10351</vt:lpwstr>
  </property>
</Properties>
</file>