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2" r:id="rId8"/>
    <p:sldId id="265" r:id="rId9"/>
    <p:sldId id="261" r:id="rId10"/>
    <p:sldId id="263" r:id="rId11"/>
  </p:sldIdLst>
  <p:sldSz cx="12192000" cy="6858000"/>
  <p:notesSz cx="6858000" cy="9144000"/>
  <p:defaultTextStyle>
    <a:defPPr>
      <a:defRPr lang="ar-SA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16" autoAdjust="0"/>
    <p:restoredTop sz="94660"/>
  </p:normalViewPr>
  <p:slideViewPr>
    <p:cSldViewPr snapToGrid="0">
      <p:cViewPr varScale="1">
        <p:scale>
          <a:sx n="74" d="100"/>
          <a:sy n="74" d="100"/>
        </p:scale>
        <p:origin x="72" y="3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ar-SA"/>
              <a:t>انقر لتحرير نمط عنوان الشكل الرئيسي</a:t>
            </a:r>
            <a:endParaRPr lang="ar-SA"/>
          </a:p>
        </p:txBody>
      </p:sp>
      <p:sp>
        <p:nvSpPr>
          <p:cNvPr id="3" name="عنوان فرعي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ar-SA"/>
              <a:t>انقر لتحرير نمط العنوان الفرعي للشكل الرئيسي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00E76-B88E-4833-8EEF-793EDD7E1660}" type="datetimeFigureOut">
              <a:rPr lang="ar-SA" smtClean="0"/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3427F-BD4A-40F2-B7D6-DE15E5732FCD}" type="slidenum">
              <a:rPr lang="ar-SA" smtClean="0"/>
            </a:fld>
            <a:endParaRPr lang="ar-S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ar-SA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  <a:endParaRPr lang="ar-SA"/>
          </a:p>
          <a:p>
            <a:pPr lvl="1"/>
            <a:r>
              <a:rPr lang="ar-SA"/>
              <a:t>المستوى الثاني</a:t>
            </a:r>
            <a:endParaRPr lang="ar-SA"/>
          </a:p>
          <a:p>
            <a:pPr lvl="2"/>
            <a:r>
              <a:rPr lang="ar-SA"/>
              <a:t>المستوى الثالث</a:t>
            </a:r>
            <a:endParaRPr lang="ar-SA"/>
          </a:p>
          <a:p>
            <a:pPr lvl="3"/>
            <a:r>
              <a:rPr lang="ar-SA"/>
              <a:t>المستوى الرابع</a:t>
            </a:r>
            <a:endParaRPr lang="ar-SA"/>
          </a:p>
          <a:p>
            <a:pPr lvl="4"/>
            <a:r>
              <a:rPr lang="ar-SA"/>
              <a:t>المستوى الخامس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00E76-B88E-4833-8EEF-793EDD7E1660}" type="datetimeFigureOut">
              <a:rPr lang="ar-SA" smtClean="0"/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3427F-BD4A-40F2-B7D6-DE15E5732FCD}" type="slidenum">
              <a:rPr lang="ar-SA" smtClean="0"/>
            </a:fld>
            <a:endParaRPr lang="ar-S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ar-SA"/>
              <a:t>انقر لتحرير نمط عنوان الشكل الرئيسي</a:t>
            </a:r>
            <a:endParaRPr lang="ar-SA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  <a:endParaRPr lang="ar-SA"/>
          </a:p>
          <a:p>
            <a:pPr lvl="1"/>
            <a:r>
              <a:rPr lang="ar-SA"/>
              <a:t>المستوى الثاني</a:t>
            </a:r>
            <a:endParaRPr lang="ar-SA"/>
          </a:p>
          <a:p>
            <a:pPr lvl="2"/>
            <a:r>
              <a:rPr lang="ar-SA"/>
              <a:t>المستوى الثالث</a:t>
            </a:r>
            <a:endParaRPr lang="ar-SA"/>
          </a:p>
          <a:p>
            <a:pPr lvl="3"/>
            <a:r>
              <a:rPr lang="ar-SA"/>
              <a:t>المستوى الرابع</a:t>
            </a:r>
            <a:endParaRPr lang="ar-SA"/>
          </a:p>
          <a:p>
            <a:pPr lvl="4"/>
            <a:r>
              <a:rPr lang="ar-SA"/>
              <a:t>المستوى الخامس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00E76-B88E-4833-8EEF-793EDD7E1660}" type="datetimeFigureOut">
              <a:rPr lang="ar-SA" smtClean="0"/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3427F-BD4A-40F2-B7D6-DE15E5732FCD}" type="slidenum">
              <a:rPr lang="ar-SA" smtClean="0"/>
            </a:fld>
            <a:endParaRPr lang="ar-S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ar-SA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  <a:endParaRPr lang="ar-SA"/>
          </a:p>
          <a:p>
            <a:pPr lvl="1"/>
            <a:r>
              <a:rPr lang="ar-SA"/>
              <a:t>المستوى الثاني</a:t>
            </a:r>
            <a:endParaRPr lang="ar-SA"/>
          </a:p>
          <a:p>
            <a:pPr lvl="2"/>
            <a:r>
              <a:rPr lang="ar-SA"/>
              <a:t>المستوى الثالث</a:t>
            </a:r>
            <a:endParaRPr lang="ar-SA"/>
          </a:p>
          <a:p>
            <a:pPr lvl="3"/>
            <a:r>
              <a:rPr lang="ar-SA"/>
              <a:t>المستوى الرابع</a:t>
            </a:r>
            <a:endParaRPr lang="ar-SA"/>
          </a:p>
          <a:p>
            <a:pPr lvl="4"/>
            <a:r>
              <a:rPr lang="ar-SA"/>
              <a:t>المستوى الخامس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00E76-B88E-4833-8EEF-793EDD7E1660}" type="datetimeFigureOut">
              <a:rPr lang="ar-SA" smtClean="0"/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3427F-BD4A-40F2-B7D6-DE15E5732FCD}" type="slidenum">
              <a:rPr lang="ar-SA" smtClean="0"/>
            </a:fld>
            <a:endParaRPr lang="ar-S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ar-SA"/>
              <a:t>انقر لتحرير نمط عنوان الشكل الرئيسي</a:t>
            </a:r>
            <a:endParaRPr lang="ar-SA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نص الشكل الرئيسي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00E76-B88E-4833-8EEF-793EDD7E1660}" type="datetimeFigureOut">
              <a:rPr lang="ar-SA" smtClean="0"/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3427F-BD4A-40F2-B7D6-DE15E5732FCD}" type="slidenum">
              <a:rPr lang="ar-SA" smtClean="0"/>
            </a:fld>
            <a:endParaRPr lang="ar-S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ar-SA"/>
          </a:p>
        </p:txBody>
      </p:sp>
      <p:sp>
        <p:nvSpPr>
          <p:cNvPr id="3" name="عنصر نائب للمحتوى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  <a:endParaRPr lang="ar-SA"/>
          </a:p>
          <a:p>
            <a:pPr lvl="1"/>
            <a:r>
              <a:rPr lang="ar-SA"/>
              <a:t>المستوى الثاني</a:t>
            </a:r>
            <a:endParaRPr lang="ar-SA"/>
          </a:p>
          <a:p>
            <a:pPr lvl="2"/>
            <a:r>
              <a:rPr lang="ar-SA"/>
              <a:t>المستوى الثالث</a:t>
            </a:r>
            <a:endParaRPr lang="ar-SA"/>
          </a:p>
          <a:p>
            <a:pPr lvl="3"/>
            <a:r>
              <a:rPr lang="ar-SA"/>
              <a:t>المستوى الرابع</a:t>
            </a:r>
            <a:endParaRPr lang="ar-SA"/>
          </a:p>
          <a:p>
            <a:pPr lvl="4"/>
            <a:r>
              <a:rPr lang="ar-SA"/>
              <a:t>المستوى الخامس</a:t>
            </a:r>
            <a:endParaRPr lang="ar-SA"/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  <a:endParaRPr lang="ar-SA"/>
          </a:p>
          <a:p>
            <a:pPr lvl="1"/>
            <a:r>
              <a:rPr lang="ar-SA"/>
              <a:t>المستوى الثاني</a:t>
            </a:r>
            <a:endParaRPr lang="ar-SA"/>
          </a:p>
          <a:p>
            <a:pPr lvl="2"/>
            <a:r>
              <a:rPr lang="ar-SA"/>
              <a:t>المستوى الثالث</a:t>
            </a:r>
            <a:endParaRPr lang="ar-SA"/>
          </a:p>
          <a:p>
            <a:pPr lvl="3"/>
            <a:r>
              <a:rPr lang="ar-SA"/>
              <a:t>المستوى الرابع</a:t>
            </a:r>
            <a:endParaRPr lang="ar-SA"/>
          </a:p>
          <a:p>
            <a:pPr lvl="4"/>
            <a:r>
              <a:rPr lang="ar-SA"/>
              <a:t>المستوى الخامس</a:t>
            </a:r>
            <a:endParaRPr lang="ar-SA"/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00E76-B88E-4833-8EEF-793EDD7E1660}" type="datetimeFigureOut">
              <a:rPr lang="ar-SA" smtClean="0"/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3427F-BD4A-40F2-B7D6-DE15E5732FCD}" type="slidenum">
              <a:rPr lang="ar-SA" smtClean="0"/>
            </a:fld>
            <a:endParaRPr lang="ar-S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ar-SA"/>
              <a:t>انقر لتحرير نمط عنوان الشكل الرئيسي</a:t>
            </a:r>
            <a:endParaRPr lang="ar-SA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  <a:endParaRPr lang="ar-SA"/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  <a:endParaRPr lang="ar-SA"/>
          </a:p>
          <a:p>
            <a:pPr lvl="1"/>
            <a:r>
              <a:rPr lang="ar-SA"/>
              <a:t>المستوى الثاني</a:t>
            </a:r>
            <a:endParaRPr lang="ar-SA"/>
          </a:p>
          <a:p>
            <a:pPr lvl="2"/>
            <a:r>
              <a:rPr lang="ar-SA"/>
              <a:t>المستوى الثالث</a:t>
            </a:r>
            <a:endParaRPr lang="ar-SA"/>
          </a:p>
          <a:p>
            <a:pPr lvl="3"/>
            <a:r>
              <a:rPr lang="ar-SA"/>
              <a:t>المستوى الرابع</a:t>
            </a:r>
            <a:endParaRPr lang="ar-SA"/>
          </a:p>
          <a:p>
            <a:pPr lvl="4"/>
            <a:r>
              <a:rPr lang="ar-SA"/>
              <a:t>المستوى الخامس</a:t>
            </a:r>
            <a:endParaRPr lang="ar-SA"/>
          </a:p>
        </p:txBody>
      </p:sp>
      <p:sp>
        <p:nvSpPr>
          <p:cNvPr id="5" name="عنصر نائب للنص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  <a:endParaRPr lang="ar-SA"/>
          </a:p>
        </p:txBody>
      </p:sp>
      <p:sp>
        <p:nvSpPr>
          <p:cNvPr id="6" name="عنصر نائب للمحتوى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  <a:endParaRPr lang="ar-SA"/>
          </a:p>
          <a:p>
            <a:pPr lvl="1"/>
            <a:r>
              <a:rPr lang="ar-SA"/>
              <a:t>المستوى الثاني</a:t>
            </a:r>
            <a:endParaRPr lang="ar-SA"/>
          </a:p>
          <a:p>
            <a:pPr lvl="2"/>
            <a:r>
              <a:rPr lang="ar-SA"/>
              <a:t>المستوى الثالث</a:t>
            </a:r>
            <a:endParaRPr lang="ar-SA"/>
          </a:p>
          <a:p>
            <a:pPr lvl="3"/>
            <a:r>
              <a:rPr lang="ar-SA"/>
              <a:t>المستوى الرابع</a:t>
            </a:r>
            <a:endParaRPr lang="ar-SA"/>
          </a:p>
          <a:p>
            <a:pPr lvl="4"/>
            <a:r>
              <a:rPr lang="ar-SA"/>
              <a:t>المستوى الخامس</a:t>
            </a:r>
            <a:endParaRPr lang="ar-SA"/>
          </a:p>
        </p:txBody>
      </p:sp>
      <p:sp>
        <p:nvSpPr>
          <p:cNvPr id="7" name="عنصر نائب للتاريخ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00E76-B88E-4833-8EEF-793EDD7E1660}" type="datetimeFigureOut">
              <a:rPr lang="ar-SA" smtClean="0"/>
            </a:fld>
            <a:endParaRPr lang="ar-SA"/>
          </a:p>
        </p:txBody>
      </p:sp>
      <p:sp>
        <p:nvSpPr>
          <p:cNvPr id="8" name="عنصر نائب للتذييل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عنصر نائب لرقم الشريحة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3427F-BD4A-40F2-B7D6-DE15E5732FCD}" type="slidenum">
              <a:rPr lang="ar-SA" smtClean="0"/>
            </a:fld>
            <a:endParaRPr lang="ar-S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ar-SA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00E76-B88E-4833-8EEF-793EDD7E1660}" type="datetimeFigureOut">
              <a:rPr lang="ar-SA" smtClean="0"/>
            </a:fld>
            <a:endParaRPr lang="ar-SA"/>
          </a:p>
        </p:txBody>
      </p:sp>
      <p:sp>
        <p:nvSpPr>
          <p:cNvPr id="4" name="عنصر نائب للتذييل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3427F-BD4A-40F2-B7D6-DE15E5732FCD}" type="slidenum">
              <a:rPr lang="ar-SA" smtClean="0"/>
            </a:fld>
            <a:endParaRPr lang="ar-S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00E76-B88E-4833-8EEF-793EDD7E1660}" type="datetimeFigureOut">
              <a:rPr lang="ar-SA" smtClean="0"/>
            </a:fld>
            <a:endParaRPr lang="ar-SA"/>
          </a:p>
        </p:txBody>
      </p:sp>
      <p:sp>
        <p:nvSpPr>
          <p:cNvPr id="3" name="عنصر نائب للتذييل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3427F-BD4A-40F2-B7D6-DE15E5732FCD}" type="slidenum">
              <a:rPr lang="ar-SA" smtClean="0"/>
            </a:fld>
            <a:endParaRPr lang="ar-S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عنوان الشكل الرئيسي</a:t>
            </a:r>
            <a:endParaRPr lang="ar-SA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/>
              <a:t>انقر لتحرير أنماط نص الشكل الرئيسي</a:t>
            </a:r>
            <a:endParaRPr lang="ar-SA"/>
          </a:p>
          <a:p>
            <a:pPr lvl="1"/>
            <a:r>
              <a:rPr lang="ar-SA"/>
              <a:t>المستوى الثاني</a:t>
            </a:r>
            <a:endParaRPr lang="ar-SA"/>
          </a:p>
          <a:p>
            <a:pPr lvl="2"/>
            <a:r>
              <a:rPr lang="ar-SA"/>
              <a:t>المستوى الثالث</a:t>
            </a:r>
            <a:endParaRPr lang="ar-SA"/>
          </a:p>
          <a:p>
            <a:pPr lvl="3"/>
            <a:r>
              <a:rPr lang="ar-SA"/>
              <a:t>المستوى الرابع</a:t>
            </a:r>
            <a:endParaRPr lang="ar-SA"/>
          </a:p>
          <a:p>
            <a:pPr lvl="4"/>
            <a:r>
              <a:rPr lang="ar-SA"/>
              <a:t>المستوى الخامس</a:t>
            </a:r>
            <a:endParaRPr lang="ar-SA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  <a:endParaRPr lang="ar-SA"/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00E76-B88E-4833-8EEF-793EDD7E1660}" type="datetimeFigureOut">
              <a:rPr lang="ar-SA" smtClean="0"/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3427F-BD4A-40F2-B7D6-DE15E5732FCD}" type="slidenum">
              <a:rPr lang="ar-SA" smtClean="0"/>
            </a:fld>
            <a:endParaRPr lang="ar-S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عنوان الشكل الرئيسي</a:t>
            </a:r>
            <a:endParaRPr lang="ar-SA"/>
          </a:p>
        </p:txBody>
      </p:sp>
      <p:sp>
        <p:nvSpPr>
          <p:cNvPr id="3" name="عنصر نائب للصورة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SA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  <a:endParaRPr lang="ar-SA"/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00E76-B88E-4833-8EEF-793EDD7E1660}" type="datetimeFigureOut">
              <a:rPr lang="ar-SA" smtClean="0"/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3427F-BD4A-40F2-B7D6-DE15E5732FCD}" type="slidenum">
              <a:rPr lang="ar-SA" smtClean="0"/>
            </a:fld>
            <a:endParaRPr lang="ar-S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 l="64000" t="11000" r="2000" b="6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عنوان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ar-SA"/>
              <a:t>انقر لتحرير نمط عنوان الشكل الرئيسي</a:t>
            </a:r>
            <a:endParaRPr lang="ar-SA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  <a:endParaRPr lang="ar-SA"/>
          </a:p>
          <a:p>
            <a:pPr lvl="1"/>
            <a:r>
              <a:rPr lang="ar-SA"/>
              <a:t>المستوى الثاني</a:t>
            </a:r>
            <a:endParaRPr lang="ar-SA"/>
          </a:p>
          <a:p>
            <a:pPr lvl="2"/>
            <a:r>
              <a:rPr lang="ar-SA"/>
              <a:t>المستوى الثالث</a:t>
            </a:r>
            <a:endParaRPr lang="ar-SA"/>
          </a:p>
          <a:p>
            <a:pPr lvl="3"/>
            <a:r>
              <a:rPr lang="ar-SA"/>
              <a:t>المستوى الرابع</a:t>
            </a:r>
            <a:endParaRPr lang="ar-SA"/>
          </a:p>
          <a:p>
            <a:pPr lvl="4"/>
            <a:r>
              <a:rPr lang="ar-SA"/>
              <a:t>المستوى الخامس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00E76-B88E-4833-8EEF-793EDD7E1660}" type="datetimeFigureOut">
              <a:rPr lang="ar-SA" smtClean="0"/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3427F-BD4A-40F2-B7D6-DE15E5732FCD}" type="slidenum">
              <a:rPr lang="ar-SA" smtClean="0"/>
            </a:fld>
            <a:endParaRPr lang="ar-S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SA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>
          <a:xfrm>
            <a:off x="0" y="1638316"/>
            <a:ext cx="9144000" cy="2387600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BANK MARKETING</a:t>
            </a:r>
            <a:br>
              <a:rPr lang="en-US" sz="44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</a:br>
            <a:br>
              <a:rPr lang="ar-SA" sz="4400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400" dirty="0">
                <a:latin typeface="Baskerville" panose="02020502070401020303" pitchFamily="18" charset="0"/>
                <a:ea typeface="Baskerville" panose="02020502070401020303" pitchFamily="18" charset="0"/>
              </a:rPr>
              <a:t>BY: MARAM ALZHRANI</a:t>
            </a:r>
            <a:endParaRPr lang="ar-SA" sz="4400" dirty="0">
              <a:latin typeface="Baskerville" panose="02020502070401020303" pitchFamily="18" charset="0"/>
              <a:ea typeface="Baskerville" panose="02020502070401020303" pitchFamily="18" charset="0"/>
            </a:endParaRPr>
          </a:p>
        </p:txBody>
      </p:sp>
      <p:cxnSp>
        <p:nvCxnSpPr>
          <p:cNvPr id="4" name="رابط مستقيم 3"/>
          <p:cNvCxnSpPr/>
          <p:nvPr/>
        </p:nvCxnSpPr>
        <p:spPr>
          <a:xfrm>
            <a:off x="322118" y="4977245"/>
            <a:ext cx="109104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838200" y="885078"/>
            <a:ext cx="10515600" cy="1325563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CONTENT:</a:t>
            </a:r>
            <a:endParaRPr lang="ar-SA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838200" y="2386479"/>
            <a:ext cx="10515600" cy="4351338"/>
          </a:xfrm>
        </p:spPr>
        <p:txBody>
          <a:bodyPr/>
          <a:lstStyle/>
          <a:p>
            <a:pPr algn="l" rtl="0"/>
            <a:r>
              <a:rPr lang="en-US" dirty="0">
                <a:latin typeface="Baskerville" panose="02020502070401020303" pitchFamily="18" charset="0"/>
                <a:ea typeface="Baskerville" panose="02020502070401020303" pitchFamily="18" charset="0"/>
              </a:rPr>
              <a:t>Introduction.</a:t>
            </a:r>
            <a:endParaRPr lang="en-US" dirty="0">
              <a:latin typeface="Baskerville" panose="02020502070401020303" pitchFamily="18" charset="0"/>
              <a:ea typeface="Baskerville" panose="02020502070401020303" pitchFamily="18" charset="0"/>
            </a:endParaRPr>
          </a:p>
          <a:p>
            <a:pPr algn="l" rtl="0"/>
            <a:r>
              <a:rPr lang="en-US" dirty="0">
                <a:latin typeface="Baskerville" panose="02020502070401020303" pitchFamily="18" charset="0"/>
                <a:ea typeface="Baskerville" panose="02020502070401020303" pitchFamily="18" charset="0"/>
              </a:rPr>
              <a:t>Project goal.</a:t>
            </a:r>
            <a:endParaRPr lang="en-US" dirty="0">
              <a:latin typeface="Baskerville" panose="02020502070401020303" pitchFamily="18" charset="0"/>
              <a:ea typeface="Baskerville" panose="02020502070401020303" pitchFamily="18" charset="0"/>
            </a:endParaRPr>
          </a:p>
          <a:p>
            <a:pPr algn="l" rtl="0"/>
            <a:r>
              <a:rPr lang="en-US" dirty="0">
                <a:latin typeface="Baskerville" panose="02020502070401020303" pitchFamily="18" charset="0"/>
                <a:ea typeface="Baskerville" panose="02020502070401020303" pitchFamily="18" charset="0"/>
              </a:rPr>
              <a:t>Modelling.</a:t>
            </a:r>
            <a:endParaRPr lang="en-US" dirty="0">
              <a:latin typeface="Baskerville" panose="02020502070401020303" pitchFamily="18" charset="0"/>
              <a:ea typeface="Baskerville" panose="02020502070401020303" pitchFamily="18" charset="0"/>
            </a:endParaRPr>
          </a:p>
          <a:p>
            <a:pPr algn="l" rtl="0"/>
            <a:r>
              <a:rPr lang="en-US" dirty="0">
                <a:latin typeface="Baskerville" panose="02020502070401020303" pitchFamily="18" charset="0"/>
                <a:ea typeface="Baskerville" panose="02020502070401020303" pitchFamily="18" charset="0"/>
              </a:rPr>
              <a:t>Data process.</a:t>
            </a:r>
            <a:endParaRPr lang="en-US" dirty="0">
              <a:latin typeface="Baskerville" panose="02020502070401020303" pitchFamily="18" charset="0"/>
              <a:ea typeface="Baskerville" panose="02020502070401020303" pitchFamily="18" charset="0"/>
            </a:endParaRPr>
          </a:p>
          <a:p>
            <a:pPr algn="l" rtl="0"/>
            <a:r>
              <a:rPr lang="en-US" dirty="0">
                <a:latin typeface="Baskerville" panose="02020502070401020303" pitchFamily="18" charset="0"/>
                <a:ea typeface="Baskerville" panose="02020502070401020303" pitchFamily="18" charset="0"/>
              </a:rPr>
              <a:t>Conclusion.</a:t>
            </a:r>
            <a:endParaRPr lang="en-US" dirty="0">
              <a:latin typeface="Baskerville" panose="02020502070401020303" pitchFamily="18" charset="0"/>
              <a:ea typeface="Baskerville" panose="02020502070401020303" pitchFamily="18" charset="0"/>
            </a:endParaRPr>
          </a:p>
        </p:txBody>
      </p:sp>
      <p:cxnSp>
        <p:nvCxnSpPr>
          <p:cNvPr id="5" name="رابط مستقيم 4"/>
          <p:cNvCxnSpPr/>
          <p:nvPr/>
        </p:nvCxnSpPr>
        <p:spPr>
          <a:xfrm>
            <a:off x="540327" y="5392882"/>
            <a:ext cx="109104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Introduction: </a:t>
            </a:r>
            <a:endParaRPr lang="ar-SA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838197" y="2291789"/>
            <a:ext cx="6068627" cy="4351338"/>
          </a:xfrm>
        </p:spPr>
        <p:txBody>
          <a:bodyPr/>
          <a:lstStyle/>
          <a:p>
            <a:pPr algn="l" rtl="0"/>
            <a:r>
              <a:rPr lang="en-US" sz="2000" dirty="0">
                <a:solidFill>
                  <a:srgbClr val="201F1E"/>
                </a:solidFill>
                <a:effectLst/>
                <a:highlight>
                  <a:srgbClr val="FFFFFF"/>
                </a:highlight>
                <a:latin typeface="Baskerville" panose="02020502070401020303" pitchFamily="18" charset="0"/>
                <a:ea typeface="Baskerville" panose="02020502070401020303" pitchFamily="18" charset="0"/>
              </a:rPr>
              <a:t>Companies build many marketing campaigns to increase subscribed persons.</a:t>
            </a:r>
            <a:endParaRPr lang="en-US" sz="2000" dirty="0">
              <a:solidFill>
                <a:srgbClr val="201F1E"/>
              </a:solidFill>
              <a:effectLst/>
              <a:highlight>
                <a:srgbClr val="FFFFFF"/>
              </a:highlight>
              <a:latin typeface="Baskerville" panose="02020502070401020303" pitchFamily="18" charset="0"/>
              <a:ea typeface="Baskerville" panose="02020502070401020303" pitchFamily="18" charset="0"/>
            </a:endParaRPr>
          </a:p>
          <a:p>
            <a:pPr algn="l" rtl="0"/>
            <a:r>
              <a:rPr lang="en-US" sz="2000" dirty="0">
                <a:solidFill>
                  <a:srgbClr val="201F1E"/>
                </a:solidFill>
                <a:effectLst/>
                <a:highlight>
                  <a:srgbClr val="FFFFFF"/>
                </a:highlight>
                <a:latin typeface="Baskerville" panose="02020502070401020303" pitchFamily="18" charset="0"/>
                <a:ea typeface="Baskerville" panose="02020502070401020303" pitchFamily="18" charset="0"/>
              </a:rPr>
              <a:t> Many companies work on analyzing the market before starting campaigns, and the prediction of subscriptions size and classify of the audience are considered as the basic points in their work.</a:t>
            </a:r>
            <a:endParaRPr lang="en-US" sz="2000" dirty="0">
              <a:solidFill>
                <a:srgbClr val="201F1E"/>
              </a:solidFill>
              <a:effectLst/>
              <a:highlight>
                <a:srgbClr val="FFFFFF"/>
              </a:highlight>
              <a:latin typeface="Baskerville" panose="02020502070401020303" pitchFamily="18" charset="0"/>
              <a:ea typeface="Baskerville" panose="02020502070401020303" pitchFamily="18" charset="0"/>
            </a:endParaRPr>
          </a:p>
          <a:p>
            <a:pPr algn="l" rtl="0"/>
            <a:r>
              <a:rPr lang="en-US" sz="2000" dirty="0">
                <a:solidFill>
                  <a:srgbClr val="201F1E"/>
                </a:solidFill>
                <a:effectLst/>
                <a:highlight>
                  <a:srgbClr val="FFFFFF"/>
                </a:highlight>
                <a:latin typeface="Baskerville" panose="02020502070401020303" pitchFamily="18" charset="0"/>
                <a:ea typeface="Baskerville" panose="02020502070401020303" pitchFamily="18" charset="0"/>
              </a:rPr>
              <a:t> Machine Learning algorithms have shown remarkable performance on several classify and prediction tasks</a:t>
            </a:r>
            <a:endParaRPr lang="en-US" sz="2000" dirty="0">
              <a:effectLst/>
              <a:latin typeface="Baskerville" panose="02020502070401020303" pitchFamily="18" charset="0"/>
              <a:ea typeface="Baskerville" panose="02020502070401020303" pitchFamily="18" charset="0"/>
            </a:endParaRPr>
          </a:p>
          <a:p>
            <a:pPr marL="0" indent="0" algn="l" rtl="0">
              <a:buNone/>
            </a:pPr>
            <a:endParaRPr lang="ar-SA" dirty="0"/>
          </a:p>
        </p:txBody>
      </p:sp>
      <p:sp>
        <p:nvSpPr>
          <p:cNvPr id="5" name="عنصر نائب للمحتوى 2"/>
          <p:cNvSpPr txBox="1"/>
          <p:nvPr/>
        </p:nvSpPr>
        <p:spPr>
          <a:xfrm>
            <a:off x="838198" y="1863725"/>
            <a:ext cx="6068627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rtl="0">
              <a:buNone/>
            </a:pPr>
            <a:endParaRPr lang="ar-SA" dirty="0"/>
          </a:p>
        </p:txBody>
      </p:sp>
      <p:cxnSp>
        <p:nvCxnSpPr>
          <p:cNvPr id="6" name="رابط مستقيم 5"/>
          <p:cNvCxnSpPr/>
          <p:nvPr/>
        </p:nvCxnSpPr>
        <p:spPr>
          <a:xfrm>
            <a:off x="488373" y="5340927"/>
            <a:ext cx="112845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838200" y="711115"/>
            <a:ext cx="10515600" cy="1325563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Project goal:</a:t>
            </a:r>
            <a:endParaRPr lang="ar-SA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838200" y="2307538"/>
            <a:ext cx="6201792" cy="4351338"/>
          </a:xfrm>
        </p:spPr>
        <p:txBody>
          <a:bodyPr/>
          <a:lstStyle/>
          <a:p>
            <a:pPr algn="l" rtl="0"/>
            <a:r>
              <a:rPr lang="en-US" sz="2000" dirty="0">
                <a:solidFill>
                  <a:srgbClr val="201F1E"/>
                </a:solidFill>
                <a:effectLst/>
                <a:highlight>
                  <a:srgbClr val="FFFFFF"/>
                </a:highlight>
                <a:latin typeface="Baskerville" panose="02020502070401020303" pitchFamily="18" charset="0"/>
                <a:ea typeface="Baskerville" panose="02020502070401020303" pitchFamily="18" charset="0"/>
              </a:rPr>
              <a:t> </a:t>
            </a:r>
            <a:r>
              <a:rPr lang="en-US" sz="2400" dirty="0">
                <a:solidFill>
                  <a:srgbClr val="201F1E"/>
                </a:solidFill>
                <a:effectLst/>
                <a:highlight>
                  <a:srgbClr val="FFFFFF"/>
                </a:highlight>
                <a:latin typeface="Baskerville" panose="02020502070401020303" pitchFamily="18" charset="0"/>
                <a:ea typeface="Baskerville" panose="02020502070401020303" pitchFamily="18" charset="0"/>
              </a:rPr>
              <a:t>to predict and anticipate the client’s cases in terms of whether he will subscribe to a deposit or not based on his /her information.</a:t>
            </a:r>
            <a:r>
              <a:rPr lang="en-US" sz="2400" dirty="0">
                <a:solidFill>
                  <a:srgbClr val="24292F"/>
                </a:solidFill>
                <a:effectLst/>
                <a:latin typeface="Baskerville" panose="02020502070401020303" pitchFamily="18" charset="0"/>
                <a:ea typeface="Baskerville" panose="02020502070401020303" pitchFamily="18" charset="0"/>
              </a:rPr>
              <a:t> were based on phone calls.</a:t>
            </a:r>
            <a:endParaRPr lang="en-US" sz="2400" dirty="0">
              <a:solidFill>
                <a:srgbClr val="24292F"/>
              </a:solidFill>
              <a:effectLst/>
              <a:latin typeface="Baskerville" panose="02020502070401020303" pitchFamily="18" charset="0"/>
              <a:ea typeface="Baskerville" panose="02020502070401020303" pitchFamily="18" charset="0"/>
            </a:endParaRPr>
          </a:p>
          <a:p>
            <a:pPr marL="0" indent="0" algn="l" rtl="0">
              <a:buNone/>
            </a:pPr>
            <a:endParaRPr lang="en-US" sz="2000" dirty="0">
              <a:effectLst/>
              <a:latin typeface="Calibri" panose="020F0502020204030204" pitchFamily="34" charset="0"/>
            </a:endParaRPr>
          </a:p>
          <a:p>
            <a:pPr algn="l" rtl="0"/>
            <a:endParaRPr lang="en-US" sz="1800" dirty="0">
              <a:effectLst/>
              <a:latin typeface="Calibri" panose="020F0502020204030204" pitchFamily="34" charset="0"/>
            </a:endParaRPr>
          </a:p>
          <a:p>
            <a:pPr algn="l" rtl="0"/>
            <a:endParaRPr lang="ar-SA" dirty="0"/>
          </a:p>
        </p:txBody>
      </p:sp>
      <p:cxnSp>
        <p:nvCxnSpPr>
          <p:cNvPr id="7" name="رابط مستقيم 6"/>
          <p:cNvCxnSpPr>
            <a:stCxn id="3" idx="1"/>
          </p:cNvCxnSpPr>
          <p:nvPr/>
        </p:nvCxnSpPr>
        <p:spPr>
          <a:xfrm>
            <a:off x="838200" y="4483207"/>
            <a:ext cx="108307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Modelling: </a:t>
            </a:r>
            <a:endParaRPr lang="ar-SA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838200" y="2171615"/>
            <a:ext cx="6148526" cy="4351338"/>
          </a:xfrm>
        </p:spPr>
        <p:txBody>
          <a:bodyPr/>
          <a:lstStyle/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Baskerville" panose="02020502070401020303" pitchFamily="18" charset="0"/>
                <a:ea typeface="Baskerville" panose="02020502070401020303" pitchFamily="18" charset="0"/>
                <a:cs typeface="+mj-cs"/>
              </a:rPr>
              <a:t>Using Logistic Regression algorithms </a:t>
            </a:r>
            <a:r>
              <a:rPr lang="en-US" sz="2000" dirty="0">
                <a:solidFill>
                  <a:srgbClr val="201F1E"/>
                </a:solidFill>
                <a:effectLst/>
                <a:latin typeface="Baskerville" panose="02020502070401020303" pitchFamily="18" charset="0"/>
                <a:ea typeface="Baskerville" panose="02020502070401020303" pitchFamily="18" charset="0"/>
                <a:cs typeface="+mj-cs"/>
              </a:rPr>
              <a:t>to classify the clients.</a:t>
            </a:r>
            <a:endParaRPr lang="ar-SA" sz="2000" dirty="0">
              <a:solidFill>
                <a:srgbClr val="201F1E"/>
              </a:solidFill>
              <a:latin typeface="Baskerville" panose="02020502070401020303" pitchFamily="18" charset="0"/>
              <a:ea typeface="Baskerville" panose="02020502070401020303" pitchFamily="18" charset="0"/>
              <a:cs typeface="+mj-cs"/>
            </a:endParaRP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latin typeface="Baskerville" panose="02020502070401020303" pitchFamily="18" charset="0"/>
                <a:ea typeface="Baskerville" panose="02020502070401020303" pitchFamily="18" charset="0"/>
              </a:rPr>
              <a:t>classifiers  used to classify the clients</a:t>
            </a:r>
            <a:r>
              <a:rPr lang="ar-SA" sz="2000" dirty="0">
                <a:latin typeface="Baskerville" panose="02020502070401020303" pitchFamily="18" charset="0"/>
                <a:ea typeface="Baskerville" panose="02020502070401020303" pitchFamily="18" charset="0"/>
              </a:rPr>
              <a:t> :</a:t>
            </a:r>
            <a:endParaRPr lang="ar-SA" sz="2000" dirty="0">
              <a:solidFill>
                <a:srgbClr val="201F1E"/>
              </a:solidFill>
              <a:effectLst/>
              <a:latin typeface="Baskerville" panose="02020502070401020303" pitchFamily="18" charset="0"/>
              <a:ea typeface="Baskerville" panose="02020502070401020303" pitchFamily="18" charset="0"/>
              <a:cs typeface="+mj-cs"/>
            </a:endParaRPr>
          </a:p>
          <a:p>
            <a:pPr marL="0" indent="0" algn="l" rtl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dirty="0">
                <a:latin typeface="Baskerville" panose="02020502070401020303" pitchFamily="18" charset="0"/>
                <a:ea typeface="Baskerville" panose="02020502070401020303" pitchFamily="18" charset="0"/>
              </a:rPr>
              <a:t>      </a:t>
            </a:r>
            <a:r>
              <a:rPr lang="en-US" sz="2000" b="1" dirty="0">
                <a:latin typeface="Baskerville" panose="02020502070401020303" pitchFamily="18" charset="0"/>
                <a:ea typeface="Baskerville" panose="02020502070401020303" pitchFamily="18" charset="0"/>
              </a:rPr>
              <a:t> - </a:t>
            </a:r>
            <a:r>
              <a:rPr lang="en-US" sz="2000" dirty="0">
                <a:latin typeface="Baskerville" panose="02020502070401020303" pitchFamily="18" charset="0"/>
                <a:ea typeface="Baskerville" panose="02020502070401020303" pitchFamily="18" charset="0"/>
              </a:rPr>
              <a:t>Random Forest </a:t>
            </a:r>
            <a:r>
              <a:rPr lang="ar-SA" sz="2000" dirty="0">
                <a:latin typeface="Baskerville" panose="02020502070401020303" pitchFamily="18" charset="0"/>
                <a:ea typeface="Baskerville" panose="02020502070401020303" pitchFamily="18" charset="0"/>
              </a:rPr>
              <a:t>.</a:t>
            </a:r>
            <a:endParaRPr lang="ar-SA" sz="2000" dirty="0">
              <a:latin typeface="Baskerville" panose="02020502070401020303" pitchFamily="18" charset="0"/>
              <a:ea typeface="Baskerville" panose="02020502070401020303" pitchFamily="18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dirty="0">
                <a:latin typeface="Baskerville" panose="02020502070401020303" pitchFamily="18" charset="0"/>
                <a:ea typeface="Baskerville" panose="02020502070401020303" pitchFamily="18" charset="0"/>
              </a:rPr>
              <a:t>        </a:t>
            </a:r>
            <a:r>
              <a:rPr lang="en-US" sz="2000" b="1" dirty="0">
                <a:latin typeface="Baskerville" panose="02020502070401020303" pitchFamily="18" charset="0"/>
                <a:ea typeface="Baskerville" panose="02020502070401020303" pitchFamily="18" charset="0"/>
              </a:rPr>
              <a:t>-</a:t>
            </a:r>
            <a:r>
              <a:rPr lang="en-US" sz="2000" dirty="0">
                <a:latin typeface="Baskerville" panose="02020502070401020303" pitchFamily="18" charset="0"/>
                <a:ea typeface="Baskerville" panose="02020502070401020303" pitchFamily="18" charset="0"/>
              </a:rPr>
              <a:t> Naive Bayes</a:t>
            </a:r>
            <a:endParaRPr lang="en-US" sz="2000" dirty="0">
              <a:latin typeface="Baskerville" panose="02020502070401020303" pitchFamily="18" charset="0"/>
              <a:ea typeface="Baskerville" panose="02020502070401020303" pitchFamily="18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800"/>
              </a:spcAft>
              <a:buNone/>
            </a:pPr>
            <a:endParaRPr lang="en-US" sz="1800" dirty="0"/>
          </a:p>
          <a:p>
            <a:pPr marL="0" indent="0" algn="l" rtl="0">
              <a:lnSpc>
                <a:spcPct val="107000"/>
              </a:lnSpc>
              <a:spcAft>
                <a:spcPts val="800"/>
              </a:spcAft>
              <a:buNone/>
            </a:pPr>
            <a:endParaRPr lang="en-US" sz="1800" dirty="0"/>
          </a:p>
          <a:p>
            <a:pPr marL="0" indent="0" algn="l" rtl="0">
              <a:lnSpc>
                <a:spcPct val="107000"/>
              </a:lnSpc>
              <a:spcAft>
                <a:spcPts val="800"/>
              </a:spcAft>
              <a:buNone/>
            </a:pPr>
            <a:endParaRPr lang="en-US" sz="1800" dirty="0"/>
          </a:p>
          <a:p>
            <a:pPr marL="0" indent="0" algn="l" rtl="0">
              <a:lnSpc>
                <a:spcPct val="107000"/>
              </a:lnSpc>
              <a:spcAft>
                <a:spcPts val="800"/>
              </a:spcAft>
              <a:buNone/>
            </a:pPr>
            <a:endParaRPr lang="ar-SA" sz="1800" dirty="0">
              <a:solidFill>
                <a:srgbClr val="201F1E"/>
              </a:solidFill>
              <a:latin typeface="Times New Roman" panose="02020603050405020304" pitchFamily="18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800"/>
              </a:spcAft>
              <a:buNone/>
            </a:pPr>
            <a:endParaRPr lang="ar-SA" sz="1800" dirty="0">
              <a:solidFill>
                <a:srgbClr val="201F1E"/>
              </a:solidFill>
              <a:effectLst/>
              <a:latin typeface="Times New Roman" panose="02020603050405020304" pitchFamily="18" charset="0"/>
              <a:cs typeface="+mj-cs"/>
            </a:endParaRPr>
          </a:p>
        </p:txBody>
      </p:sp>
      <p:cxnSp>
        <p:nvCxnSpPr>
          <p:cNvPr id="5" name="رابط مستقيم 4"/>
          <p:cNvCxnSpPr/>
          <p:nvPr/>
        </p:nvCxnSpPr>
        <p:spPr>
          <a:xfrm>
            <a:off x="426027" y="5278582"/>
            <a:ext cx="113884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838200" y="674044"/>
            <a:ext cx="10515600" cy="1325563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Data process</a:t>
            </a:r>
            <a:endParaRPr lang="ar-SA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838200" y="2141537"/>
            <a:ext cx="5944340" cy="4351338"/>
          </a:xfrm>
        </p:spPr>
        <p:txBody>
          <a:bodyPr>
            <a:normAutofit/>
          </a:bodyPr>
          <a:lstStyle/>
          <a:p>
            <a:pPr algn="l" rtl="0"/>
            <a:r>
              <a:rPr lang="en-US" sz="2000" dirty="0">
                <a:latin typeface="Baskerville" panose="02020502070401020303" pitchFamily="18" charset="0"/>
                <a:ea typeface="Baskerville" panose="02020502070401020303" pitchFamily="18" charset="0"/>
                <a:cs typeface="+mj-cs"/>
              </a:rPr>
              <a:t>Read dataset</a:t>
            </a:r>
            <a:endParaRPr lang="en-US" sz="2000" dirty="0">
              <a:latin typeface="Baskerville" panose="02020502070401020303" pitchFamily="18" charset="0"/>
              <a:ea typeface="Baskerville" panose="02020502070401020303" pitchFamily="18" charset="0"/>
              <a:cs typeface="+mj-cs"/>
            </a:endParaRPr>
          </a:p>
          <a:p>
            <a:pPr algn="l" rtl="0"/>
            <a:r>
              <a:rPr lang="en-US" sz="2000" dirty="0">
                <a:latin typeface="Baskerville" panose="02020502070401020303" pitchFamily="18" charset="0"/>
                <a:ea typeface="Baskerville" panose="02020502070401020303" pitchFamily="18" charset="0"/>
                <a:cs typeface="+mj-cs"/>
              </a:rPr>
              <a:t>Check dataset have missing value (cleaning dataset) .</a:t>
            </a:r>
            <a:endParaRPr lang="en-US" sz="2000" dirty="0">
              <a:latin typeface="Baskerville" panose="02020502070401020303" pitchFamily="18" charset="0"/>
              <a:ea typeface="Baskerville" panose="02020502070401020303" pitchFamily="18" charset="0"/>
              <a:cs typeface="+mj-cs"/>
            </a:endParaRPr>
          </a:p>
          <a:p>
            <a:pPr algn="l" rtl="0"/>
            <a:r>
              <a:rPr lang="en-US" sz="2000" dirty="0">
                <a:latin typeface="Baskerville" panose="02020502070401020303" pitchFamily="18" charset="0"/>
                <a:ea typeface="Baskerville" panose="02020502070401020303" pitchFamily="18" charset="0"/>
                <a:cs typeface="+mj-cs"/>
              </a:rPr>
              <a:t>Analysis data .</a:t>
            </a:r>
            <a:endParaRPr lang="en-US" sz="2000" dirty="0">
              <a:latin typeface="Baskerville" panose="02020502070401020303" pitchFamily="18" charset="0"/>
              <a:ea typeface="Baskerville" panose="02020502070401020303" pitchFamily="18" charset="0"/>
              <a:cs typeface="+mj-cs"/>
            </a:endParaRPr>
          </a:p>
          <a:p>
            <a:pPr algn="l" rtl="0"/>
            <a:r>
              <a:rPr lang="en-US" sz="2000" dirty="0">
                <a:latin typeface="Baskerville" panose="02020502070401020303" pitchFamily="18" charset="0"/>
                <a:ea typeface="Baskerville" panose="02020502070401020303" pitchFamily="18" charset="0"/>
                <a:cs typeface="+mj-cs"/>
              </a:rPr>
              <a:t>Check balance.</a:t>
            </a:r>
            <a:endParaRPr lang="en-US" sz="2000" dirty="0">
              <a:latin typeface="Baskerville" panose="02020502070401020303" pitchFamily="18" charset="0"/>
              <a:ea typeface="Baskerville" panose="02020502070401020303" pitchFamily="18" charset="0"/>
              <a:cs typeface="+mj-cs"/>
            </a:endParaRPr>
          </a:p>
          <a:p>
            <a:pPr algn="l" rtl="0"/>
            <a:r>
              <a:rPr lang="en-US" sz="2000" b="0" i="0" dirty="0">
                <a:solidFill>
                  <a:srgbClr val="000000"/>
                </a:solidFill>
                <a:effectLst/>
                <a:latin typeface="Baskerville" panose="02020502070401020303" pitchFamily="18" charset="0"/>
                <a:ea typeface="Baskerville" panose="02020502070401020303" pitchFamily="18" charset="0"/>
                <a:cs typeface="+mj-cs"/>
              </a:rPr>
              <a:t>Split data (train , test).</a:t>
            </a:r>
            <a:endParaRPr lang="en-US" sz="2000" b="0" i="0" dirty="0">
              <a:solidFill>
                <a:srgbClr val="000000"/>
              </a:solidFill>
              <a:effectLst/>
              <a:latin typeface="Baskerville" panose="02020502070401020303" pitchFamily="18" charset="0"/>
              <a:ea typeface="Baskerville" panose="02020502070401020303" pitchFamily="18" charset="0"/>
              <a:cs typeface="+mj-cs"/>
            </a:endParaRPr>
          </a:p>
          <a:p>
            <a:pPr algn="l" rtl="0"/>
            <a:r>
              <a:rPr lang="en-US" sz="2000" b="0" i="0" dirty="0">
                <a:solidFill>
                  <a:srgbClr val="000000"/>
                </a:solidFill>
                <a:effectLst/>
                <a:latin typeface="Baskerville" panose="02020502070401020303" pitchFamily="18" charset="0"/>
                <a:ea typeface="Baskerville" panose="02020502070401020303" pitchFamily="18" charset="0"/>
                <a:cs typeface="+mj-cs"/>
              </a:rPr>
              <a:t>Build model</a:t>
            </a:r>
            <a:r>
              <a:rPr lang="en-US" sz="2000" dirty="0">
                <a:solidFill>
                  <a:srgbClr val="000000"/>
                </a:solidFill>
                <a:latin typeface="Baskerville" panose="02020502070401020303" pitchFamily="18" charset="0"/>
                <a:ea typeface="Baskerville" panose="02020502070401020303" pitchFamily="18" charset="0"/>
                <a:cs typeface="+mj-cs"/>
              </a:rPr>
              <a:t>.</a:t>
            </a:r>
            <a:endParaRPr lang="en-US" sz="2000" dirty="0">
              <a:solidFill>
                <a:srgbClr val="000000"/>
              </a:solidFill>
              <a:latin typeface="Baskerville" panose="02020502070401020303" pitchFamily="18" charset="0"/>
              <a:ea typeface="Baskerville" panose="02020502070401020303" pitchFamily="18" charset="0"/>
              <a:cs typeface="+mj-cs"/>
            </a:endParaRPr>
          </a:p>
          <a:p>
            <a:pPr algn="l" rtl="0"/>
            <a:r>
              <a:rPr lang="en-US" sz="2000" b="0" i="0" dirty="0">
                <a:solidFill>
                  <a:srgbClr val="000000"/>
                </a:solidFill>
                <a:effectLst/>
                <a:latin typeface="Baskerville" panose="02020502070401020303" pitchFamily="18" charset="0"/>
                <a:ea typeface="Baskerville" panose="02020502070401020303" pitchFamily="18" charset="0"/>
                <a:cs typeface="+mj-cs"/>
              </a:rPr>
              <a:t>Applying PCA.</a:t>
            </a:r>
            <a:endParaRPr lang="en-US" sz="2000" b="0" i="0" dirty="0">
              <a:solidFill>
                <a:srgbClr val="000000"/>
              </a:solidFill>
              <a:effectLst/>
              <a:latin typeface="Baskerville" panose="02020502070401020303" pitchFamily="18" charset="0"/>
              <a:ea typeface="Baskerville" panose="02020502070401020303" pitchFamily="18" charset="0"/>
              <a:cs typeface="+mj-cs"/>
            </a:endParaRPr>
          </a:p>
          <a:p>
            <a:pPr algn="l" rtl="0"/>
            <a:r>
              <a:rPr lang="en-US" sz="2000" b="0" i="0" dirty="0">
                <a:solidFill>
                  <a:srgbClr val="000000"/>
                </a:solidFill>
                <a:effectLst/>
                <a:latin typeface="Baskerville" panose="02020502070401020303" pitchFamily="18" charset="0"/>
                <a:ea typeface="Baskerville" panose="02020502070401020303" pitchFamily="18" charset="0"/>
                <a:cs typeface="+mj-cs"/>
              </a:rPr>
              <a:t>Accuracy Score.</a:t>
            </a:r>
            <a:endParaRPr lang="en-US" sz="2000" b="0" i="0" dirty="0">
              <a:solidFill>
                <a:srgbClr val="000000"/>
              </a:solidFill>
              <a:effectLst/>
              <a:latin typeface="Baskerville" panose="02020502070401020303" pitchFamily="18" charset="0"/>
              <a:ea typeface="Baskerville" panose="02020502070401020303" pitchFamily="18" charset="0"/>
              <a:cs typeface="+mj-cs"/>
            </a:endParaRPr>
          </a:p>
          <a:p>
            <a:pPr marL="0" indent="0" algn="l" rtl="0">
              <a:buNone/>
            </a:pPr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 rtl="0"/>
            <a:endParaRPr lang="en-US" dirty="0"/>
          </a:p>
          <a:p>
            <a:pPr algn="l" rtl="0"/>
            <a:endParaRPr lang="ar-SA" dirty="0"/>
          </a:p>
        </p:txBody>
      </p:sp>
      <p:cxnSp>
        <p:nvCxnSpPr>
          <p:cNvPr id="7" name="رابط مستقيم 6"/>
          <p:cNvCxnSpPr/>
          <p:nvPr/>
        </p:nvCxnSpPr>
        <p:spPr>
          <a:xfrm>
            <a:off x="602673" y="5631872"/>
            <a:ext cx="109416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935" y="121920"/>
            <a:ext cx="3291205" cy="3205480"/>
          </a:xfrm>
          <a:prstGeom prst="rect">
            <a:avLst/>
          </a:prstGeom>
        </p:spPr>
      </p:pic>
      <p:pic>
        <p:nvPicPr>
          <p:cNvPr id="10" name="Content Placeholder 9"/>
          <p:cNvPicPr>
            <a:picLocks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589020" y="121920"/>
            <a:ext cx="3799840" cy="3205480"/>
          </a:xfrm>
          <a:prstGeom prst="rect">
            <a:avLst/>
          </a:prstGeom>
        </p:spPr>
      </p:pic>
      <p:pic>
        <p:nvPicPr>
          <p:cNvPr id="11" name="Content Placeholder 10"/>
          <p:cNvPicPr>
            <a:picLocks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571740" y="121920"/>
            <a:ext cx="3534410" cy="320548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7425" y="3435350"/>
            <a:ext cx="3888105" cy="331406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838200" y="677751"/>
            <a:ext cx="10515600" cy="1325563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Conclusion </a:t>
            </a:r>
            <a:endParaRPr lang="ar-SA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838200" y="1871345"/>
            <a:ext cx="6486525" cy="4886960"/>
          </a:xfrm>
        </p:spPr>
        <p:txBody>
          <a:bodyPr/>
          <a:lstStyle/>
          <a:p>
            <a:pPr algn="l" rtl="0"/>
            <a:r>
              <a:rPr lang="en-US" altLang="en-GB" sz="2000" dirty="0">
                <a:latin typeface="Baskerville" panose="02020502070401020303" pitchFamily="18" charset="0"/>
                <a:ea typeface="Baskerville" panose="02020502070401020303" pitchFamily="18" charset="0"/>
              </a:rPr>
              <a:t>I</a:t>
            </a:r>
            <a:r>
              <a:rPr lang="en-GB" sz="2000" dirty="0">
                <a:latin typeface="Baskerville" panose="02020502070401020303" pitchFamily="18" charset="0"/>
                <a:ea typeface="Baskerville" panose="02020502070401020303" pitchFamily="18" charset="0"/>
              </a:rPr>
              <a:t> cleaned  and processed the dataset then studied of supervised machine learning algorithm : Logistic Regression, Random Forest and Naive Bayes classifiers to build the models</a:t>
            </a:r>
            <a:r>
              <a:rPr lang="en-US" altLang="en-GB" sz="2000" dirty="0">
                <a:latin typeface="Baskerville" panose="02020502070401020303" pitchFamily="18" charset="0"/>
                <a:ea typeface="Baskerville" panose="02020502070401020303" pitchFamily="18" charset="0"/>
              </a:rPr>
              <a:t> </a:t>
            </a:r>
            <a:r>
              <a:rPr lang="en-GB" sz="2000" dirty="0">
                <a:latin typeface="Baskerville" panose="02020502070401020303" pitchFamily="18" charset="0"/>
                <a:ea typeface="Baskerville" panose="02020502070401020303" pitchFamily="18" charset="0"/>
              </a:rPr>
              <a:t>and finally,  test the model accuracy</a:t>
            </a:r>
            <a:r>
              <a:rPr lang="en-GB" dirty="0"/>
              <a:t>.</a:t>
            </a:r>
            <a:endParaRPr lang="ar-SA" dirty="0"/>
          </a:p>
        </p:txBody>
      </p:sp>
      <p:cxnSp>
        <p:nvCxnSpPr>
          <p:cNvPr id="5" name="رابط مستقيم 4"/>
          <p:cNvCxnSpPr/>
          <p:nvPr/>
        </p:nvCxnSpPr>
        <p:spPr>
          <a:xfrm flipV="1">
            <a:off x="838200" y="4281054"/>
            <a:ext cx="10290464" cy="129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3657601" y="3010354"/>
            <a:ext cx="4245428" cy="1325563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     Thank you  </a:t>
            </a:r>
            <a:endParaRPr lang="ar-SA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  <p:cxnSp>
        <p:nvCxnSpPr>
          <p:cNvPr id="4" name="رابط مستقيم 3"/>
          <p:cNvCxnSpPr/>
          <p:nvPr/>
        </p:nvCxnSpPr>
        <p:spPr>
          <a:xfrm>
            <a:off x="644236" y="5205845"/>
            <a:ext cx="103701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1229</Words>
  <Application>WPS Presentation</Application>
  <PresentationFormat>شاشة عريضة</PresentationFormat>
  <Paragraphs>56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1" baseType="lpstr">
      <vt:lpstr>Arial</vt:lpstr>
      <vt:lpstr>SimSun</vt:lpstr>
      <vt:lpstr>Wingdings</vt:lpstr>
      <vt:lpstr>Baskerville</vt:lpstr>
      <vt:lpstr>Baskerville Old Face</vt:lpstr>
      <vt:lpstr>Calibri</vt:lpstr>
      <vt:lpstr>Times New Roman</vt:lpstr>
      <vt:lpstr>Helvetica Neue</vt:lpstr>
      <vt:lpstr>Microsoft YaHei</vt:lpstr>
      <vt:lpstr>Arial Unicode MS</vt:lpstr>
      <vt:lpstr>Calibri Light</vt:lpstr>
      <vt:lpstr>نسق Office</vt:lpstr>
      <vt:lpstr>BANK MARKETING  BY: MARAM ALZHRANI</vt:lpstr>
      <vt:lpstr>CONTENT:</vt:lpstr>
      <vt:lpstr>Introduction: </vt:lpstr>
      <vt:lpstr>Project goal:</vt:lpstr>
      <vt:lpstr>Modelling: </vt:lpstr>
      <vt:lpstr>Data process</vt:lpstr>
      <vt:lpstr>PowerPoint 演示文稿</vt:lpstr>
      <vt:lpstr>Conclusion </vt:lpstr>
      <vt:lpstr>     Thank you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 MARKETING BY: MARAM ALZHRANI</dc:title>
  <dc:creator>مرآآم آلزهرآني</dc:creator>
  <cp:lastModifiedBy>dell</cp:lastModifiedBy>
  <cp:revision>10</cp:revision>
  <dcterms:created xsi:type="dcterms:W3CDTF">2021-11-14T21:01:00Z</dcterms:created>
  <dcterms:modified xsi:type="dcterms:W3CDTF">2021-11-18T05:20:56Z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B4C6EB22AB9A4A17ADE9BEDEAAE72B05</vt:lpwstr>
  </property>
  <property fmtid="{D5CDD505-2E9C-101B-9397-08002B2CF9AE}" pid="3" name="KSOProductBuildVer">
    <vt:lpwstr>1033-11.2.0.10351</vt:lpwstr>
  </property>
</Properties>
</file>