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72" r:id="rId7"/>
    <p:sldId id="269" r:id="rId8"/>
    <p:sldId id="270" r:id="rId9"/>
    <p:sldId id="261" r:id="rId10"/>
    <p:sldId id="262" r:id="rId11"/>
    <p:sldId id="263" r:id="rId12"/>
    <p:sldId id="273" r:id="rId13"/>
    <p:sldId id="274" r:id="rId14"/>
    <p:sldId id="275"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A8BAA7-9A43-496B-9436-9BBAEED4D7DB}" v="3" dt="2024-05-31T15:17:20.6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92274" autoAdjust="0"/>
  </p:normalViewPr>
  <p:slideViewPr>
    <p:cSldViewPr snapToGrid="0">
      <p:cViewPr>
        <p:scale>
          <a:sx n="90" d="100"/>
          <a:sy n="90" d="100"/>
        </p:scale>
        <p:origin x="173"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AM AL ASSAF" userId="S::21110197@htu.edu.jo::7de88728-0ae9-46ef-a552-721f2558fbb7" providerId="AD" clId="Web-{87DC3BE5-D691-4DE6-B0B2-5308279E55AB}"/>
    <pc:docChg chg="addSld modSld sldOrd">
      <pc:chgData name="MARAM AL ASSAF" userId="S::21110197@htu.edu.jo::7de88728-0ae9-46ef-a552-721f2558fbb7" providerId="AD" clId="Web-{87DC3BE5-D691-4DE6-B0B2-5308279E55AB}" dt="2024-05-19T00:23:04.072" v="209" actId="20577"/>
      <pc:docMkLst>
        <pc:docMk/>
      </pc:docMkLst>
      <pc:sldChg chg="addSp delSp modSp mod setBg setClrOvrMap">
        <pc:chgData name="MARAM AL ASSAF" userId="S::21110197@htu.edu.jo::7de88728-0ae9-46ef-a552-721f2558fbb7" providerId="AD" clId="Web-{87DC3BE5-D691-4DE6-B0B2-5308279E55AB}" dt="2024-05-18T23:50:47.766" v="76" actId="14100"/>
        <pc:sldMkLst>
          <pc:docMk/>
          <pc:sldMk cId="4194701682" sldId="256"/>
        </pc:sldMkLst>
        <pc:spChg chg="del mod">
          <ac:chgData name="MARAM AL ASSAF" userId="S::21110197@htu.edu.jo::7de88728-0ae9-46ef-a552-721f2558fbb7" providerId="AD" clId="Web-{87DC3BE5-D691-4DE6-B0B2-5308279E55AB}" dt="2024-05-18T23:50:23.500" v="70"/>
          <ac:spMkLst>
            <pc:docMk/>
            <pc:sldMk cId="4194701682" sldId="256"/>
            <ac:spMk id="2" creationId="{DC63138B-3395-CC34-28F1-03A2F5C8AF39}"/>
          </ac:spMkLst>
        </pc:spChg>
        <pc:spChg chg="mod ord">
          <ac:chgData name="MARAM AL ASSAF" userId="S::21110197@htu.edu.jo::7de88728-0ae9-46ef-a552-721f2558fbb7" providerId="AD" clId="Web-{87DC3BE5-D691-4DE6-B0B2-5308279E55AB}" dt="2024-05-18T23:50:47.766" v="76" actId="14100"/>
          <ac:spMkLst>
            <pc:docMk/>
            <pc:sldMk cId="4194701682" sldId="256"/>
            <ac:spMk id="3" creationId="{CE214ABE-A844-092D-F546-DEDBAEABE572}"/>
          </ac:spMkLst>
        </pc:spChg>
        <pc:spChg chg="add mod">
          <ac:chgData name="MARAM AL ASSAF" userId="S::21110197@htu.edu.jo::7de88728-0ae9-46ef-a552-721f2558fbb7" providerId="AD" clId="Web-{87DC3BE5-D691-4DE6-B0B2-5308279E55AB}" dt="2024-05-18T23:50:08.796" v="67"/>
          <ac:spMkLst>
            <pc:docMk/>
            <pc:sldMk cId="4194701682" sldId="256"/>
            <ac:spMk id="5" creationId="{A4BC43B4-00EF-C6EA-93AC-8175A010B40C}"/>
          </ac:spMkLst>
        </pc:spChg>
        <pc:spChg chg="add del mod">
          <ac:chgData name="MARAM AL ASSAF" userId="S::21110197@htu.edu.jo::7de88728-0ae9-46ef-a552-721f2558fbb7" providerId="AD" clId="Web-{87DC3BE5-D691-4DE6-B0B2-5308279E55AB}" dt="2024-05-18T23:50:27.031" v="71"/>
          <ac:spMkLst>
            <pc:docMk/>
            <pc:sldMk cId="4194701682" sldId="256"/>
            <ac:spMk id="8" creationId="{92AC61EE-C3D6-67AF-EB90-315646128C8A}"/>
          </ac:spMkLst>
        </pc:spChg>
        <pc:spChg chg="add del">
          <ac:chgData name="MARAM AL ASSAF" userId="S::21110197@htu.edu.jo::7de88728-0ae9-46ef-a552-721f2558fbb7" providerId="AD" clId="Web-{87DC3BE5-D691-4DE6-B0B2-5308279E55AB}" dt="2024-05-18T23:49:20.701" v="62"/>
          <ac:spMkLst>
            <pc:docMk/>
            <pc:sldMk cId="4194701682" sldId="256"/>
            <ac:spMk id="10" creationId="{7B1AB9FE-36F5-4FD1-9850-DB5C5AD4828F}"/>
          </ac:spMkLst>
        </pc:spChg>
        <pc:spChg chg="add del">
          <ac:chgData name="MARAM AL ASSAF" userId="S::21110197@htu.edu.jo::7de88728-0ae9-46ef-a552-721f2558fbb7" providerId="AD" clId="Web-{87DC3BE5-D691-4DE6-B0B2-5308279E55AB}" dt="2024-05-18T23:49:20.701" v="62"/>
          <ac:spMkLst>
            <pc:docMk/>
            <pc:sldMk cId="4194701682" sldId="256"/>
            <ac:spMk id="12" creationId="{F489C2E0-4895-4B72-85EA-7EE9FAFFDC7E}"/>
          </ac:spMkLst>
        </pc:spChg>
        <pc:spChg chg="add del">
          <ac:chgData name="MARAM AL ASSAF" userId="S::21110197@htu.edu.jo::7de88728-0ae9-46ef-a552-721f2558fbb7" providerId="AD" clId="Web-{87DC3BE5-D691-4DE6-B0B2-5308279E55AB}" dt="2024-05-18T23:49:32.639" v="64"/>
          <ac:spMkLst>
            <pc:docMk/>
            <pc:sldMk cId="4194701682" sldId="256"/>
            <ac:spMk id="14" creationId="{AF2F604E-43BE-4DC3-B983-E071523364F8}"/>
          </ac:spMkLst>
        </pc:spChg>
        <pc:spChg chg="add del">
          <ac:chgData name="MARAM AL ASSAF" userId="S::21110197@htu.edu.jo::7de88728-0ae9-46ef-a552-721f2558fbb7" providerId="AD" clId="Web-{87DC3BE5-D691-4DE6-B0B2-5308279E55AB}" dt="2024-05-18T23:49:32.639" v="64"/>
          <ac:spMkLst>
            <pc:docMk/>
            <pc:sldMk cId="4194701682" sldId="256"/>
            <ac:spMk id="15" creationId="{E91DC736-0EF8-4F87-9146-EBF1D2EE4D3D}"/>
          </ac:spMkLst>
        </pc:spChg>
        <pc:spChg chg="add del">
          <ac:chgData name="MARAM AL ASSAF" userId="S::21110197@htu.edu.jo::7de88728-0ae9-46ef-a552-721f2558fbb7" providerId="AD" clId="Web-{87DC3BE5-D691-4DE6-B0B2-5308279E55AB}" dt="2024-05-18T23:49:32.639" v="64"/>
          <ac:spMkLst>
            <pc:docMk/>
            <pc:sldMk cId="4194701682" sldId="256"/>
            <ac:spMk id="16" creationId="{08C9B587-E65E-4B52-B37C-ABEBB6E87928}"/>
          </ac:spMkLst>
        </pc:spChg>
        <pc:spChg chg="add del">
          <ac:chgData name="MARAM AL ASSAF" userId="S::21110197@htu.edu.jo::7de88728-0ae9-46ef-a552-721f2558fbb7" providerId="AD" clId="Web-{87DC3BE5-D691-4DE6-B0B2-5308279E55AB}" dt="2024-05-18T23:49:32.639" v="64"/>
          <ac:spMkLst>
            <pc:docMk/>
            <pc:sldMk cId="4194701682" sldId="256"/>
            <ac:spMk id="17" creationId="{097CD68E-23E3-4007-8847-CD0944C4F7BE}"/>
          </ac:spMkLst>
        </pc:spChg>
        <pc:spChg chg="add del">
          <ac:chgData name="MARAM AL ASSAF" userId="S::21110197@htu.edu.jo::7de88728-0ae9-46ef-a552-721f2558fbb7" providerId="AD" clId="Web-{87DC3BE5-D691-4DE6-B0B2-5308279E55AB}" dt="2024-05-18T23:50:08.702" v="66"/>
          <ac:spMkLst>
            <pc:docMk/>
            <pc:sldMk cId="4194701682" sldId="256"/>
            <ac:spMk id="19" creationId="{870A1295-61BC-4214-AA3E-D396673024D0}"/>
          </ac:spMkLst>
        </pc:spChg>
        <pc:spChg chg="add">
          <ac:chgData name="MARAM AL ASSAF" userId="S::21110197@htu.edu.jo::7de88728-0ae9-46ef-a552-721f2558fbb7" providerId="AD" clId="Web-{87DC3BE5-D691-4DE6-B0B2-5308279E55AB}" dt="2024-05-18T23:50:08.796" v="67"/>
          <ac:spMkLst>
            <pc:docMk/>
            <pc:sldMk cId="4194701682" sldId="256"/>
            <ac:spMk id="25" creationId="{71B2258F-86CA-4D4D-8270-BC05FCDEBFB3}"/>
          </ac:spMkLst>
        </pc:spChg>
        <pc:grpChg chg="add del">
          <ac:chgData name="MARAM AL ASSAF" userId="S::21110197@htu.edu.jo::7de88728-0ae9-46ef-a552-721f2558fbb7" providerId="AD" clId="Web-{87DC3BE5-D691-4DE6-B0B2-5308279E55AB}" dt="2024-05-18T23:50:08.702" v="66"/>
          <ac:grpSpMkLst>
            <pc:docMk/>
            <pc:sldMk cId="4194701682" sldId="256"/>
            <ac:grpSpMk id="20" creationId="{0B139475-2B26-4CA9-9413-DE741E49F7BB}"/>
          </ac:grpSpMkLst>
        </pc:grpChg>
        <pc:picChg chg="add mod ord">
          <ac:chgData name="MARAM AL ASSAF" userId="S::21110197@htu.edu.jo::7de88728-0ae9-46ef-a552-721f2558fbb7" providerId="AD" clId="Web-{87DC3BE5-D691-4DE6-B0B2-5308279E55AB}" dt="2024-05-18T23:50:08.796" v="67"/>
          <ac:picMkLst>
            <pc:docMk/>
            <pc:sldMk cId="4194701682" sldId="256"/>
            <ac:picMk id="4" creationId="{35B6C553-92E5-F23D-6F59-933E97CAA747}"/>
          </ac:picMkLst>
        </pc:picChg>
      </pc:sldChg>
      <pc:sldChg chg="addSp modSp new mod setBg modNotes">
        <pc:chgData name="MARAM AL ASSAF" userId="S::21110197@htu.edu.jo::7de88728-0ae9-46ef-a552-721f2558fbb7" providerId="AD" clId="Web-{87DC3BE5-D691-4DE6-B0B2-5308279E55AB}" dt="2024-05-19T00:11:07.815" v="197"/>
        <pc:sldMkLst>
          <pc:docMk/>
          <pc:sldMk cId="774804482" sldId="257"/>
        </pc:sldMkLst>
        <pc:spChg chg="mod">
          <ac:chgData name="MARAM AL ASSAF" userId="S::21110197@htu.edu.jo::7de88728-0ae9-46ef-a552-721f2558fbb7" providerId="AD" clId="Web-{87DC3BE5-D691-4DE6-B0B2-5308279E55AB}" dt="2024-05-18T23:56:31.134" v="109" actId="20577"/>
          <ac:spMkLst>
            <pc:docMk/>
            <pc:sldMk cId="774804482" sldId="257"/>
            <ac:spMk id="2" creationId="{ED7BF390-531F-6BEA-EE90-C4E062CBCD7A}"/>
          </ac:spMkLst>
        </pc:spChg>
        <pc:spChg chg="mod">
          <ac:chgData name="MARAM AL ASSAF" userId="S::21110197@htu.edu.jo::7de88728-0ae9-46ef-a552-721f2558fbb7" providerId="AD" clId="Web-{87DC3BE5-D691-4DE6-B0B2-5308279E55AB}" dt="2024-05-19T00:10:43.393" v="195" actId="1076"/>
          <ac:spMkLst>
            <pc:docMk/>
            <pc:sldMk cId="774804482" sldId="257"/>
            <ac:spMk id="3" creationId="{1825AE50-1CAA-9C77-8180-0ABCD8C0701E}"/>
          </ac:spMkLst>
        </pc:spChg>
        <pc:spChg chg="add">
          <ac:chgData name="MARAM AL ASSAF" userId="S::21110197@htu.edu.jo::7de88728-0ae9-46ef-a552-721f2558fbb7" providerId="AD" clId="Web-{87DC3BE5-D691-4DE6-B0B2-5308279E55AB}" dt="2024-05-18T23:51:14.204" v="78"/>
          <ac:spMkLst>
            <pc:docMk/>
            <pc:sldMk cId="774804482" sldId="257"/>
            <ac:spMk id="8" creationId="{1B15ED52-F352-441B-82BF-E0EA34836D08}"/>
          </ac:spMkLst>
        </pc:spChg>
        <pc:spChg chg="add">
          <ac:chgData name="MARAM AL ASSAF" userId="S::21110197@htu.edu.jo::7de88728-0ae9-46ef-a552-721f2558fbb7" providerId="AD" clId="Web-{87DC3BE5-D691-4DE6-B0B2-5308279E55AB}" dt="2024-05-18T23:51:14.204" v="78"/>
          <ac:spMkLst>
            <pc:docMk/>
            <pc:sldMk cId="774804482" sldId="257"/>
            <ac:spMk id="10" creationId="{3B2E3793-BFE6-45A2-9B7B-E18844431C99}"/>
          </ac:spMkLst>
        </pc:spChg>
        <pc:spChg chg="add">
          <ac:chgData name="MARAM AL ASSAF" userId="S::21110197@htu.edu.jo::7de88728-0ae9-46ef-a552-721f2558fbb7" providerId="AD" clId="Web-{87DC3BE5-D691-4DE6-B0B2-5308279E55AB}" dt="2024-05-18T23:51:14.204" v="78"/>
          <ac:spMkLst>
            <pc:docMk/>
            <pc:sldMk cId="774804482" sldId="257"/>
            <ac:spMk id="12" creationId="{BC4C4868-CB8F-4AF9-9CDB-8108F2C19B67}"/>
          </ac:spMkLst>
        </pc:spChg>
        <pc:spChg chg="add">
          <ac:chgData name="MARAM AL ASSAF" userId="S::21110197@htu.edu.jo::7de88728-0ae9-46ef-a552-721f2558fbb7" providerId="AD" clId="Web-{87DC3BE5-D691-4DE6-B0B2-5308279E55AB}" dt="2024-05-18T23:51:14.204" v="78"/>
          <ac:spMkLst>
            <pc:docMk/>
            <pc:sldMk cId="774804482" sldId="257"/>
            <ac:spMk id="14" creationId="{375E0459-6403-40CD-989D-56A4407CA12E}"/>
          </ac:spMkLst>
        </pc:spChg>
        <pc:spChg chg="add">
          <ac:chgData name="MARAM AL ASSAF" userId="S::21110197@htu.edu.jo::7de88728-0ae9-46ef-a552-721f2558fbb7" providerId="AD" clId="Web-{87DC3BE5-D691-4DE6-B0B2-5308279E55AB}" dt="2024-05-18T23:51:14.204" v="78"/>
          <ac:spMkLst>
            <pc:docMk/>
            <pc:sldMk cId="774804482" sldId="257"/>
            <ac:spMk id="16" creationId="{53E5B1A8-3AC9-4BD1-9BBC-78CA94F2D1BA}"/>
          </ac:spMkLst>
        </pc:spChg>
      </pc:sldChg>
      <pc:sldChg chg="addSp modSp new mod setBg">
        <pc:chgData name="MARAM AL ASSAF" userId="S::21110197@htu.edu.jo::7de88728-0ae9-46ef-a552-721f2558fbb7" providerId="AD" clId="Web-{87DC3BE5-D691-4DE6-B0B2-5308279E55AB}" dt="2024-05-19T00:11:39.176" v="208" actId="20577"/>
        <pc:sldMkLst>
          <pc:docMk/>
          <pc:sldMk cId="1861585610" sldId="258"/>
        </pc:sldMkLst>
        <pc:spChg chg="mod">
          <ac:chgData name="MARAM AL ASSAF" userId="S::21110197@htu.edu.jo::7de88728-0ae9-46ef-a552-721f2558fbb7" providerId="AD" clId="Web-{87DC3BE5-D691-4DE6-B0B2-5308279E55AB}" dt="2024-05-19T00:11:39.176" v="208" actId="20577"/>
          <ac:spMkLst>
            <pc:docMk/>
            <pc:sldMk cId="1861585610" sldId="258"/>
            <ac:spMk id="2" creationId="{08A037AC-B858-8C9F-ED13-DCCE2E37239C}"/>
          </ac:spMkLst>
        </pc:spChg>
        <pc:spChg chg="mod">
          <ac:chgData name="MARAM AL ASSAF" userId="S::21110197@htu.edu.jo::7de88728-0ae9-46ef-a552-721f2558fbb7" providerId="AD" clId="Web-{87DC3BE5-D691-4DE6-B0B2-5308279E55AB}" dt="2024-05-19T00:01:09.563" v="160"/>
          <ac:spMkLst>
            <pc:docMk/>
            <pc:sldMk cId="1861585610" sldId="258"/>
            <ac:spMk id="3" creationId="{6A0AD8E5-02E3-374D-E72B-391C41FDCF2B}"/>
          </ac:spMkLst>
        </pc:spChg>
        <pc:spChg chg="add">
          <ac:chgData name="MARAM AL ASSAF" userId="S::21110197@htu.edu.jo::7de88728-0ae9-46ef-a552-721f2558fbb7" providerId="AD" clId="Web-{87DC3BE5-D691-4DE6-B0B2-5308279E55AB}" dt="2024-05-19T00:01:09.563" v="160"/>
          <ac:spMkLst>
            <pc:docMk/>
            <pc:sldMk cId="1861585610" sldId="258"/>
            <ac:spMk id="8" creationId="{1B15ED52-F352-441B-82BF-E0EA34836D08}"/>
          </ac:spMkLst>
        </pc:spChg>
        <pc:spChg chg="add">
          <ac:chgData name="MARAM AL ASSAF" userId="S::21110197@htu.edu.jo::7de88728-0ae9-46ef-a552-721f2558fbb7" providerId="AD" clId="Web-{87DC3BE5-D691-4DE6-B0B2-5308279E55AB}" dt="2024-05-19T00:01:09.563" v="160"/>
          <ac:spMkLst>
            <pc:docMk/>
            <pc:sldMk cId="1861585610" sldId="258"/>
            <ac:spMk id="10" creationId="{3B2E3793-BFE6-45A2-9B7B-E18844431C99}"/>
          </ac:spMkLst>
        </pc:spChg>
        <pc:spChg chg="add">
          <ac:chgData name="MARAM AL ASSAF" userId="S::21110197@htu.edu.jo::7de88728-0ae9-46ef-a552-721f2558fbb7" providerId="AD" clId="Web-{87DC3BE5-D691-4DE6-B0B2-5308279E55AB}" dt="2024-05-19T00:01:09.563" v="160"/>
          <ac:spMkLst>
            <pc:docMk/>
            <pc:sldMk cId="1861585610" sldId="258"/>
            <ac:spMk id="12" creationId="{BC4C4868-CB8F-4AF9-9CDB-8108F2C19B67}"/>
          </ac:spMkLst>
        </pc:spChg>
        <pc:spChg chg="add">
          <ac:chgData name="MARAM AL ASSAF" userId="S::21110197@htu.edu.jo::7de88728-0ae9-46ef-a552-721f2558fbb7" providerId="AD" clId="Web-{87DC3BE5-D691-4DE6-B0B2-5308279E55AB}" dt="2024-05-19T00:01:09.563" v="160"/>
          <ac:spMkLst>
            <pc:docMk/>
            <pc:sldMk cId="1861585610" sldId="258"/>
            <ac:spMk id="14" creationId="{375E0459-6403-40CD-989D-56A4407CA12E}"/>
          </ac:spMkLst>
        </pc:spChg>
        <pc:spChg chg="add">
          <ac:chgData name="MARAM AL ASSAF" userId="S::21110197@htu.edu.jo::7de88728-0ae9-46ef-a552-721f2558fbb7" providerId="AD" clId="Web-{87DC3BE5-D691-4DE6-B0B2-5308279E55AB}" dt="2024-05-19T00:01:09.563" v="160"/>
          <ac:spMkLst>
            <pc:docMk/>
            <pc:sldMk cId="1861585610" sldId="258"/>
            <ac:spMk id="16" creationId="{53E5B1A8-3AC9-4BD1-9BBC-78CA94F2D1BA}"/>
          </ac:spMkLst>
        </pc:spChg>
      </pc:sldChg>
      <pc:sldChg chg="addSp modSp new mod setBg">
        <pc:chgData name="MARAM AL ASSAF" userId="S::21110197@htu.edu.jo::7de88728-0ae9-46ef-a552-721f2558fbb7" providerId="AD" clId="Web-{87DC3BE5-D691-4DE6-B0B2-5308279E55AB}" dt="2024-05-19T00:01:14.110" v="161"/>
        <pc:sldMkLst>
          <pc:docMk/>
          <pc:sldMk cId="1669260886" sldId="259"/>
        </pc:sldMkLst>
        <pc:spChg chg="mod">
          <ac:chgData name="MARAM AL ASSAF" userId="S::21110197@htu.edu.jo::7de88728-0ae9-46ef-a552-721f2558fbb7" providerId="AD" clId="Web-{87DC3BE5-D691-4DE6-B0B2-5308279E55AB}" dt="2024-05-19T00:01:14.110" v="161"/>
          <ac:spMkLst>
            <pc:docMk/>
            <pc:sldMk cId="1669260886" sldId="259"/>
            <ac:spMk id="2" creationId="{E171B1BD-6149-59E2-AC27-8204B35D210F}"/>
          </ac:spMkLst>
        </pc:spChg>
        <pc:spChg chg="mod">
          <ac:chgData name="MARAM AL ASSAF" userId="S::21110197@htu.edu.jo::7de88728-0ae9-46ef-a552-721f2558fbb7" providerId="AD" clId="Web-{87DC3BE5-D691-4DE6-B0B2-5308279E55AB}" dt="2024-05-19T00:01:14.110" v="161"/>
          <ac:spMkLst>
            <pc:docMk/>
            <pc:sldMk cId="1669260886" sldId="259"/>
            <ac:spMk id="3" creationId="{40C0C8D5-3490-23B1-DA2D-CF32A6C82AEF}"/>
          </ac:spMkLst>
        </pc:spChg>
        <pc:spChg chg="add">
          <ac:chgData name="MARAM AL ASSAF" userId="S::21110197@htu.edu.jo::7de88728-0ae9-46ef-a552-721f2558fbb7" providerId="AD" clId="Web-{87DC3BE5-D691-4DE6-B0B2-5308279E55AB}" dt="2024-05-19T00:01:14.110" v="161"/>
          <ac:spMkLst>
            <pc:docMk/>
            <pc:sldMk cId="1669260886" sldId="259"/>
            <ac:spMk id="8" creationId="{1B15ED52-F352-441B-82BF-E0EA34836D08}"/>
          </ac:spMkLst>
        </pc:spChg>
        <pc:spChg chg="add">
          <ac:chgData name="MARAM AL ASSAF" userId="S::21110197@htu.edu.jo::7de88728-0ae9-46ef-a552-721f2558fbb7" providerId="AD" clId="Web-{87DC3BE5-D691-4DE6-B0B2-5308279E55AB}" dt="2024-05-19T00:01:14.110" v="161"/>
          <ac:spMkLst>
            <pc:docMk/>
            <pc:sldMk cId="1669260886" sldId="259"/>
            <ac:spMk id="10" creationId="{3B2E3793-BFE6-45A2-9B7B-E18844431C99}"/>
          </ac:spMkLst>
        </pc:spChg>
        <pc:spChg chg="add">
          <ac:chgData name="MARAM AL ASSAF" userId="S::21110197@htu.edu.jo::7de88728-0ae9-46ef-a552-721f2558fbb7" providerId="AD" clId="Web-{87DC3BE5-D691-4DE6-B0B2-5308279E55AB}" dt="2024-05-19T00:01:14.110" v="161"/>
          <ac:spMkLst>
            <pc:docMk/>
            <pc:sldMk cId="1669260886" sldId="259"/>
            <ac:spMk id="12" creationId="{BC4C4868-CB8F-4AF9-9CDB-8108F2C19B67}"/>
          </ac:spMkLst>
        </pc:spChg>
        <pc:spChg chg="add">
          <ac:chgData name="MARAM AL ASSAF" userId="S::21110197@htu.edu.jo::7de88728-0ae9-46ef-a552-721f2558fbb7" providerId="AD" clId="Web-{87DC3BE5-D691-4DE6-B0B2-5308279E55AB}" dt="2024-05-19T00:01:14.110" v="161"/>
          <ac:spMkLst>
            <pc:docMk/>
            <pc:sldMk cId="1669260886" sldId="259"/>
            <ac:spMk id="14" creationId="{375E0459-6403-40CD-989D-56A4407CA12E}"/>
          </ac:spMkLst>
        </pc:spChg>
        <pc:spChg chg="add">
          <ac:chgData name="MARAM AL ASSAF" userId="S::21110197@htu.edu.jo::7de88728-0ae9-46ef-a552-721f2558fbb7" providerId="AD" clId="Web-{87DC3BE5-D691-4DE6-B0B2-5308279E55AB}" dt="2024-05-19T00:01:14.110" v="161"/>
          <ac:spMkLst>
            <pc:docMk/>
            <pc:sldMk cId="1669260886" sldId="259"/>
            <ac:spMk id="16" creationId="{53E5B1A8-3AC9-4BD1-9BBC-78CA94F2D1BA}"/>
          </ac:spMkLst>
        </pc:spChg>
      </pc:sldChg>
      <pc:sldChg chg="addSp delSp modSp add ord replId">
        <pc:chgData name="MARAM AL ASSAF" userId="S::21110197@htu.edu.jo::7de88728-0ae9-46ef-a552-721f2558fbb7" providerId="AD" clId="Web-{87DC3BE5-D691-4DE6-B0B2-5308279E55AB}" dt="2024-05-19T00:23:04.072" v="209" actId="20577"/>
        <pc:sldMkLst>
          <pc:docMk/>
          <pc:sldMk cId="555779649" sldId="260"/>
        </pc:sldMkLst>
        <pc:spChg chg="mod">
          <ac:chgData name="MARAM AL ASSAF" userId="S::21110197@htu.edu.jo::7de88728-0ae9-46ef-a552-721f2558fbb7" providerId="AD" clId="Web-{87DC3BE5-D691-4DE6-B0B2-5308279E55AB}" dt="2024-05-19T00:23:04.072" v="209" actId="20577"/>
          <ac:spMkLst>
            <pc:docMk/>
            <pc:sldMk cId="555779649" sldId="260"/>
            <ac:spMk id="2" creationId="{ED7BF390-531F-6BEA-EE90-C4E062CBCD7A}"/>
          </ac:spMkLst>
        </pc:spChg>
        <pc:spChg chg="del">
          <ac:chgData name="MARAM AL ASSAF" userId="S::21110197@htu.edu.jo::7de88728-0ae9-46ef-a552-721f2558fbb7" providerId="AD" clId="Web-{87DC3BE5-D691-4DE6-B0B2-5308279E55AB}" dt="2024-05-18T23:59:05.560" v="133"/>
          <ac:spMkLst>
            <pc:docMk/>
            <pc:sldMk cId="555779649" sldId="260"/>
            <ac:spMk id="3" creationId="{1825AE50-1CAA-9C77-8180-0ABCD8C0701E}"/>
          </ac:spMkLst>
        </pc:spChg>
        <pc:spChg chg="add mod">
          <ac:chgData name="MARAM AL ASSAF" userId="S::21110197@htu.edu.jo::7de88728-0ae9-46ef-a552-721f2558fbb7" providerId="AD" clId="Web-{87DC3BE5-D691-4DE6-B0B2-5308279E55AB}" dt="2024-05-19T00:11:04.081" v="196" actId="20577"/>
          <ac:spMkLst>
            <pc:docMk/>
            <pc:sldMk cId="555779649" sldId="260"/>
            <ac:spMk id="5" creationId="{A19C856C-B1FB-7199-3D71-0652C985B47D}"/>
          </ac:spMkLst>
        </pc:spChg>
      </pc:sldChg>
    </pc:docChg>
  </pc:docChgLst>
  <pc:docChgLst>
    <pc:chgData name="MARAM AL ASSAF" userId="S::21110197@htu.edu.jo::7de88728-0ae9-46ef-a552-721f2558fbb7" providerId="AD" clId="Web-{27949872-3D80-4D7E-8424-6618306F07C6}"/>
    <pc:docChg chg="addSld modSld">
      <pc:chgData name="MARAM AL ASSAF" userId="S::21110197@htu.edu.jo::7de88728-0ae9-46ef-a552-721f2558fbb7" providerId="AD" clId="Web-{27949872-3D80-4D7E-8424-6618306F07C6}" dt="2024-05-30T01:02:52.033" v="423" actId="20577"/>
      <pc:docMkLst>
        <pc:docMk/>
      </pc:docMkLst>
      <pc:sldChg chg="modSp modNotes">
        <pc:chgData name="MARAM AL ASSAF" userId="S::21110197@htu.edu.jo::7de88728-0ae9-46ef-a552-721f2558fbb7" providerId="AD" clId="Web-{27949872-3D80-4D7E-8424-6618306F07C6}" dt="2024-05-29T23:50:26.545" v="177"/>
        <pc:sldMkLst>
          <pc:docMk/>
          <pc:sldMk cId="1669260886" sldId="259"/>
        </pc:sldMkLst>
        <pc:spChg chg="mod">
          <ac:chgData name="MARAM AL ASSAF" userId="S::21110197@htu.edu.jo::7de88728-0ae9-46ef-a552-721f2558fbb7" providerId="AD" clId="Web-{27949872-3D80-4D7E-8424-6618306F07C6}" dt="2024-05-29T23:50:16.279" v="172" actId="20577"/>
          <ac:spMkLst>
            <pc:docMk/>
            <pc:sldMk cId="1669260886" sldId="259"/>
            <ac:spMk id="3" creationId="{40C0C8D5-3490-23B1-DA2D-CF32A6C82AEF}"/>
          </ac:spMkLst>
        </pc:spChg>
      </pc:sldChg>
      <pc:sldChg chg="modSp">
        <pc:chgData name="MARAM AL ASSAF" userId="S::21110197@htu.edu.jo::7de88728-0ae9-46ef-a552-721f2558fbb7" providerId="AD" clId="Web-{27949872-3D80-4D7E-8424-6618306F07C6}" dt="2024-05-30T00:38:30.309" v="266" actId="1076"/>
        <pc:sldMkLst>
          <pc:docMk/>
          <pc:sldMk cId="555779649" sldId="260"/>
        </pc:sldMkLst>
        <pc:spChg chg="mod">
          <ac:chgData name="MARAM AL ASSAF" userId="S::21110197@htu.edu.jo::7de88728-0ae9-46ef-a552-721f2558fbb7" providerId="AD" clId="Web-{27949872-3D80-4D7E-8424-6618306F07C6}" dt="2024-05-30T00:23:46.234" v="185" actId="20577"/>
          <ac:spMkLst>
            <pc:docMk/>
            <pc:sldMk cId="555779649" sldId="260"/>
            <ac:spMk id="2" creationId="{ED7BF390-531F-6BEA-EE90-C4E062CBCD7A}"/>
          </ac:spMkLst>
        </pc:spChg>
        <pc:spChg chg="mod">
          <ac:chgData name="MARAM AL ASSAF" userId="S::21110197@htu.edu.jo::7de88728-0ae9-46ef-a552-721f2558fbb7" providerId="AD" clId="Web-{27949872-3D80-4D7E-8424-6618306F07C6}" dt="2024-05-30T00:38:30.309" v="266" actId="1076"/>
          <ac:spMkLst>
            <pc:docMk/>
            <pc:sldMk cId="555779649" sldId="260"/>
            <ac:spMk id="5" creationId="{A19C856C-B1FB-7199-3D71-0652C985B47D}"/>
          </ac:spMkLst>
        </pc:spChg>
      </pc:sldChg>
      <pc:sldChg chg="modSp add replId">
        <pc:chgData name="MARAM AL ASSAF" userId="S::21110197@htu.edu.jo::7de88728-0ae9-46ef-a552-721f2558fbb7" providerId="AD" clId="Web-{27949872-3D80-4D7E-8424-6618306F07C6}" dt="2024-05-30T01:02:52.033" v="423" actId="20577"/>
        <pc:sldMkLst>
          <pc:docMk/>
          <pc:sldMk cId="571010536" sldId="269"/>
        </pc:sldMkLst>
        <pc:spChg chg="mod">
          <ac:chgData name="MARAM AL ASSAF" userId="S::21110197@htu.edu.jo::7de88728-0ae9-46ef-a552-721f2558fbb7" providerId="AD" clId="Web-{27949872-3D80-4D7E-8424-6618306F07C6}" dt="2024-05-30T01:02:52.033" v="423" actId="20577"/>
          <ac:spMkLst>
            <pc:docMk/>
            <pc:sldMk cId="571010536" sldId="269"/>
            <ac:spMk id="5" creationId="{A19C856C-B1FB-7199-3D71-0652C985B47D}"/>
          </ac:spMkLst>
        </pc:spChg>
      </pc:sldChg>
    </pc:docChg>
  </pc:docChgLst>
  <pc:docChgLst>
    <pc:chgData name="MARAM AL ASSAF" userId="S::21110197@htu.edu.jo::7de88728-0ae9-46ef-a552-721f2558fbb7" providerId="AD" clId="Web-{09935EF1-85EA-4F26-B1B5-019FC8A9A75C}"/>
    <pc:docChg chg="addSld modSld">
      <pc:chgData name="MARAM AL ASSAF" userId="S::21110197@htu.edu.jo::7de88728-0ae9-46ef-a552-721f2558fbb7" providerId="AD" clId="Web-{09935EF1-85EA-4F26-B1B5-019FC8A9A75C}" dt="2024-05-24T21:01:19.088" v="251"/>
      <pc:docMkLst>
        <pc:docMk/>
      </pc:docMkLst>
      <pc:sldChg chg="modSp modNotes">
        <pc:chgData name="MARAM AL ASSAF" userId="S::21110197@htu.edu.jo::7de88728-0ae9-46ef-a552-721f2558fbb7" providerId="AD" clId="Web-{09935EF1-85EA-4F26-B1B5-019FC8A9A75C}" dt="2024-05-24T21:01:19.088" v="251"/>
        <pc:sldMkLst>
          <pc:docMk/>
          <pc:sldMk cId="1669260886" sldId="259"/>
        </pc:sldMkLst>
        <pc:spChg chg="mod">
          <ac:chgData name="MARAM AL ASSAF" userId="S::21110197@htu.edu.jo::7de88728-0ae9-46ef-a552-721f2558fbb7" providerId="AD" clId="Web-{09935EF1-85EA-4F26-B1B5-019FC8A9A75C}" dt="2024-05-24T21:01:00.213" v="248" actId="14100"/>
          <ac:spMkLst>
            <pc:docMk/>
            <pc:sldMk cId="1669260886" sldId="259"/>
            <ac:spMk id="3" creationId="{40C0C8D5-3490-23B1-DA2D-CF32A6C82AEF}"/>
          </ac:spMkLst>
        </pc:spChg>
      </pc:sldChg>
      <pc:sldChg chg="add replId">
        <pc:chgData name="MARAM AL ASSAF" userId="S::21110197@htu.edu.jo::7de88728-0ae9-46ef-a552-721f2558fbb7" providerId="AD" clId="Web-{09935EF1-85EA-4F26-B1B5-019FC8A9A75C}" dt="2024-05-24T21:00:10.275" v="232"/>
        <pc:sldMkLst>
          <pc:docMk/>
          <pc:sldMk cId="3670411005" sldId="261"/>
        </pc:sldMkLst>
      </pc:sldChg>
      <pc:sldChg chg="add replId">
        <pc:chgData name="MARAM AL ASSAF" userId="S::21110197@htu.edu.jo::7de88728-0ae9-46ef-a552-721f2558fbb7" providerId="AD" clId="Web-{09935EF1-85EA-4F26-B1B5-019FC8A9A75C}" dt="2024-05-24T21:00:11.400" v="233"/>
        <pc:sldMkLst>
          <pc:docMk/>
          <pc:sldMk cId="3623328693" sldId="262"/>
        </pc:sldMkLst>
      </pc:sldChg>
      <pc:sldChg chg="add replId">
        <pc:chgData name="MARAM AL ASSAF" userId="S::21110197@htu.edu.jo::7de88728-0ae9-46ef-a552-721f2558fbb7" providerId="AD" clId="Web-{09935EF1-85EA-4F26-B1B5-019FC8A9A75C}" dt="2024-05-24T21:00:11.963" v="234"/>
        <pc:sldMkLst>
          <pc:docMk/>
          <pc:sldMk cId="3528727097" sldId="263"/>
        </pc:sldMkLst>
      </pc:sldChg>
      <pc:sldChg chg="add replId">
        <pc:chgData name="MARAM AL ASSAF" userId="S::21110197@htu.edu.jo::7de88728-0ae9-46ef-a552-721f2558fbb7" providerId="AD" clId="Web-{09935EF1-85EA-4F26-B1B5-019FC8A9A75C}" dt="2024-05-24T21:00:12.806" v="235"/>
        <pc:sldMkLst>
          <pc:docMk/>
          <pc:sldMk cId="3656926323" sldId="264"/>
        </pc:sldMkLst>
      </pc:sldChg>
      <pc:sldChg chg="add replId">
        <pc:chgData name="MARAM AL ASSAF" userId="S::21110197@htu.edu.jo::7de88728-0ae9-46ef-a552-721f2558fbb7" providerId="AD" clId="Web-{09935EF1-85EA-4F26-B1B5-019FC8A9A75C}" dt="2024-05-24T21:00:13.681" v="236"/>
        <pc:sldMkLst>
          <pc:docMk/>
          <pc:sldMk cId="3240443440" sldId="265"/>
        </pc:sldMkLst>
      </pc:sldChg>
      <pc:sldChg chg="add replId">
        <pc:chgData name="MARAM AL ASSAF" userId="S::21110197@htu.edu.jo::7de88728-0ae9-46ef-a552-721f2558fbb7" providerId="AD" clId="Web-{09935EF1-85EA-4F26-B1B5-019FC8A9A75C}" dt="2024-05-24T21:00:14.275" v="237"/>
        <pc:sldMkLst>
          <pc:docMk/>
          <pc:sldMk cId="2657571540" sldId="266"/>
        </pc:sldMkLst>
      </pc:sldChg>
      <pc:sldChg chg="add replId">
        <pc:chgData name="MARAM AL ASSAF" userId="S::21110197@htu.edu.jo::7de88728-0ae9-46ef-a552-721f2558fbb7" providerId="AD" clId="Web-{09935EF1-85EA-4F26-B1B5-019FC8A9A75C}" dt="2024-05-24T21:00:16.509" v="238"/>
        <pc:sldMkLst>
          <pc:docMk/>
          <pc:sldMk cId="736973735" sldId="267"/>
        </pc:sldMkLst>
      </pc:sldChg>
      <pc:sldChg chg="add replId">
        <pc:chgData name="MARAM AL ASSAF" userId="S::21110197@htu.edu.jo::7de88728-0ae9-46ef-a552-721f2558fbb7" providerId="AD" clId="Web-{09935EF1-85EA-4F26-B1B5-019FC8A9A75C}" dt="2024-05-24T21:00:17.134" v="239"/>
        <pc:sldMkLst>
          <pc:docMk/>
          <pc:sldMk cId="1971461544" sldId="268"/>
        </pc:sldMkLst>
      </pc:sldChg>
    </pc:docChg>
  </pc:docChgLst>
  <pc:docChgLst>
    <pc:chgData name="Bara Al-Assaf" userId="2053a979-e853-4c46-8bbe-7279b30b2e11" providerId="ADAL" clId="{58A8BAA7-9A43-496B-9436-9BBAEED4D7DB}"/>
    <pc:docChg chg="undo custSel addSld delSld modSld">
      <pc:chgData name="Bara Al-Assaf" userId="2053a979-e853-4c46-8bbe-7279b30b2e11" providerId="ADAL" clId="{58A8BAA7-9A43-496B-9436-9BBAEED4D7DB}" dt="2024-05-31T16:22:25.285" v="1605" actId="20577"/>
      <pc:docMkLst>
        <pc:docMk/>
      </pc:docMkLst>
      <pc:sldChg chg="modNotesTx">
        <pc:chgData name="Bara Al-Assaf" userId="2053a979-e853-4c46-8bbe-7279b30b2e11" providerId="ADAL" clId="{58A8BAA7-9A43-496B-9436-9BBAEED4D7DB}" dt="2024-05-31T15:08:09.510" v="1385" actId="20577"/>
        <pc:sldMkLst>
          <pc:docMk/>
          <pc:sldMk cId="1669260886" sldId="259"/>
        </pc:sldMkLst>
      </pc:sldChg>
      <pc:sldChg chg="modSp mod">
        <pc:chgData name="Bara Al-Assaf" userId="2053a979-e853-4c46-8bbe-7279b30b2e11" providerId="ADAL" clId="{58A8BAA7-9A43-496B-9436-9BBAEED4D7DB}" dt="2024-05-31T12:53:30.315" v="827" actId="20577"/>
        <pc:sldMkLst>
          <pc:docMk/>
          <pc:sldMk cId="555779649" sldId="260"/>
        </pc:sldMkLst>
        <pc:spChg chg="mod">
          <ac:chgData name="Bara Al-Assaf" userId="2053a979-e853-4c46-8bbe-7279b30b2e11" providerId="ADAL" clId="{58A8BAA7-9A43-496B-9436-9BBAEED4D7DB}" dt="2024-05-31T12:53:30.315" v="827" actId="20577"/>
          <ac:spMkLst>
            <pc:docMk/>
            <pc:sldMk cId="555779649" sldId="260"/>
            <ac:spMk id="5" creationId="{A19C856C-B1FB-7199-3D71-0652C985B47D}"/>
          </ac:spMkLst>
        </pc:spChg>
      </pc:sldChg>
      <pc:sldChg chg="addSp delSp modSp mod modNotesTx">
        <pc:chgData name="Bara Al-Assaf" userId="2053a979-e853-4c46-8bbe-7279b30b2e11" providerId="ADAL" clId="{58A8BAA7-9A43-496B-9436-9BBAEED4D7DB}" dt="2024-05-31T15:19:34.209" v="1438" actId="207"/>
        <pc:sldMkLst>
          <pc:docMk/>
          <pc:sldMk cId="3670411005" sldId="261"/>
        </pc:sldMkLst>
        <pc:spChg chg="mod">
          <ac:chgData name="Bara Al-Assaf" userId="2053a979-e853-4c46-8bbe-7279b30b2e11" providerId="ADAL" clId="{58A8BAA7-9A43-496B-9436-9BBAEED4D7DB}" dt="2024-05-31T15:02:52.261" v="1366" actId="404"/>
          <ac:spMkLst>
            <pc:docMk/>
            <pc:sldMk cId="3670411005" sldId="261"/>
            <ac:spMk id="2" creationId="{ED7BF390-531F-6BEA-EE90-C4E062CBCD7A}"/>
          </ac:spMkLst>
        </pc:spChg>
        <pc:spChg chg="add del">
          <ac:chgData name="Bara Al-Assaf" userId="2053a979-e853-4c46-8bbe-7279b30b2e11" providerId="ADAL" clId="{58A8BAA7-9A43-496B-9436-9BBAEED4D7DB}" dt="2024-05-31T12:30:57.823" v="492" actId="22"/>
          <ac:spMkLst>
            <pc:docMk/>
            <pc:sldMk cId="3670411005" sldId="261"/>
            <ac:spMk id="4" creationId="{9C90974E-5968-EAEA-8F6F-8E190593D496}"/>
          </ac:spMkLst>
        </pc:spChg>
        <pc:spChg chg="mod">
          <ac:chgData name="Bara Al-Assaf" userId="2053a979-e853-4c46-8bbe-7279b30b2e11" providerId="ADAL" clId="{58A8BAA7-9A43-496B-9436-9BBAEED4D7DB}" dt="2024-05-31T15:17:52.005" v="1422" actId="1076"/>
          <ac:spMkLst>
            <pc:docMk/>
            <pc:sldMk cId="3670411005" sldId="261"/>
            <ac:spMk id="5" creationId="{A19C856C-B1FB-7199-3D71-0652C985B47D}"/>
          </ac:spMkLst>
        </pc:spChg>
      </pc:sldChg>
      <pc:sldChg chg="modSp mod modNotesTx">
        <pc:chgData name="Bara Al-Assaf" userId="2053a979-e853-4c46-8bbe-7279b30b2e11" providerId="ADAL" clId="{58A8BAA7-9A43-496B-9436-9BBAEED4D7DB}" dt="2024-05-31T15:48:22.670" v="1520"/>
        <pc:sldMkLst>
          <pc:docMk/>
          <pc:sldMk cId="3623328693" sldId="262"/>
        </pc:sldMkLst>
        <pc:spChg chg="mod">
          <ac:chgData name="Bara Al-Assaf" userId="2053a979-e853-4c46-8bbe-7279b30b2e11" providerId="ADAL" clId="{58A8BAA7-9A43-496B-9436-9BBAEED4D7DB}" dt="2024-05-31T15:19:56.026" v="1440"/>
          <ac:spMkLst>
            <pc:docMk/>
            <pc:sldMk cId="3623328693" sldId="262"/>
            <ac:spMk id="2" creationId="{ED7BF390-531F-6BEA-EE90-C4E062CBCD7A}"/>
          </ac:spMkLst>
        </pc:spChg>
        <pc:spChg chg="mod">
          <ac:chgData name="Bara Al-Assaf" userId="2053a979-e853-4c46-8bbe-7279b30b2e11" providerId="ADAL" clId="{58A8BAA7-9A43-496B-9436-9BBAEED4D7DB}" dt="2024-05-31T15:48:22.670" v="1520"/>
          <ac:spMkLst>
            <pc:docMk/>
            <pc:sldMk cId="3623328693" sldId="262"/>
            <ac:spMk id="5" creationId="{A19C856C-B1FB-7199-3D71-0652C985B47D}"/>
          </ac:spMkLst>
        </pc:spChg>
      </pc:sldChg>
      <pc:sldChg chg="modSp mod modNotesTx">
        <pc:chgData name="Bara Al-Assaf" userId="2053a979-e853-4c46-8bbe-7279b30b2e11" providerId="ADAL" clId="{58A8BAA7-9A43-496B-9436-9BBAEED4D7DB}" dt="2024-05-31T16:22:25.285" v="1605" actId="20577"/>
        <pc:sldMkLst>
          <pc:docMk/>
          <pc:sldMk cId="3528727097" sldId="263"/>
        </pc:sldMkLst>
        <pc:spChg chg="mod">
          <ac:chgData name="Bara Al-Assaf" userId="2053a979-e853-4c46-8bbe-7279b30b2e11" providerId="ADAL" clId="{58A8BAA7-9A43-496B-9436-9BBAEED4D7DB}" dt="2024-05-31T16:16:55.444" v="1568" actId="404"/>
          <ac:spMkLst>
            <pc:docMk/>
            <pc:sldMk cId="3528727097" sldId="263"/>
            <ac:spMk id="2" creationId="{ED7BF390-531F-6BEA-EE90-C4E062CBCD7A}"/>
          </ac:spMkLst>
        </pc:spChg>
        <pc:spChg chg="mod">
          <ac:chgData name="Bara Al-Assaf" userId="2053a979-e853-4c46-8bbe-7279b30b2e11" providerId="ADAL" clId="{58A8BAA7-9A43-496B-9436-9BBAEED4D7DB}" dt="2024-05-31T16:21:24.386" v="1593" actId="14100"/>
          <ac:spMkLst>
            <pc:docMk/>
            <pc:sldMk cId="3528727097" sldId="263"/>
            <ac:spMk id="5" creationId="{A19C856C-B1FB-7199-3D71-0652C985B47D}"/>
          </ac:spMkLst>
        </pc:spChg>
      </pc:sldChg>
      <pc:sldChg chg="del">
        <pc:chgData name="Bara Al-Assaf" userId="2053a979-e853-4c46-8bbe-7279b30b2e11" providerId="ADAL" clId="{58A8BAA7-9A43-496B-9436-9BBAEED4D7DB}" dt="2024-05-31T16:21:36.030" v="1594" actId="47"/>
        <pc:sldMkLst>
          <pc:docMk/>
          <pc:sldMk cId="3656926323" sldId="264"/>
        </pc:sldMkLst>
      </pc:sldChg>
      <pc:sldChg chg="del">
        <pc:chgData name="Bara Al-Assaf" userId="2053a979-e853-4c46-8bbe-7279b30b2e11" providerId="ADAL" clId="{58A8BAA7-9A43-496B-9436-9BBAEED4D7DB}" dt="2024-05-31T16:21:37.300" v="1595" actId="47"/>
        <pc:sldMkLst>
          <pc:docMk/>
          <pc:sldMk cId="3240443440" sldId="265"/>
        </pc:sldMkLst>
      </pc:sldChg>
      <pc:sldChg chg="del">
        <pc:chgData name="Bara Al-Assaf" userId="2053a979-e853-4c46-8bbe-7279b30b2e11" providerId="ADAL" clId="{58A8BAA7-9A43-496B-9436-9BBAEED4D7DB}" dt="2024-05-31T16:21:38.369" v="1596" actId="47"/>
        <pc:sldMkLst>
          <pc:docMk/>
          <pc:sldMk cId="2657571540" sldId="266"/>
        </pc:sldMkLst>
      </pc:sldChg>
      <pc:sldChg chg="del">
        <pc:chgData name="Bara Al-Assaf" userId="2053a979-e853-4c46-8bbe-7279b30b2e11" providerId="ADAL" clId="{58A8BAA7-9A43-496B-9436-9BBAEED4D7DB}" dt="2024-05-31T16:21:39.423" v="1597" actId="47"/>
        <pc:sldMkLst>
          <pc:docMk/>
          <pc:sldMk cId="736973735" sldId="267"/>
        </pc:sldMkLst>
      </pc:sldChg>
      <pc:sldChg chg="del">
        <pc:chgData name="Bara Al-Assaf" userId="2053a979-e853-4c46-8bbe-7279b30b2e11" providerId="ADAL" clId="{58A8BAA7-9A43-496B-9436-9BBAEED4D7DB}" dt="2024-05-31T16:21:40.626" v="1598" actId="47"/>
        <pc:sldMkLst>
          <pc:docMk/>
          <pc:sldMk cId="1971461544" sldId="268"/>
        </pc:sldMkLst>
      </pc:sldChg>
      <pc:sldChg chg="modSp mod">
        <pc:chgData name="Bara Al-Assaf" userId="2053a979-e853-4c46-8bbe-7279b30b2e11" providerId="ADAL" clId="{58A8BAA7-9A43-496B-9436-9BBAEED4D7DB}" dt="2024-05-31T14:03:26.642" v="1139" actId="207"/>
        <pc:sldMkLst>
          <pc:docMk/>
          <pc:sldMk cId="571010536" sldId="269"/>
        </pc:sldMkLst>
        <pc:spChg chg="mod">
          <ac:chgData name="Bara Al-Assaf" userId="2053a979-e853-4c46-8bbe-7279b30b2e11" providerId="ADAL" clId="{58A8BAA7-9A43-496B-9436-9BBAEED4D7DB}" dt="2024-05-31T14:03:26.642" v="1139" actId="207"/>
          <ac:spMkLst>
            <pc:docMk/>
            <pc:sldMk cId="571010536" sldId="269"/>
            <ac:spMk id="5" creationId="{A19C856C-B1FB-7199-3D71-0652C985B47D}"/>
          </ac:spMkLst>
        </pc:spChg>
      </pc:sldChg>
      <pc:sldChg chg="modSp add mod">
        <pc:chgData name="Bara Al-Assaf" userId="2053a979-e853-4c46-8bbe-7279b30b2e11" providerId="ADAL" clId="{58A8BAA7-9A43-496B-9436-9BBAEED4D7DB}" dt="2024-05-31T14:14:04.408" v="1354" actId="20577"/>
        <pc:sldMkLst>
          <pc:docMk/>
          <pc:sldMk cId="3742774562" sldId="270"/>
        </pc:sldMkLst>
        <pc:spChg chg="mod">
          <ac:chgData name="Bara Al-Assaf" userId="2053a979-e853-4c46-8bbe-7279b30b2e11" providerId="ADAL" clId="{58A8BAA7-9A43-496B-9436-9BBAEED4D7DB}" dt="2024-05-31T14:14:04.408" v="1354" actId="20577"/>
          <ac:spMkLst>
            <pc:docMk/>
            <pc:sldMk cId="3742774562" sldId="270"/>
            <ac:spMk id="5" creationId="{A19C856C-B1FB-7199-3D71-0652C985B47D}"/>
          </ac:spMkLst>
        </pc:spChg>
      </pc:sldChg>
    </pc:docChg>
  </pc:docChgLst>
  <pc:docChgLst>
    <pc:chgData clId="Web-{87DC3BE5-D691-4DE6-B0B2-5308279E55AB}"/>
    <pc:docChg chg="addSld">
      <pc:chgData name="" userId="" providerId="" clId="Web-{87DC3BE5-D691-4DE6-B0B2-5308279E55AB}" dt="2024-05-18T23:46:33.599" v="0"/>
      <pc:docMkLst>
        <pc:docMk/>
      </pc:docMkLst>
      <pc:sldChg chg="new">
        <pc:chgData name="" userId="" providerId="" clId="Web-{87DC3BE5-D691-4DE6-B0B2-5308279E55AB}" dt="2024-05-18T23:46:33.599" v="0"/>
        <pc:sldMkLst>
          <pc:docMk/>
          <pc:sldMk cId="4194701682" sldId="256"/>
        </pc:sldMkLst>
      </pc:sldChg>
    </pc:docChg>
  </pc:docChgLst>
  <pc:docChgLst>
    <pc:chgData name="MARAM AL ASSAF" userId="S::21110197@htu.edu.jo::7de88728-0ae9-46ef-a552-721f2558fbb7" providerId="AD" clId="Web-{02188831-DEF6-4079-B28C-EAD01FC1E188}"/>
    <pc:docChg chg="modSld">
      <pc:chgData name="MARAM AL ASSAF" userId="S::21110197@htu.edu.jo::7de88728-0ae9-46ef-a552-721f2558fbb7" providerId="AD" clId="Web-{02188831-DEF6-4079-B28C-EAD01FC1E188}" dt="2024-05-24T17:59:34.117" v="510" actId="20577"/>
      <pc:docMkLst>
        <pc:docMk/>
      </pc:docMkLst>
      <pc:sldChg chg="modSp modNotes">
        <pc:chgData name="MARAM AL ASSAF" userId="S::21110197@htu.edu.jo::7de88728-0ae9-46ef-a552-721f2558fbb7" providerId="AD" clId="Web-{02188831-DEF6-4079-B28C-EAD01FC1E188}" dt="2024-05-24T17:44:24.052" v="270" actId="20577"/>
        <pc:sldMkLst>
          <pc:docMk/>
          <pc:sldMk cId="774804482" sldId="257"/>
        </pc:sldMkLst>
        <pc:spChg chg="mod">
          <ac:chgData name="MARAM AL ASSAF" userId="S::21110197@htu.edu.jo::7de88728-0ae9-46ef-a552-721f2558fbb7" providerId="AD" clId="Web-{02188831-DEF6-4079-B28C-EAD01FC1E188}" dt="2024-05-24T17:44:24.052" v="270" actId="20577"/>
          <ac:spMkLst>
            <pc:docMk/>
            <pc:sldMk cId="774804482" sldId="257"/>
            <ac:spMk id="2" creationId="{ED7BF390-531F-6BEA-EE90-C4E062CBCD7A}"/>
          </ac:spMkLst>
        </pc:spChg>
        <pc:spChg chg="mod">
          <ac:chgData name="MARAM AL ASSAF" userId="S::21110197@htu.edu.jo::7de88728-0ae9-46ef-a552-721f2558fbb7" providerId="AD" clId="Web-{02188831-DEF6-4079-B28C-EAD01FC1E188}" dt="2024-05-24T17:10:16.701" v="130" actId="20577"/>
          <ac:spMkLst>
            <pc:docMk/>
            <pc:sldMk cId="774804482" sldId="257"/>
            <ac:spMk id="3" creationId="{1825AE50-1CAA-9C77-8180-0ABCD8C0701E}"/>
          </ac:spMkLst>
        </pc:spChg>
      </pc:sldChg>
      <pc:sldChg chg="addSp delSp modSp modNotes">
        <pc:chgData name="MARAM AL ASSAF" userId="S::21110197@htu.edu.jo::7de88728-0ae9-46ef-a552-721f2558fbb7" providerId="AD" clId="Web-{02188831-DEF6-4079-B28C-EAD01FC1E188}" dt="2024-05-24T17:59:34.117" v="510" actId="20577"/>
        <pc:sldMkLst>
          <pc:docMk/>
          <pc:sldMk cId="1861585610" sldId="258"/>
        </pc:sldMkLst>
        <pc:spChg chg="mod">
          <ac:chgData name="MARAM AL ASSAF" userId="S::21110197@htu.edu.jo::7de88728-0ae9-46ef-a552-721f2558fbb7" providerId="AD" clId="Web-{02188831-DEF6-4079-B28C-EAD01FC1E188}" dt="2024-05-24T17:44:18.396" v="269" actId="20577"/>
          <ac:spMkLst>
            <pc:docMk/>
            <pc:sldMk cId="1861585610" sldId="258"/>
            <ac:spMk id="2" creationId="{08A037AC-B858-8C9F-ED13-DCCE2E37239C}"/>
          </ac:spMkLst>
        </pc:spChg>
        <pc:spChg chg="mod">
          <ac:chgData name="MARAM AL ASSAF" userId="S::21110197@htu.edu.jo::7de88728-0ae9-46ef-a552-721f2558fbb7" providerId="AD" clId="Web-{02188831-DEF6-4079-B28C-EAD01FC1E188}" dt="2024-05-24T17:55:45.241" v="320" actId="1076"/>
          <ac:spMkLst>
            <pc:docMk/>
            <pc:sldMk cId="1861585610" sldId="258"/>
            <ac:spMk id="3" creationId="{6A0AD8E5-02E3-374D-E72B-391C41FDCF2B}"/>
          </ac:spMkLst>
        </pc:spChg>
        <pc:spChg chg="add mod">
          <ac:chgData name="MARAM AL ASSAF" userId="S::21110197@htu.edu.jo::7de88728-0ae9-46ef-a552-721f2558fbb7" providerId="AD" clId="Web-{02188831-DEF6-4079-B28C-EAD01FC1E188}" dt="2024-05-24T17:11:40.202" v="146" actId="20577"/>
          <ac:spMkLst>
            <pc:docMk/>
            <pc:sldMk cId="1861585610" sldId="258"/>
            <ac:spMk id="5" creationId="{0C315269-79E8-AEA0-2653-E08C155D1703}"/>
          </ac:spMkLst>
        </pc:spChg>
        <pc:spChg chg="add del mod">
          <ac:chgData name="MARAM AL ASSAF" userId="S::21110197@htu.edu.jo::7de88728-0ae9-46ef-a552-721f2558fbb7" providerId="AD" clId="Web-{02188831-DEF6-4079-B28C-EAD01FC1E188}" dt="2024-05-24T17:59:34.117" v="510" actId="20577"/>
          <ac:spMkLst>
            <pc:docMk/>
            <pc:sldMk cId="1861585610" sldId="258"/>
            <ac:spMk id="7" creationId="{2AA450CE-806C-62E3-538A-A069E758B9DC}"/>
          </ac:spMkLst>
        </pc:spChg>
      </pc:sldChg>
      <pc:sldChg chg="addSp modSp modNotes">
        <pc:chgData name="MARAM AL ASSAF" userId="S::21110197@htu.edu.jo::7de88728-0ae9-46ef-a552-721f2558fbb7" providerId="AD" clId="Web-{02188831-DEF6-4079-B28C-EAD01FC1E188}" dt="2024-05-24T17:52:39.616" v="307" actId="20577"/>
        <pc:sldMkLst>
          <pc:docMk/>
          <pc:sldMk cId="1669260886" sldId="259"/>
        </pc:sldMkLst>
        <pc:spChg chg="mod">
          <ac:chgData name="MARAM AL ASSAF" userId="S::21110197@htu.edu.jo::7de88728-0ae9-46ef-a552-721f2558fbb7" providerId="AD" clId="Web-{02188831-DEF6-4079-B28C-EAD01FC1E188}" dt="2024-05-24T17:44:35.537" v="271" actId="20577"/>
          <ac:spMkLst>
            <pc:docMk/>
            <pc:sldMk cId="1669260886" sldId="259"/>
            <ac:spMk id="2" creationId="{E171B1BD-6149-59E2-AC27-8204B35D210F}"/>
          </ac:spMkLst>
        </pc:spChg>
        <pc:spChg chg="mod">
          <ac:chgData name="MARAM AL ASSAF" userId="S::21110197@htu.edu.jo::7de88728-0ae9-46ef-a552-721f2558fbb7" providerId="AD" clId="Web-{02188831-DEF6-4079-B28C-EAD01FC1E188}" dt="2024-05-24T17:52:39.616" v="307" actId="20577"/>
          <ac:spMkLst>
            <pc:docMk/>
            <pc:sldMk cId="1669260886" sldId="259"/>
            <ac:spMk id="3" creationId="{40C0C8D5-3490-23B1-DA2D-CF32A6C82AEF}"/>
          </ac:spMkLst>
        </pc:spChg>
        <pc:spChg chg="add mod">
          <ac:chgData name="MARAM AL ASSAF" userId="S::21110197@htu.edu.jo::7de88728-0ae9-46ef-a552-721f2558fbb7" providerId="AD" clId="Web-{02188831-DEF6-4079-B28C-EAD01FC1E188}" dt="2024-05-24T17:45:02.443" v="279" actId="20577"/>
          <ac:spMkLst>
            <pc:docMk/>
            <pc:sldMk cId="1669260886" sldId="259"/>
            <ac:spMk id="5" creationId="{40A98408-33AF-CA02-08E2-00CEACDA1D2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85CDF7-2B86-4A93-B144-A1B1F787EA7D}" type="datetimeFigureOut">
              <a:t>6/8/2024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09B976-055E-432A-9669-8BA63600267E}" type="slidenum">
              <a:t>‹#›</a:t>
            </a:fld>
            <a:endParaRPr lang="en-US"/>
          </a:p>
        </p:txBody>
      </p:sp>
    </p:spTree>
    <p:extLst>
      <p:ext uri="{BB962C8B-B14F-4D97-AF65-F5344CB8AC3E}">
        <p14:creationId xmlns:p14="http://schemas.microsoft.com/office/powerpoint/2010/main" val="3656188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ibm.com/topics/business-intelligence"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www.investopedia.com/terms/b/business-intelligence-bi.asp" TargetMode="External"/><Relationship Id="rId4" Type="http://schemas.openxmlformats.org/officeDocument/2006/relationships/hyperlink" Target="https://www.techtarget.com/searchbusinessanalytics/definition/business-intelligence-BI"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investopedia.com/terms/b/business-intelligence-bi.asp"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ynder.com/blog/what-are-the-basic-business-intelligence-technique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in.indeed.com/career-advice/career-development/what-is-business-intelligenc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09B976-055E-432A-9669-8BA63600267E}" type="slidenum">
              <a:rPr lang="en-US" smtClean="0"/>
              <a:t>1</a:t>
            </a:fld>
            <a:endParaRPr lang="en-US"/>
          </a:p>
        </p:txBody>
      </p:sp>
    </p:spTree>
    <p:extLst>
      <p:ext uri="{BB962C8B-B14F-4D97-AF65-F5344CB8AC3E}">
        <p14:creationId xmlns:p14="http://schemas.microsoft.com/office/powerpoint/2010/main" val="329279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000000"/>
              </a:solidFill>
              <a:effectLst/>
              <a:latin typeface="Calibri" panose="020F0502020204030204" pitchFamily="34" charset="0"/>
            </a:endParaRPr>
          </a:p>
          <a:p>
            <a:pPr algn="l"/>
            <a:r>
              <a:rPr lang="en-US" b="0" i="0" dirty="0">
                <a:solidFill>
                  <a:srgbClr val="000000"/>
                </a:solidFill>
                <a:effectLst/>
                <a:latin typeface="Calibri" panose="020F0502020204030204" pitchFamily="34" charset="0"/>
              </a:rPr>
              <a:t>‌</a:t>
            </a:r>
          </a:p>
          <a:p>
            <a:endParaRPr lang="en-US" dirty="0"/>
          </a:p>
        </p:txBody>
      </p:sp>
      <p:sp>
        <p:nvSpPr>
          <p:cNvPr id="4" name="Slide Number Placeholder 3"/>
          <p:cNvSpPr>
            <a:spLocks noGrp="1"/>
          </p:cNvSpPr>
          <p:nvPr>
            <p:ph type="sldNum" sz="quarter" idx="5"/>
          </p:nvPr>
        </p:nvSpPr>
        <p:spPr/>
        <p:txBody>
          <a:bodyPr/>
          <a:lstStyle/>
          <a:p>
            <a:fld id="{7C09B976-055E-432A-9669-8BA63600267E}" type="slidenum">
              <a:rPr lang="en-US" smtClean="0"/>
              <a:t>12</a:t>
            </a:fld>
            <a:endParaRPr lang="en-US"/>
          </a:p>
        </p:txBody>
      </p:sp>
    </p:spTree>
    <p:extLst>
      <p:ext uri="{BB962C8B-B14F-4D97-AF65-F5344CB8AC3E}">
        <p14:creationId xmlns:p14="http://schemas.microsoft.com/office/powerpoint/2010/main" val="440120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000000"/>
              </a:solidFill>
              <a:effectLst/>
              <a:latin typeface="Calibri" panose="020F0502020204030204" pitchFamily="34" charset="0"/>
            </a:endParaRPr>
          </a:p>
          <a:p>
            <a:pPr algn="l"/>
            <a:r>
              <a:rPr lang="en-US" b="0" i="0" dirty="0">
                <a:solidFill>
                  <a:srgbClr val="000000"/>
                </a:solidFill>
                <a:effectLst/>
                <a:latin typeface="Calibri" panose="020F0502020204030204" pitchFamily="34" charset="0"/>
              </a:rPr>
              <a:t>‌</a:t>
            </a:r>
          </a:p>
          <a:p>
            <a:endParaRPr lang="en-US" dirty="0"/>
          </a:p>
        </p:txBody>
      </p:sp>
      <p:sp>
        <p:nvSpPr>
          <p:cNvPr id="4" name="Slide Number Placeholder 3"/>
          <p:cNvSpPr>
            <a:spLocks noGrp="1"/>
          </p:cNvSpPr>
          <p:nvPr>
            <p:ph type="sldNum" sz="quarter" idx="5"/>
          </p:nvPr>
        </p:nvSpPr>
        <p:spPr/>
        <p:txBody>
          <a:bodyPr/>
          <a:lstStyle/>
          <a:p>
            <a:fld id="{7C09B976-055E-432A-9669-8BA63600267E}" type="slidenum">
              <a:rPr lang="en-US" smtClean="0"/>
              <a:t>13</a:t>
            </a:fld>
            <a:endParaRPr lang="en-US"/>
          </a:p>
        </p:txBody>
      </p:sp>
    </p:spTree>
    <p:extLst>
      <p:ext uri="{BB962C8B-B14F-4D97-AF65-F5344CB8AC3E}">
        <p14:creationId xmlns:p14="http://schemas.microsoft.com/office/powerpoint/2010/main" val="759008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000000"/>
              </a:solidFill>
              <a:effectLst/>
              <a:latin typeface="Calibri" panose="020F0502020204030204" pitchFamily="34" charset="0"/>
            </a:endParaRPr>
          </a:p>
          <a:p>
            <a:pPr algn="l"/>
            <a:r>
              <a:rPr lang="en-US" b="0" i="0" dirty="0">
                <a:solidFill>
                  <a:srgbClr val="000000"/>
                </a:solidFill>
                <a:effectLst/>
                <a:latin typeface="Calibri" panose="020F0502020204030204" pitchFamily="34" charset="0"/>
              </a:rPr>
              <a:t>‌</a:t>
            </a:r>
          </a:p>
          <a:p>
            <a:endParaRPr lang="en-US" dirty="0"/>
          </a:p>
        </p:txBody>
      </p:sp>
      <p:sp>
        <p:nvSpPr>
          <p:cNvPr id="4" name="Slide Number Placeholder 3"/>
          <p:cNvSpPr>
            <a:spLocks noGrp="1"/>
          </p:cNvSpPr>
          <p:nvPr>
            <p:ph type="sldNum" sz="quarter" idx="5"/>
          </p:nvPr>
        </p:nvSpPr>
        <p:spPr/>
        <p:txBody>
          <a:bodyPr/>
          <a:lstStyle/>
          <a:p>
            <a:fld id="{7C09B976-055E-432A-9669-8BA63600267E}" type="slidenum">
              <a:rPr lang="en-US" smtClean="0"/>
              <a:t>14</a:t>
            </a:fld>
            <a:endParaRPr lang="en-US"/>
          </a:p>
        </p:txBody>
      </p:sp>
    </p:spTree>
    <p:extLst>
      <p:ext uri="{BB962C8B-B14F-4D97-AF65-F5344CB8AC3E}">
        <p14:creationId xmlns:p14="http://schemas.microsoft.com/office/powerpoint/2010/main" val="1421157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mtClean="0"/>
              <a:t>[1] </a:t>
            </a:r>
            <a:r>
              <a:rPr lang="en-US" b="0" i="0" smtClean="0">
                <a:solidFill>
                  <a:srgbClr val="000000"/>
                </a:solidFill>
                <a:effectLst/>
                <a:latin typeface="Calibri" panose="020F0502020204030204" pitchFamily="34" charset="0"/>
              </a:rPr>
              <a:t>Knowledge and Science Bulletin Board System. (2023). </a:t>
            </a:r>
            <a:r>
              <a:rPr lang="en-US" b="0" i="1" smtClean="0">
                <a:solidFill>
                  <a:srgbClr val="000000"/>
                </a:solidFill>
                <a:effectLst/>
                <a:latin typeface="Calibri" panose="020F0502020204030204" pitchFamily="34" charset="0"/>
              </a:rPr>
              <a:t>Top 8 Legal Issues to Consider When Implementing Business Intelligence Tools</a:t>
            </a:r>
            <a:r>
              <a:rPr lang="en-US" b="0" i="0" smtClean="0">
                <a:solidFill>
                  <a:srgbClr val="000000"/>
                </a:solidFill>
                <a:effectLst/>
                <a:latin typeface="Calibri" panose="020F0502020204030204" pitchFamily="34" charset="0"/>
              </a:rPr>
              <a:t>. [online] Available at: https://www.knbbs.com/top-8-legal-issues-to-consider-when-implementing-business-intelligence-tools/ </a:t>
            </a:r>
          </a:p>
          <a:p>
            <a:pPr algn="l"/>
            <a:endParaRPr lang="en-US" b="0" i="0" dirty="0">
              <a:solidFill>
                <a:srgbClr val="000000"/>
              </a:solidFill>
              <a:effectLst/>
              <a:latin typeface="Calibri" panose="020F0502020204030204" pitchFamily="34" charset="0"/>
            </a:endParaRPr>
          </a:p>
          <a:p>
            <a:pPr algn="l"/>
            <a:r>
              <a:rPr lang="en-US" b="0" i="0" dirty="0">
                <a:solidFill>
                  <a:srgbClr val="000000"/>
                </a:solidFill>
                <a:effectLst/>
                <a:latin typeface="Calibri" panose="020F0502020204030204" pitchFamily="34" charset="0"/>
              </a:rPr>
              <a:t>‌</a:t>
            </a:r>
          </a:p>
          <a:p>
            <a:endParaRPr lang="en-US" dirty="0"/>
          </a:p>
        </p:txBody>
      </p:sp>
      <p:sp>
        <p:nvSpPr>
          <p:cNvPr id="4" name="Slide Number Placeholder 3"/>
          <p:cNvSpPr>
            <a:spLocks noGrp="1"/>
          </p:cNvSpPr>
          <p:nvPr>
            <p:ph type="sldNum" sz="quarter" idx="5"/>
          </p:nvPr>
        </p:nvSpPr>
        <p:spPr/>
        <p:txBody>
          <a:bodyPr/>
          <a:lstStyle/>
          <a:p>
            <a:fld id="{7C09B976-055E-432A-9669-8BA63600267E}" type="slidenum">
              <a:rPr lang="en-US" smtClean="0"/>
              <a:t>15</a:t>
            </a:fld>
            <a:endParaRPr lang="en-US"/>
          </a:p>
        </p:txBody>
      </p:sp>
    </p:spTree>
    <p:extLst>
      <p:ext uri="{BB962C8B-B14F-4D97-AF65-F5344CB8AC3E}">
        <p14:creationId xmlns:p14="http://schemas.microsoft.com/office/powerpoint/2010/main" val="790613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r>
              <a:rPr lang="en-US" dirty="0"/>
              <a:t>[1] IBM. (n.d.). Business Intelligence. Retrieved from: </a:t>
            </a:r>
            <a:r>
              <a:rPr lang="en-US" dirty="0">
                <a:hlinkClick r:id="rId3"/>
              </a:rPr>
              <a:t>https://www.ibm.com/topics/business-intelligence</a:t>
            </a:r>
            <a:endParaRPr lang="en-US"/>
          </a:p>
          <a:p>
            <a:pPr marL="285750" indent="-285750">
              <a:lnSpc>
                <a:spcPct val="90000"/>
              </a:lnSpc>
              <a:spcBef>
                <a:spcPts val="1000"/>
              </a:spcBef>
              <a:buFont typeface="Arial"/>
              <a:buChar char="•"/>
            </a:pPr>
            <a:r>
              <a:rPr lang="en-US"/>
              <a:t>[2] "Business intelligence (BI)." TechTarget. Available at: </a:t>
            </a:r>
            <a:r>
              <a:rPr lang="en-US" dirty="0">
                <a:hlinkClick r:id="rId4"/>
              </a:rPr>
              <a:t>https://www.techtarget.com/searchbusinessanalytics/definition/business-intelligence-BI</a:t>
            </a:r>
            <a:endParaRPr lang="en-US" dirty="0">
              <a:ea typeface="Calibri"/>
              <a:cs typeface="Calibri"/>
            </a:endParaRPr>
          </a:p>
          <a:p>
            <a:pPr marL="285750" indent="-285750">
              <a:lnSpc>
                <a:spcPct val="90000"/>
              </a:lnSpc>
              <a:spcBef>
                <a:spcPts val="1000"/>
              </a:spcBef>
              <a:buFont typeface="Arial"/>
              <a:buChar char="•"/>
            </a:pPr>
            <a:r>
              <a:rPr lang="en-US" dirty="0">
                <a:ea typeface="Calibri"/>
                <a:cs typeface="Calibri"/>
              </a:rPr>
              <a:t>[3]  </a:t>
            </a:r>
            <a:r>
              <a:rPr lang="en-US" dirty="0"/>
              <a:t>Frankenfield, J. (2022). How Business Intelligence (BI) Works. [online] Investopedia. Available at: </a:t>
            </a:r>
            <a:r>
              <a:rPr lang="en-US" dirty="0">
                <a:hlinkClick r:id="rId5"/>
              </a:rPr>
              <a:t>https://www.investopedia.com/terms/b/business-intelligence-bi.asp</a:t>
            </a:r>
            <a:r>
              <a:rPr lang="en-US" dirty="0"/>
              <a:t>.</a:t>
            </a:r>
            <a:endParaRPr lang="en-US">
              <a:ea typeface="Calibri" panose="020F0502020204030204"/>
              <a:cs typeface="Calibri" panose="020F0502020204030204"/>
            </a:endParaRPr>
          </a:p>
          <a:p>
            <a:pPr>
              <a:buFont typeface="Arial"/>
              <a:buChar char="•"/>
            </a:pPr>
            <a:r>
              <a:rPr lang="en-US"/>
              <a:t>‌</a:t>
            </a:r>
          </a:p>
          <a:p>
            <a:pPr marL="285750" indent="-285750">
              <a:lnSpc>
                <a:spcPct val="90000"/>
              </a:lnSpc>
              <a:spcBef>
                <a:spcPts val="1000"/>
              </a:spcBef>
              <a:buFont typeface="Arial"/>
              <a:buChar char="•"/>
            </a:pPr>
            <a:endParaRPr lang="en-US" dirty="0">
              <a:ea typeface="Calibri"/>
              <a:cs typeface="Calibri"/>
            </a:endParaRPr>
          </a:p>
        </p:txBody>
      </p:sp>
      <p:sp>
        <p:nvSpPr>
          <p:cNvPr id="4" name="Slide Number Placeholder 3"/>
          <p:cNvSpPr>
            <a:spLocks noGrp="1"/>
          </p:cNvSpPr>
          <p:nvPr>
            <p:ph type="sldNum" sz="quarter" idx="5"/>
          </p:nvPr>
        </p:nvSpPr>
        <p:spPr/>
        <p:txBody>
          <a:bodyPr/>
          <a:lstStyle/>
          <a:p>
            <a:fld id="{7C09B976-055E-432A-9669-8BA63600267E}" type="slidenum">
              <a:t>2</a:t>
            </a:fld>
            <a:endParaRPr lang="en-US"/>
          </a:p>
        </p:txBody>
      </p:sp>
    </p:spTree>
    <p:extLst>
      <p:ext uri="{BB962C8B-B14F-4D97-AF65-F5344CB8AC3E}">
        <p14:creationId xmlns:p14="http://schemas.microsoft.com/office/powerpoint/2010/main" val="4102471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a:ea typeface="Calibri"/>
                <a:cs typeface="Calibri"/>
              </a:rPr>
              <a:t>[1] </a:t>
            </a:r>
            <a:r>
              <a:rPr lang="en-US" dirty="0" err="1">
                <a:ea typeface="Calibri"/>
                <a:cs typeface="Calibri"/>
              </a:rPr>
              <a:t>Frankenfield</a:t>
            </a:r>
            <a:r>
              <a:rPr lang="en-US" dirty="0">
                <a:ea typeface="Calibri"/>
                <a:cs typeface="Calibri"/>
              </a:rPr>
              <a:t>, J. (2022). How Business Intelligence (BI) Works. [online] Investopedia. Available at: </a:t>
            </a:r>
            <a:r>
              <a:rPr lang="en-US" dirty="0">
                <a:ea typeface="Calibri"/>
                <a:cs typeface="Calibri"/>
                <a:hlinkClick r:id="rId3"/>
              </a:rPr>
              <a:t>https://www.investopedia.com/terms/b/business-intelligence-bi.asp</a:t>
            </a:r>
            <a:r>
              <a:rPr lang="en-US" dirty="0">
                <a:ea typeface="Calibri"/>
                <a:cs typeface="Calibri"/>
              </a:rPr>
              <a:t>. </a:t>
            </a:r>
            <a:endParaRPr lang="en-US" dirty="0"/>
          </a:p>
          <a:p>
            <a:pPr marL="285750" indent="-285750">
              <a:buFont typeface="Arial"/>
              <a:buChar char="•"/>
            </a:pPr>
            <a:r>
              <a:rPr lang="en-US" dirty="0"/>
              <a:t>‌</a:t>
            </a:r>
            <a:endParaRPr lang="en-US" dirty="0">
              <a:ea typeface="Calibri"/>
              <a:cs typeface="Calibri"/>
            </a:endParaRPr>
          </a:p>
          <a:p>
            <a:pPr marL="285750" indent="-285750">
              <a:buFont typeface="Arial"/>
              <a:buChar char="•"/>
            </a:pPr>
            <a:endParaRPr lang="en-US" dirty="0">
              <a:ea typeface="Calibri"/>
              <a:cs typeface="Calibri"/>
            </a:endParaRPr>
          </a:p>
        </p:txBody>
      </p:sp>
      <p:sp>
        <p:nvSpPr>
          <p:cNvPr id="4" name="Slide Number Placeholder 3"/>
          <p:cNvSpPr>
            <a:spLocks noGrp="1"/>
          </p:cNvSpPr>
          <p:nvPr>
            <p:ph type="sldNum" sz="quarter" idx="5"/>
          </p:nvPr>
        </p:nvSpPr>
        <p:spPr/>
        <p:txBody>
          <a:bodyPr/>
          <a:lstStyle/>
          <a:p>
            <a:fld id="{7C09B976-055E-432A-9669-8BA63600267E}" type="slidenum">
              <a:rPr lang="en-US"/>
              <a:t>3</a:t>
            </a:fld>
            <a:endParaRPr lang="en-US"/>
          </a:p>
        </p:txBody>
      </p:sp>
    </p:spTree>
    <p:extLst>
      <p:ext uri="{BB962C8B-B14F-4D97-AF65-F5344CB8AC3E}">
        <p14:creationId xmlns:p14="http://schemas.microsoft.com/office/powerpoint/2010/main" val="3899342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Char char="•"/>
            </a:pPr>
            <a:r>
              <a:rPr lang="en-US" dirty="0">
                <a:ea typeface="Calibri"/>
                <a:cs typeface="Calibri"/>
              </a:rPr>
              <a:t> [1] </a:t>
            </a:r>
            <a:r>
              <a:rPr lang="en-US" dirty="0" err="1"/>
              <a:t>Misiuro</a:t>
            </a:r>
            <a:r>
              <a:rPr lang="en-US" dirty="0"/>
              <a:t>, A. (2022). </a:t>
            </a:r>
            <a:r>
              <a:rPr lang="en-US" i="1" dirty="0"/>
              <a:t>What are the business intelligence techniques: a quick overview</a:t>
            </a:r>
            <a:r>
              <a:rPr lang="en-US" dirty="0"/>
              <a:t>. Available at: </a:t>
            </a:r>
            <a:r>
              <a:rPr lang="en-US" dirty="0">
                <a:hlinkClick r:id="rId3"/>
              </a:rPr>
              <a:t>https://synder.com/blog/what-are-the-basic-business-intelligence-techniques/</a:t>
            </a:r>
            <a:r>
              <a:rPr lang="en-US" dirty="0"/>
              <a:t>.</a:t>
            </a:r>
            <a:endParaRPr lang="en-US" dirty="0">
              <a:ea typeface="Calibri"/>
              <a:cs typeface="Calibri"/>
            </a:endParaRPr>
          </a:p>
          <a:p>
            <a:endParaRPr lang="en-US" dirty="0">
              <a:ea typeface="Calibri"/>
              <a:cs typeface="Calibri"/>
            </a:endParaRPr>
          </a:p>
          <a:p>
            <a:pPr marL="171450" indent="-171450">
              <a:buFont typeface="Arial"/>
              <a:buChar char="•"/>
            </a:pPr>
            <a:r>
              <a:rPr lang="en-US" dirty="0">
                <a:ea typeface="Calibri"/>
                <a:cs typeface="Calibri"/>
              </a:rPr>
              <a:t>[2] </a:t>
            </a:r>
            <a:r>
              <a:rPr lang="en-US" dirty="0">
                <a:hlinkClick r:id="rId4"/>
              </a:rPr>
              <a:t>What Is Business Intelligence? (With Techniques And Uses) | Indeed.com India</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7C09B976-055E-432A-9669-8BA63600267E}" type="slidenum">
              <a:rPr lang="en-US"/>
              <a:t>4</a:t>
            </a:fld>
            <a:endParaRPr lang="en-US"/>
          </a:p>
        </p:txBody>
      </p:sp>
    </p:spTree>
    <p:extLst>
      <p:ext uri="{BB962C8B-B14F-4D97-AF65-F5344CB8AC3E}">
        <p14:creationId xmlns:p14="http://schemas.microsoft.com/office/powerpoint/2010/main" val="1607469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The new BI application improves LinkedIn's job posting analytics by providing detailed info like views, applications, and engagement rates, helping recruiters optimize listings. Users can refine strategies with trend analysis and comparison features to enhance job posting effectiveness.</a:t>
            </a:r>
          </a:p>
          <a:p>
            <a:r>
              <a:rPr lang="en-US" dirty="0" smtClean="0"/>
              <a:t>[2] the application improves recruiting decisions by analyzing user demographics for targeted advertising, optimizing job postings with data-driven insights. These capabilities enhance LinkedIn's talent acquisition performance.</a:t>
            </a:r>
          </a:p>
          <a:p>
            <a:endParaRPr lang="en-US" dirty="0"/>
          </a:p>
        </p:txBody>
      </p:sp>
      <p:sp>
        <p:nvSpPr>
          <p:cNvPr id="4" name="Slide Number Placeholder 3"/>
          <p:cNvSpPr>
            <a:spLocks noGrp="1"/>
          </p:cNvSpPr>
          <p:nvPr>
            <p:ph type="sldNum" sz="quarter" idx="10"/>
          </p:nvPr>
        </p:nvSpPr>
        <p:spPr/>
        <p:txBody>
          <a:bodyPr/>
          <a:lstStyle/>
          <a:p>
            <a:fld id="{7C09B976-055E-432A-9669-8BA63600267E}" type="slidenum">
              <a:rPr lang="en-US" smtClean="0"/>
              <a:t>5</a:t>
            </a:fld>
            <a:endParaRPr lang="en-US"/>
          </a:p>
        </p:txBody>
      </p:sp>
    </p:spTree>
    <p:extLst>
      <p:ext uri="{BB962C8B-B14F-4D97-AF65-F5344CB8AC3E}">
        <p14:creationId xmlns:p14="http://schemas.microsoft.com/office/powerpoint/2010/main" val="2196639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09B976-055E-432A-9669-8BA63600267E}" type="slidenum">
              <a:rPr lang="en-US" smtClean="0"/>
              <a:t>6</a:t>
            </a:fld>
            <a:endParaRPr lang="en-US"/>
          </a:p>
        </p:txBody>
      </p:sp>
    </p:spTree>
    <p:extLst>
      <p:ext uri="{BB962C8B-B14F-4D97-AF65-F5344CB8AC3E}">
        <p14:creationId xmlns:p14="http://schemas.microsoft.com/office/powerpoint/2010/main" val="76800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solidFill>
                  <a:schemeClr val="tx1"/>
                </a:solidFill>
              </a:rPr>
              <a:t>[1] </a:t>
            </a:r>
            <a:r>
              <a:rPr lang="en-US" b="0" i="0" dirty="0">
                <a:solidFill>
                  <a:schemeClr val="tx1"/>
                </a:solidFill>
                <a:effectLst/>
                <a:latin typeface="Calibri" panose="020F0502020204030204" pitchFamily="34" charset="0"/>
              </a:rPr>
              <a:t>Chopra, Y. (2021). </a:t>
            </a:r>
            <a:r>
              <a:rPr lang="en-US" b="0" i="1" dirty="0">
                <a:solidFill>
                  <a:schemeClr val="tx1"/>
                </a:solidFill>
                <a:effectLst/>
                <a:latin typeface="Calibri" panose="020F0502020204030204" pitchFamily="34" charset="0"/>
              </a:rPr>
              <a:t>10 Brilliant Ways Advanced BI Tools Help in Decision Making</a:t>
            </a:r>
            <a:r>
              <a:rPr lang="en-US" b="0" i="0" dirty="0">
                <a:solidFill>
                  <a:schemeClr val="tx1"/>
                </a:solidFill>
                <a:effectLst/>
                <a:latin typeface="Calibri" panose="020F0502020204030204" pitchFamily="34" charset="0"/>
              </a:rPr>
              <a:t>. [online] </a:t>
            </a:r>
            <a:r>
              <a:rPr lang="en-US" b="0" i="0" dirty="0" err="1">
                <a:solidFill>
                  <a:schemeClr val="tx1"/>
                </a:solidFill>
                <a:effectLst/>
                <a:latin typeface="Calibri" panose="020F0502020204030204" pitchFamily="34" charset="0"/>
              </a:rPr>
              <a:t>DataToBiz</a:t>
            </a:r>
            <a:r>
              <a:rPr lang="en-US" b="0" i="0" dirty="0">
                <a:solidFill>
                  <a:schemeClr val="tx1"/>
                </a:solidFill>
                <a:effectLst/>
                <a:latin typeface="Calibri" panose="020F0502020204030204" pitchFamily="34" charset="0"/>
              </a:rPr>
              <a:t>. Available at: https://www.datatobiz.com/blog/advanced-bi-tools-help-in-decision-making/.  </a:t>
            </a:r>
          </a:p>
          <a:p>
            <a:pPr algn="l"/>
            <a:r>
              <a:rPr lang="en-US" b="0" i="0" dirty="0">
                <a:solidFill>
                  <a:srgbClr val="000000"/>
                </a:solidFill>
                <a:effectLst/>
                <a:latin typeface="Calibri" panose="020F0502020204030204" pitchFamily="34" charset="0"/>
              </a:rPr>
              <a:t>‌</a:t>
            </a:r>
          </a:p>
          <a:p>
            <a:endParaRPr lang="en-US" dirty="0"/>
          </a:p>
        </p:txBody>
      </p:sp>
      <p:sp>
        <p:nvSpPr>
          <p:cNvPr id="4" name="Slide Number Placeholder 3"/>
          <p:cNvSpPr>
            <a:spLocks noGrp="1"/>
          </p:cNvSpPr>
          <p:nvPr>
            <p:ph type="sldNum" sz="quarter" idx="5"/>
          </p:nvPr>
        </p:nvSpPr>
        <p:spPr/>
        <p:txBody>
          <a:bodyPr/>
          <a:lstStyle/>
          <a:p>
            <a:fld id="{7C09B976-055E-432A-9669-8BA63600267E}" type="slidenum">
              <a:rPr lang="en-US" smtClean="0"/>
              <a:t>9</a:t>
            </a:fld>
            <a:endParaRPr lang="en-US"/>
          </a:p>
        </p:txBody>
      </p:sp>
    </p:spTree>
    <p:extLst>
      <p:ext uri="{BB962C8B-B14F-4D97-AF65-F5344CB8AC3E}">
        <p14:creationId xmlns:p14="http://schemas.microsoft.com/office/powerpoint/2010/main" val="568895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[1] </a:t>
            </a:r>
            <a:r>
              <a:rPr lang="en-US" b="0" i="0" dirty="0">
                <a:solidFill>
                  <a:srgbClr val="000000"/>
                </a:solidFill>
                <a:effectLst/>
                <a:latin typeface="Calibri" panose="020F0502020204030204" pitchFamily="34" charset="0"/>
              </a:rPr>
              <a:t>Atlassian (n.d.). </a:t>
            </a:r>
            <a:r>
              <a:rPr lang="en-US" b="0" i="1" dirty="0">
                <a:solidFill>
                  <a:srgbClr val="000000"/>
                </a:solidFill>
                <a:effectLst/>
                <a:latin typeface="Calibri" panose="020F0502020204030204" pitchFamily="34" charset="0"/>
              </a:rPr>
              <a:t>7 Real-World Examples of Business Intelligence</a:t>
            </a:r>
            <a:r>
              <a:rPr lang="en-US" b="0" i="0" dirty="0">
                <a:solidFill>
                  <a:srgbClr val="000000"/>
                </a:solidFill>
                <a:effectLst/>
                <a:latin typeface="Calibri" panose="020F0502020204030204" pitchFamily="34" charset="0"/>
              </a:rPr>
              <a:t>. [online] Atlassian. Available at: https://www.atlassian.com/data/business-intelligence/7-real-world-use-cases#:~:text=7%20real-world%20examples%20of%20business%20intelligence%20in%20use. </a:t>
            </a:r>
          </a:p>
          <a:p>
            <a:pPr algn="l"/>
            <a:r>
              <a:rPr lang="en-US" b="0" i="0" dirty="0">
                <a:solidFill>
                  <a:srgbClr val="000000"/>
                </a:solidFill>
                <a:effectLst/>
                <a:latin typeface="Calibri" panose="020F0502020204030204" pitchFamily="34" charset="0"/>
              </a:rPr>
              <a:t>‌[2] Morris, A. (2021). </a:t>
            </a:r>
            <a:r>
              <a:rPr lang="en-US" b="0" i="1" dirty="0">
                <a:solidFill>
                  <a:srgbClr val="000000"/>
                </a:solidFill>
                <a:effectLst/>
                <a:latin typeface="Calibri" panose="020F0502020204030204" pitchFamily="34" charset="0"/>
              </a:rPr>
              <a:t>23 Examples of Business Intelligence</a:t>
            </a:r>
            <a:r>
              <a:rPr lang="en-US" b="0" i="0" dirty="0">
                <a:solidFill>
                  <a:srgbClr val="000000"/>
                </a:solidFill>
                <a:effectLst/>
                <a:latin typeface="Calibri" panose="020F0502020204030204" pitchFamily="34" charset="0"/>
              </a:rPr>
              <a:t>. [online] Oracle NetSuite. Available at: https://www.netsuite.com/portal/resource/articles/business-strategy/business-intelligence-examples.shtml.</a:t>
            </a:r>
          </a:p>
          <a:p>
            <a:pPr algn="l"/>
            <a:r>
              <a:rPr lang="en-US" b="0" i="0" dirty="0">
                <a:solidFill>
                  <a:srgbClr val="000000"/>
                </a:solidFill>
                <a:effectLst/>
                <a:latin typeface="Calibri" panose="020F0502020204030204" pitchFamily="34" charset="0"/>
              </a:rPr>
              <a:t>‌</a:t>
            </a:r>
          </a:p>
          <a:p>
            <a:pPr algn="l"/>
            <a:endParaRPr lang="en-US" b="0" i="0" dirty="0">
              <a:solidFill>
                <a:srgbClr val="000000"/>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7C09B976-055E-432A-9669-8BA63600267E}" type="slidenum">
              <a:rPr lang="en-US" smtClean="0"/>
              <a:t>10</a:t>
            </a:fld>
            <a:endParaRPr lang="en-US"/>
          </a:p>
        </p:txBody>
      </p:sp>
    </p:spTree>
    <p:extLst>
      <p:ext uri="{BB962C8B-B14F-4D97-AF65-F5344CB8AC3E}">
        <p14:creationId xmlns:p14="http://schemas.microsoft.com/office/powerpoint/2010/main" val="1066334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[1] </a:t>
            </a:r>
            <a:r>
              <a:rPr lang="en-US" b="0" i="0" dirty="0">
                <a:solidFill>
                  <a:srgbClr val="000000"/>
                </a:solidFill>
                <a:effectLst/>
                <a:latin typeface="Calibri" panose="020F0502020204030204" pitchFamily="34" charset="0"/>
              </a:rPr>
              <a:t>Knowledge and Science Bulletin Board System. (2023). </a:t>
            </a:r>
            <a:r>
              <a:rPr lang="en-US" b="0" i="1" dirty="0">
                <a:solidFill>
                  <a:srgbClr val="000000"/>
                </a:solidFill>
                <a:effectLst/>
                <a:latin typeface="Calibri" panose="020F0502020204030204" pitchFamily="34" charset="0"/>
              </a:rPr>
              <a:t>Top 8 Legal Issues to Consider When Implementing Business Intelligence Tools</a:t>
            </a:r>
            <a:r>
              <a:rPr lang="en-US" b="0" i="0" dirty="0">
                <a:solidFill>
                  <a:srgbClr val="000000"/>
                </a:solidFill>
                <a:effectLst/>
                <a:latin typeface="Calibri" panose="020F0502020204030204" pitchFamily="34" charset="0"/>
              </a:rPr>
              <a:t>. [online] Available at: https://www.knbbs.com/</a:t>
            </a:r>
            <a:r>
              <a:rPr lang="en-US" b="0" i="0">
                <a:solidFill>
                  <a:srgbClr val="000000"/>
                </a:solidFill>
                <a:effectLst/>
                <a:latin typeface="Calibri" panose="020F0502020204030204" pitchFamily="34" charset="0"/>
              </a:rPr>
              <a:t>top-8-legal-issues-to-consider-when-implementing-business-intelligence-tools/ </a:t>
            </a:r>
          </a:p>
          <a:p>
            <a:pPr algn="l"/>
            <a:endParaRPr lang="en-US" b="0" i="0" dirty="0">
              <a:solidFill>
                <a:srgbClr val="000000"/>
              </a:solidFill>
              <a:effectLst/>
              <a:latin typeface="Calibri" panose="020F0502020204030204" pitchFamily="34" charset="0"/>
            </a:endParaRPr>
          </a:p>
          <a:p>
            <a:pPr algn="l"/>
            <a:r>
              <a:rPr lang="en-US" b="0" i="0" dirty="0">
                <a:solidFill>
                  <a:srgbClr val="000000"/>
                </a:solidFill>
                <a:effectLst/>
                <a:latin typeface="Calibri" panose="020F0502020204030204" pitchFamily="34" charset="0"/>
              </a:rPr>
              <a:t>‌</a:t>
            </a:r>
          </a:p>
          <a:p>
            <a:endParaRPr lang="en-US" dirty="0"/>
          </a:p>
        </p:txBody>
      </p:sp>
      <p:sp>
        <p:nvSpPr>
          <p:cNvPr id="4" name="Slide Number Placeholder 3"/>
          <p:cNvSpPr>
            <a:spLocks noGrp="1"/>
          </p:cNvSpPr>
          <p:nvPr>
            <p:ph type="sldNum" sz="quarter" idx="5"/>
          </p:nvPr>
        </p:nvSpPr>
        <p:spPr/>
        <p:txBody>
          <a:bodyPr/>
          <a:lstStyle/>
          <a:p>
            <a:fld id="{7C09B976-055E-432A-9669-8BA63600267E}" type="slidenum">
              <a:rPr lang="en-US" smtClean="0"/>
              <a:t>11</a:t>
            </a:fld>
            <a:endParaRPr lang="en-US"/>
          </a:p>
        </p:txBody>
      </p:sp>
    </p:spTree>
    <p:extLst>
      <p:ext uri="{BB962C8B-B14F-4D97-AF65-F5344CB8AC3E}">
        <p14:creationId xmlns:p14="http://schemas.microsoft.com/office/powerpoint/2010/main" val="1113151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eativecommons.org/licenses/by-nc-sa/3.0/" TargetMode="External"/><Relationship Id="rId4" Type="http://schemas.openxmlformats.org/officeDocument/2006/relationships/hyperlink" Target="https://technofaq.org/posts/2019/09/what-is-the-importance-of-business-intelligence-tools-in-todays-ecommerc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71B2258F-86CA-4D4D-8270-BC05FCDEBF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mputer with a magnifying glass and coins&#10;&#10;Description automatically generated">
            <a:extLst>
              <a:ext uri="{FF2B5EF4-FFF2-40B4-BE49-F238E27FC236}">
                <a16:creationId xmlns:a16="http://schemas.microsoft.com/office/drawing/2014/main" id="{35B6C553-92E5-F23D-6F59-933E97CAA747}"/>
              </a:ext>
            </a:extLst>
          </p:cNvPr>
          <p:cNvPicPr>
            <a:picLocks noChangeAspect="1"/>
          </p:cNvPicPr>
          <p:nvPr/>
        </p:nvPicPr>
        <p:blipFill rotWithShape="1">
          <a:blip r:embed="rId3">
            <a:alphaModFix amt="50000"/>
            <a:extLst>
              <a:ext uri="{837473B0-CC2E-450A-ABE3-18F120FF3D39}">
                <a1611:picAttrSrcUrl xmlns="" xmlns:a1611="http://schemas.microsoft.com/office/drawing/2016/11/main" r:id="rId4"/>
              </a:ext>
            </a:extLst>
          </a:blip>
          <a:srcRect l="11111"/>
          <a:stretch/>
        </p:blipFill>
        <p:spPr>
          <a:xfrm>
            <a:off x="20" y="1"/>
            <a:ext cx="12191980" cy="6857999"/>
          </a:xfrm>
          <a:prstGeom prst="rect">
            <a:avLst/>
          </a:prstGeom>
        </p:spPr>
      </p:pic>
      <p:sp>
        <p:nvSpPr>
          <p:cNvPr id="3" name="Subtitle 2">
            <a:extLst>
              <a:ext uri="{FF2B5EF4-FFF2-40B4-BE49-F238E27FC236}">
                <a16:creationId xmlns:a16="http://schemas.microsoft.com/office/drawing/2014/main" id="{CE214ABE-A844-092D-F546-DEDBAEABE572}"/>
              </a:ext>
            </a:extLst>
          </p:cNvPr>
          <p:cNvSpPr>
            <a:spLocks noGrp="1"/>
          </p:cNvSpPr>
          <p:nvPr>
            <p:ph type="subTitle" idx="1"/>
          </p:nvPr>
        </p:nvSpPr>
        <p:spPr>
          <a:xfrm>
            <a:off x="-1" y="6382774"/>
            <a:ext cx="3893508" cy="461656"/>
          </a:xfrm>
        </p:spPr>
        <p:txBody>
          <a:bodyPr vert="horz" lIns="91440" tIns="45720" rIns="91440" bIns="45720" rtlCol="0">
            <a:normAutofit/>
          </a:bodyPr>
          <a:lstStyle/>
          <a:p>
            <a:r>
              <a:rPr lang="en-US" dirty="0">
                <a:solidFill>
                  <a:srgbClr val="FFFFFF"/>
                </a:solidFill>
                <a:ea typeface="Calibri"/>
                <a:cs typeface="Calibri"/>
              </a:rPr>
              <a:t>Submitted by: Maram </a:t>
            </a:r>
            <a:r>
              <a:rPr lang="en-US" dirty="0" err="1">
                <a:solidFill>
                  <a:srgbClr val="FFFFFF"/>
                </a:solidFill>
                <a:ea typeface="Calibri"/>
                <a:cs typeface="Calibri"/>
              </a:rPr>
              <a:t>Alassaf</a:t>
            </a:r>
          </a:p>
          <a:p>
            <a:endParaRPr lang="en-US" dirty="0">
              <a:solidFill>
                <a:srgbClr val="FFFFFF"/>
              </a:solidFill>
              <a:ea typeface="Calibri"/>
              <a:cs typeface="Calibri"/>
            </a:endParaRPr>
          </a:p>
        </p:txBody>
      </p:sp>
      <p:sp>
        <p:nvSpPr>
          <p:cNvPr id="5" name="TextBox 4">
            <a:extLst>
              <a:ext uri="{FF2B5EF4-FFF2-40B4-BE49-F238E27FC236}">
                <a16:creationId xmlns:a16="http://schemas.microsoft.com/office/drawing/2014/main" id="{A4BC43B4-00EF-C6EA-93AC-8175A010B40C}"/>
              </a:ext>
            </a:extLst>
          </p:cNvPr>
          <p:cNvSpPr txBox="1"/>
          <p:nvPr/>
        </p:nvSpPr>
        <p:spPr>
          <a:xfrm>
            <a:off x="9737482" y="6657945"/>
            <a:ext cx="245451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419470168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7BF390-531F-6BEA-EE90-C4E062CBCD7A}"/>
              </a:ext>
            </a:extLst>
          </p:cNvPr>
          <p:cNvSpPr>
            <a:spLocks noGrp="1"/>
          </p:cNvSpPr>
          <p:nvPr>
            <p:ph type="title"/>
          </p:nvPr>
        </p:nvSpPr>
        <p:spPr>
          <a:xfrm>
            <a:off x="1371599" y="294538"/>
            <a:ext cx="9895951" cy="1033669"/>
          </a:xfrm>
        </p:spPr>
        <p:txBody>
          <a:bodyPr>
            <a:normAutofit fontScale="90000"/>
          </a:bodyPr>
          <a:lstStyle/>
          <a:p>
            <a:pPr algn="ctr"/>
            <a:r>
              <a:rPr lang="en-US" sz="4000" b="1" dirty="0">
                <a:solidFill>
                  <a:srgbClr val="FFFFFF"/>
                </a:solidFill>
              </a:rPr>
              <a:t>Examples of organizations that have used business intelligence tools</a:t>
            </a:r>
          </a:p>
        </p:txBody>
      </p:sp>
      <p:sp>
        <p:nvSpPr>
          <p:cNvPr id="5" name="Content Placeholder 4">
            <a:extLst>
              <a:ext uri="{FF2B5EF4-FFF2-40B4-BE49-F238E27FC236}">
                <a16:creationId xmlns:a16="http://schemas.microsoft.com/office/drawing/2014/main" id="{A19C856C-B1FB-7199-3D71-0652C985B47D}"/>
              </a:ext>
            </a:extLst>
          </p:cNvPr>
          <p:cNvSpPr>
            <a:spLocks noGrp="1"/>
          </p:cNvSpPr>
          <p:nvPr>
            <p:ph idx="1"/>
          </p:nvPr>
        </p:nvSpPr>
        <p:spPr>
          <a:xfrm>
            <a:off x="838198" y="2291451"/>
            <a:ext cx="10515600" cy="3997205"/>
          </a:xfrm>
        </p:spPr>
        <p:txBody>
          <a:bodyPr vert="horz" lIns="91440" tIns="45720" rIns="91440" bIns="45720" rtlCol="0" anchor="t">
            <a:normAutofit/>
          </a:bodyPr>
          <a:lstStyle/>
          <a:p>
            <a:r>
              <a:rPr lang="en-US" sz="1600" b="1" dirty="0" err="1">
                <a:solidFill>
                  <a:schemeClr val="accent1"/>
                </a:solidFill>
                <a:latin typeface="Baskerville Old Face"/>
                <a:ea typeface="Calibri"/>
                <a:cs typeface="Calibri"/>
              </a:rPr>
              <a:t>Bugcrowd</a:t>
            </a:r>
            <a:r>
              <a:rPr lang="en-US" sz="1600" dirty="0">
                <a:latin typeface="Baskerville Old Face"/>
                <a:ea typeface="Calibri"/>
                <a:cs typeface="Calibri"/>
              </a:rPr>
              <a:t> is a cybersecurity platform that connects its customers to security researchers to identify vulnerabilities in products and applications. BI helped </a:t>
            </a:r>
            <a:r>
              <a:rPr lang="en-US" sz="1600" dirty="0" err="1">
                <a:latin typeface="Baskerville Old Face"/>
                <a:ea typeface="Calibri"/>
                <a:cs typeface="Calibri"/>
              </a:rPr>
              <a:t>Bugcrowd</a:t>
            </a:r>
            <a:r>
              <a:rPr lang="en-US" sz="1600" dirty="0">
                <a:latin typeface="Baskerville Old Face"/>
                <a:ea typeface="Calibri"/>
                <a:cs typeface="Calibri"/>
              </a:rPr>
              <a:t> by centralizing interaction data and enabling deep understanding of customer behavior. This allowed </a:t>
            </a:r>
            <a:r>
              <a:rPr lang="en-US" sz="1600" dirty="0" err="1">
                <a:latin typeface="Baskerville Old Face"/>
                <a:ea typeface="Calibri"/>
                <a:cs typeface="Calibri"/>
              </a:rPr>
              <a:t>Bugcrowd</a:t>
            </a:r>
            <a:r>
              <a:rPr lang="en-US" sz="1600" dirty="0">
                <a:latin typeface="Baskerville Old Face"/>
                <a:ea typeface="Calibri"/>
                <a:cs typeface="Calibri"/>
              </a:rPr>
              <a:t> to improve customer retention through proactive problem-solving and targeted upselling opportunities, ultimately driving negative churn and fostering a high-touch customer service approach. (Atlassian, n.d.).</a:t>
            </a:r>
          </a:p>
          <a:p>
            <a:r>
              <a:rPr lang="en-US" sz="1600" dirty="0">
                <a:latin typeface="Baskerville Old Face"/>
                <a:ea typeface="Calibri"/>
                <a:cs typeface="Calibri"/>
              </a:rPr>
              <a:t>Business Intelligence (BI) transformed </a:t>
            </a:r>
            <a:r>
              <a:rPr lang="en-US" sz="1600" b="1" dirty="0">
                <a:solidFill>
                  <a:schemeClr val="accent1"/>
                </a:solidFill>
                <a:latin typeface="Baskerville Old Face"/>
                <a:ea typeface="Calibri"/>
                <a:cs typeface="Calibri"/>
              </a:rPr>
              <a:t>New York Shipping Exchange</a:t>
            </a:r>
            <a:r>
              <a:rPr lang="en-US" sz="1600" dirty="0">
                <a:solidFill>
                  <a:schemeClr val="accent1"/>
                </a:solidFill>
                <a:latin typeface="Baskerville Old Face"/>
                <a:ea typeface="Calibri"/>
                <a:cs typeface="Calibri"/>
              </a:rPr>
              <a:t> </a:t>
            </a:r>
            <a:r>
              <a:rPr lang="en-US" sz="1600" dirty="0">
                <a:latin typeface="Baskerville Old Face"/>
                <a:ea typeface="Calibri"/>
                <a:cs typeface="Calibri"/>
              </a:rPr>
              <a:t>(NYSHEX) by centralizing data from multiple sources into a single system, granting universal access across the company. This empowered non-technical staff to perform detailed data analysis independently. As a result, NYSHEX significantly increased shipping volumes between Asia and the U.S. in 2019, demonstrating the impact of BI on enhancing company performance and efficiency. (Morris, 2021).</a:t>
            </a:r>
          </a:p>
          <a:p>
            <a:r>
              <a:rPr lang="en-US" sz="1600" dirty="0">
                <a:latin typeface="Baskerville Old Face"/>
                <a:ea typeface="Calibri"/>
                <a:cs typeface="Calibri"/>
              </a:rPr>
              <a:t>BI enabled </a:t>
            </a:r>
            <a:r>
              <a:rPr lang="en-US" sz="1600" b="1" dirty="0">
                <a:solidFill>
                  <a:schemeClr val="accent1"/>
                </a:solidFill>
                <a:latin typeface="Baskerville Old Face"/>
                <a:ea typeface="Calibri"/>
                <a:cs typeface="Calibri"/>
              </a:rPr>
              <a:t>Expedia</a:t>
            </a:r>
            <a:r>
              <a:rPr lang="en-US" sz="1600" dirty="0">
                <a:latin typeface="Baskerville Old Face"/>
                <a:ea typeface="Calibri"/>
                <a:cs typeface="Calibri"/>
              </a:rPr>
              <a:t> to enhance customer satisfaction by analyzing extensive customer data, aligning insights with strategic objectives. This facilitated real-time monitoring of customer experience KPIs, empowering teams to take immediate corrective actions. BI also assisted travel management and other departments in optimizing operations by identifying unused tickets and offline bookings, thereby improving cost-saving strategies. (Morris, 2021).</a:t>
            </a:r>
          </a:p>
          <a:p>
            <a:r>
              <a:rPr lang="en-US" sz="1600" b="1" dirty="0">
                <a:solidFill>
                  <a:schemeClr val="accent1"/>
                </a:solidFill>
                <a:latin typeface="Baskerville Old Face"/>
                <a:ea typeface="Calibri"/>
                <a:cs typeface="Calibri"/>
              </a:rPr>
              <a:t>Tesla</a:t>
            </a:r>
            <a:r>
              <a:rPr lang="en-US" sz="1600" dirty="0">
                <a:latin typeface="Baskerville Old Face"/>
                <a:ea typeface="Calibri"/>
                <a:cs typeface="Calibri"/>
              </a:rPr>
              <a:t> utilizes business intelligence to wirelessly connect their vehicles to corporate offices, facilitating data collection for analysis. This integration enhances customer connectivity, enables proactive issue resolution such as component damage and road conditions, resulting in improved customer satisfaction and informed decision-making for future upgrades and products. (Morris, 2021).</a:t>
            </a:r>
          </a:p>
          <a:p>
            <a:endParaRPr lang="en-US" sz="1600" dirty="0">
              <a:latin typeface="Baskerville Old Face"/>
              <a:ea typeface="Calibri"/>
              <a:cs typeface="Calibri"/>
            </a:endParaRPr>
          </a:p>
          <a:p>
            <a:endParaRPr lang="en-US" sz="1600" dirty="0">
              <a:latin typeface="Baskerville Old Face"/>
              <a:ea typeface="Calibri"/>
              <a:cs typeface="Calibri"/>
            </a:endParaRPr>
          </a:p>
          <a:p>
            <a:endParaRPr lang="en-US" sz="1600" dirty="0">
              <a:latin typeface="Baskerville Old Face"/>
              <a:ea typeface="Calibri"/>
              <a:cs typeface="Calibri"/>
            </a:endParaRPr>
          </a:p>
        </p:txBody>
      </p:sp>
    </p:spTree>
    <p:extLst>
      <p:ext uri="{BB962C8B-B14F-4D97-AF65-F5344CB8AC3E}">
        <p14:creationId xmlns:p14="http://schemas.microsoft.com/office/powerpoint/2010/main" val="3623328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7BF390-531F-6BEA-EE90-C4E062CBCD7A}"/>
              </a:ext>
            </a:extLst>
          </p:cNvPr>
          <p:cNvSpPr>
            <a:spLocks noGrp="1"/>
          </p:cNvSpPr>
          <p:nvPr>
            <p:ph type="title"/>
          </p:nvPr>
        </p:nvSpPr>
        <p:spPr>
          <a:xfrm>
            <a:off x="1377697" y="66345"/>
            <a:ext cx="9895951" cy="1524396"/>
          </a:xfrm>
        </p:spPr>
        <p:txBody>
          <a:bodyPr>
            <a:normAutofit/>
          </a:bodyPr>
          <a:lstStyle/>
          <a:p>
            <a:pPr algn="ctr"/>
            <a:r>
              <a:rPr lang="en-US" sz="3600" b="1" dirty="0">
                <a:solidFill>
                  <a:srgbClr val="FFFFFF"/>
                </a:solidFill>
              </a:rPr>
              <a:t>Legal issues should be examined when leveraging business intelligence tools</a:t>
            </a:r>
          </a:p>
        </p:txBody>
      </p:sp>
      <p:sp>
        <p:nvSpPr>
          <p:cNvPr id="5" name="Content Placeholder 4">
            <a:extLst>
              <a:ext uri="{FF2B5EF4-FFF2-40B4-BE49-F238E27FC236}">
                <a16:creationId xmlns:a16="http://schemas.microsoft.com/office/drawing/2014/main" id="{A19C856C-B1FB-7199-3D71-0652C985B47D}"/>
              </a:ext>
            </a:extLst>
          </p:cNvPr>
          <p:cNvSpPr>
            <a:spLocks noGrp="1"/>
          </p:cNvSpPr>
          <p:nvPr>
            <p:ph idx="1"/>
          </p:nvPr>
        </p:nvSpPr>
        <p:spPr>
          <a:xfrm>
            <a:off x="838200" y="1825624"/>
            <a:ext cx="10515600" cy="4782209"/>
          </a:xfrm>
        </p:spPr>
        <p:txBody>
          <a:bodyPr vert="horz" lIns="91440" tIns="45720" rIns="91440" bIns="45720" rtlCol="0" anchor="t">
            <a:noAutofit/>
          </a:bodyPr>
          <a:lstStyle/>
          <a:p>
            <a:pPr marL="0" indent="0">
              <a:buNone/>
            </a:pPr>
            <a:r>
              <a:rPr lang="en-US" sz="1400" b="1" dirty="0">
                <a:latin typeface="Baskerville Old Face"/>
                <a:ea typeface="Calibri"/>
                <a:cs typeface="Calibri"/>
              </a:rPr>
              <a:t>The key legal considerations for leveraging BI tools securely.</a:t>
            </a:r>
          </a:p>
          <a:p>
            <a:pPr lvl="1"/>
            <a:endParaRPr lang="en-US" sz="1400" b="1" dirty="0">
              <a:latin typeface="Baskerville Old Face"/>
              <a:ea typeface="Calibri"/>
              <a:cs typeface="Calibri"/>
            </a:endParaRPr>
          </a:p>
          <a:p>
            <a:pPr lvl="1"/>
            <a:r>
              <a:rPr lang="en-US" sz="1400" b="1" dirty="0">
                <a:latin typeface="Baskerville Old Face"/>
                <a:ea typeface="Calibri"/>
                <a:cs typeface="Calibri"/>
              </a:rPr>
              <a:t>Data Privacy and Security: </a:t>
            </a:r>
            <a:r>
              <a:rPr lang="en-US" sz="1400" dirty="0">
                <a:latin typeface="Baskerville Old Face"/>
                <a:ea typeface="Calibri"/>
                <a:cs typeface="Calibri"/>
              </a:rPr>
              <a:t>BI tools aggregate data from various sources into one system, increasing susceptibility to breaches. Implementing strong security measures like encryption, access controls, and audit trails is crucial to prevent unauthorized access and adhere to data privacy laws such as GDPR or CCPA.</a:t>
            </a:r>
          </a:p>
          <a:p>
            <a:pPr lvl="1"/>
            <a:endParaRPr lang="en-US" sz="1400" dirty="0">
              <a:latin typeface="Baskerville Old Face"/>
              <a:ea typeface="Calibri"/>
              <a:cs typeface="Calibri"/>
            </a:endParaRPr>
          </a:p>
          <a:p>
            <a:pPr lvl="1"/>
            <a:r>
              <a:rPr lang="en-US" sz="1400" b="1" dirty="0">
                <a:latin typeface="Baskerville Old Face"/>
                <a:ea typeface="Calibri"/>
                <a:cs typeface="Calibri"/>
              </a:rPr>
              <a:t>Regulatory Compliance: </a:t>
            </a:r>
            <a:r>
              <a:rPr lang="en-US" sz="1400" dirty="0" smtClean="0">
                <a:latin typeface="Baskerville Old Face"/>
                <a:ea typeface="Calibri"/>
                <a:cs typeface="Calibri"/>
              </a:rPr>
              <a:t>Industries like healthcare and finance are subject to stringent regulations (e.g., HIPAA, Sarbanes-Oxley) governing data handling and analysis. Businesses </a:t>
            </a:r>
            <a:r>
              <a:rPr lang="en-US" sz="1400" dirty="0">
                <a:latin typeface="Baskerville Old Face"/>
                <a:ea typeface="Calibri"/>
                <a:cs typeface="Calibri"/>
              </a:rPr>
              <a:t>using BI tools must ensure compliance with these regulations to manage sensitive data appropriately.</a:t>
            </a:r>
          </a:p>
          <a:p>
            <a:pPr lvl="1"/>
            <a:endParaRPr lang="en-US" sz="1400" b="1" dirty="0">
              <a:latin typeface="Baskerville Old Face"/>
              <a:ea typeface="Calibri"/>
              <a:cs typeface="Calibri"/>
            </a:endParaRPr>
          </a:p>
          <a:p>
            <a:pPr lvl="1"/>
            <a:r>
              <a:rPr lang="en-US" sz="1400" b="1" dirty="0">
                <a:latin typeface="Baskerville Old Face"/>
                <a:ea typeface="Calibri"/>
                <a:cs typeface="Calibri"/>
              </a:rPr>
              <a:t>Intellectual Property Protection: </a:t>
            </a:r>
            <a:r>
              <a:rPr lang="en-US" sz="1400" dirty="0">
                <a:latin typeface="Baskerville Old Face"/>
                <a:ea typeface="Calibri"/>
                <a:cs typeface="Calibri"/>
              </a:rPr>
              <a:t>Developing or integrating BI tools involves managing intellectual property risks. This includes obtaining proper licenses for third-party software and protecting proprietary BI innovations through patents or trademarks.</a:t>
            </a:r>
          </a:p>
          <a:p>
            <a:pPr lvl="1"/>
            <a:endParaRPr lang="en-US" sz="1400" b="1" dirty="0">
              <a:latin typeface="Baskerville Old Face"/>
              <a:ea typeface="Calibri"/>
              <a:cs typeface="Calibri"/>
            </a:endParaRPr>
          </a:p>
          <a:p>
            <a:pPr lvl="1"/>
            <a:r>
              <a:rPr lang="en-US" sz="1400" b="1" dirty="0">
                <a:latin typeface="Baskerville Old Face"/>
                <a:ea typeface="Calibri"/>
                <a:cs typeface="Calibri"/>
              </a:rPr>
              <a:t>Liability and Risk Management: </a:t>
            </a:r>
            <a:r>
              <a:rPr lang="en-US" sz="1400" dirty="0">
                <a:latin typeface="Baskerville Old Face"/>
                <a:ea typeface="Calibri"/>
                <a:cs typeface="Calibri"/>
              </a:rPr>
              <a:t>Implementing BI tools shifts liability risks, especially if decisions rely on inaccurate BI-generated reports or privacy breaches occur due to surveillance. Clearly defining roles and responsibilities for BI tool usage and establishing safeguards are essential to mitigate legal risks.</a:t>
            </a:r>
          </a:p>
          <a:p>
            <a:pPr lvl="1"/>
            <a:endParaRPr lang="en-US" sz="1400" b="1" dirty="0">
              <a:latin typeface="Baskerville Old Face"/>
              <a:ea typeface="Calibri"/>
              <a:cs typeface="Calibri"/>
            </a:endParaRPr>
          </a:p>
          <a:p>
            <a:pPr lvl="1"/>
            <a:r>
              <a:rPr lang="en-US" sz="1400" b="1" dirty="0">
                <a:latin typeface="Baskerville Old Face"/>
                <a:ea typeface="Calibri"/>
                <a:cs typeface="Calibri"/>
              </a:rPr>
              <a:t>Employee Data Handling: </a:t>
            </a:r>
            <a:r>
              <a:rPr lang="en-US" sz="1400" dirty="0">
                <a:latin typeface="Baskerville Old Face"/>
                <a:ea typeface="Calibri"/>
                <a:cs typeface="Calibri"/>
              </a:rPr>
              <a:t>Businesses must establish clear policies for managing employee personal data within BI tools. Transparency in data collection, processing, and usage is essential to comply with data protection laws and foster trust among employees regarding BI tool usage.</a:t>
            </a:r>
          </a:p>
        </p:txBody>
      </p:sp>
    </p:spTree>
    <p:extLst>
      <p:ext uri="{BB962C8B-B14F-4D97-AF65-F5344CB8AC3E}">
        <p14:creationId xmlns:p14="http://schemas.microsoft.com/office/powerpoint/2010/main" val="3528727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7BF390-531F-6BEA-EE90-C4E062CBCD7A}"/>
              </a:ext>
            </a:extLst>
          </p:cNvPr>
          <p:cNvSpPr>
            <a:spLocks noGrp="1"/>
          </p:cNvSpPr>
          <p:nvPr>
            <p:ph type="title"/>
          </p:nvPr>
        </p:nvSpPr>
        <p:spPr>
          <a:xfrm>
            <a:off x="1377697" y="66345"/>
            <a:ext cx="9895951" cy="1524396"/>
          </a:xfrm>
        </p:spPr>
        <p:txBody>
          <a:bodyPr>
            <a:normAutofit/>
          </a:bodyPr>
          <a:lstStyle/>
          <a:p>
            <a:pPr algn="ctr"/>
            <a:r>
              <a:rPr lang="en-US" sz="3600" b="1" dirty="0" smtClean="0">
                <a:solidFill>
                  <a:srgbClr val="FFFFFF"/>
                </a:solidFill>
              </a:rPr>
              <a:t>How </a:t>
            </a:r>
            <a:r>
              <a:rPr lang="en-US" sz="3600" b="1" dirty="0">
                <a:solidFill>
                  <a:srgbClr val="FFFFFF"/>
                </a:solidFill>
              </a:rPr>
              <a:t>organizations could use business intelligence</a:t>
            </a:r>
            <a:br>
              <a:rPr lang="en-US" sz="3600" b="1" dirty="0">
                <a:solidFill>
                  <a:srgbClr val="FFFFFF"/>
                </a:solidFill>
              </a:rPr>
            </a:br>
            <a:r>
              <a:rPr lang="en-US" sz="3600" b="1" dirty="0">
                <a:solidFill>
                  <a:srgbClr val="FFFFFF"/>
                </a:solidFill>
              </a:rPr>
              <a:t>to extend their target audience</a:t>
            </a:r>
            <a:endParaRPr lang="en-US" sz="3600" b="1" dirty="0">
              <a:solidFill>
                <a:srgbClr val="FFFFFF"/>
              </a:solidFill>
            </a:endParaRPr>
          </a:p>
        </p:txBody>
      </p:sp>
      <p:sp>
        <p:nvSpPr>
          <p:cNvPr id="5" name="Content Placeholder 4">
            <a:extLst>
              <a:ext uri="{FF2B5EF4-FFF2-40B4-BE49-F238E27FC236}">
                <a16:creationId xmlns:a16="http://schemas.microsoft.com/office/drawing/2014/main" id="{A19C856C-B1FB-7199-3D71-0652C985B47D}"/>
              </a:ext>
            </a:extLst>
          </p:cNvPr>
          <p:cNvSpPr>
            <a:spLocks noGrp="1"/>
          </p:cNvSpPr>
          <p:nvPr>
            <p:ph idx="1"/>
          </p:nvPr>
        </p:nvSpPr>
        <p:spPr>
          <a:xfrm>
            <a:off x="838198" y="2429305"/>
            <a:ext cx="10515600" cy="1867487"/>
          </a:xfrm>
        </p:spPr>
        <p:txBody>
          <a:bodyPr vert="horz" lIns="91440" tIns="45720" rIns="91440" bIns="45720" rtlCol="0" anchor="t">
            <a:noAutofit/>
          </a:bodyPr>
          <a:lstStyle/>
          <a:p>
            <a:r>
              <a:rPr lang="en-US" sz="1400" dirty="0">
                <a:latin typeface="Baskerville Old Face"/>
                <a:ea typeface="Calibri"/>
                <a:cs typeface="Calibri"/>
              </a:rPr>
              <a:t>Businesses can use Business Intelligence (BI) to find sales possibilities by keeping an eye on consumer spending patterns and modifying their pricing tactics to reach a wider market</a:t>
            </a:r>
            <a:r>
              <a:rPr lang="en-US" sz="1400" dirty="0" smtClean="0">
                <a:latin typeface="Baskerville Old Face"/>
                <a:ea typeface="Calibri"/>
                <a:cs typeface="Calibri"/>
              </a:rPr>
              <a:t>.</a:t>
            </a:r>
          </a:p>
          <a:p>
            <a:r>
              <a:rPr lang="en-US" sz="1400" dirty="0" smtClean="0">
                <a:latin typeface="Baskerville Old Face"/>
                <a:ea typeface="Calibri"/>
                <a:cs typeface="Calibri"/>
              </a:rPr>
              <a:t>BI </a:t>
            </a:r>
            <a:r>
              <a:rPr lang="en-US" sz="1400" dirty="0">
                <a:latin typeface="Baskerville Old Face"/>
                <a:ea typeface="Calibri"/>
                <a:cs typeface="Calibri"/>
              </a:rPr>
              <a:t>contributes to client retention by monitoring transactions and encouraging proactive engagement to uphold loyalty</a:t>
            </a:r>
            <a:r>
              <a:rPr lang="en-US" sz="1400" dirty="0" smtClean="0">
                <a:latin typeface="Baskerville Old Face"/>
                <a:ea typeface="Calibri"/>
                <a:cs typeface="Calibri"/>
              </a:rPr>
              <a:t>.</a:t>
            </a:r>
          </a:p>
          <a:p>
            <a:r>
              <a:rPr lang="en-US" sz="1400" dirty="0" smtClean="0">
                <a:latin typeface="Baskerville Old Face"/>
                <a:ea typeface="Calibri"/>
                <a:cs typeface="Calibri"/>
              </a:rPr>
              <a:t>BI </a:t>
            </a:r>
            <a:r>
              <a:rPr lang="en-US" sz="1400" dirty="0">
                <a:latin typeface="Baskerville Old Face"/>
                <a:ea typeface="Calibri"/>
                <a:cs typeface="Calibri"/>
              </a:rPr>
              <a:t>raises operational efficiency by cutting waste and simplifying inventory management</a:t>
            </a:r>
            <a:r>
              <a:rPr lang="en-US" sz="1400" dirty="0" smtClean="0">
                <a:latin typeface="Baskerville Old Face"/>
                <a:ea typeface="Calibri"/>
                <a:cs typeface="Calibri"/>
              </a:rPr>
              <a:t>.</a:t>
            </a:r>
          </a:p>
          <a:p>
            <a:r>
              <a:rPr lang="en-US" sz="1400" dirty="0" smtClean="0">
                <a:latin typeface="Baskerville Old Face"/>
                <a:ea typeface="Calibri"/>
                <a:cs typeface="Calibri"/>
              </a:rPr>
              <a:t>Business </a:t>
            </a:r>
            <a:r>
              <a:rPr lang="en-US" sz="1400" dirty="0">
                <a:latin typeface="Baskerville Old Face"/>
                <a:ea typeface="Calibri"/>
                <a:cs typeface="Calibri"/>
              </a:rPr>
              <a:t>Intelligence (BI) facilitates data-driven decision-making, revealing latent patterns and boosting competitiveness.</a:t>
            </a:r>
            <a:endParaRPr lang="en-US" sz="1400" dirty="0">
              <a:latin typeface="Baskerville Old Face"/>
              <a:ea typeface="Calibri"/>
              <a:cs typeface="Calibri"/>
            </a:endParaRPr>
          </a:p>
        </p:txBody>
      </p:sp>
    </p:spTree>
    <p:extLst>
      <p:ext uri="{BB962C8B-B14F-4D97-AF65-F5344CB8AC3E}">
        <p14:creationId xmlns:p14="http://schemas.microsoft.com/office/powerpoint/2010/main" val="1430561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7BF390-531F-6BEA-EE90-C4E062CBCD7A}"/>
              </a:ext>
            </a:extLst>
          </p:cNvPr>
          <p:cNvSpPr>
            <a:spLocks noGrp="1"/>
          </p:cNvSpPr>
          <p:nvPr>
            <p:ph type="title"/>
          </p:nvPr>
        </p:nvSpPr>
        <p:spPr>
          <a:xfrm>
            <a:off x="1377697" y="66345"/>
            <a:ext cx="9895951" cy="1524396"/>
          </a:xfrm>
        </p:spPr>
        <p:txBody>
          <a:bodyPr>
            <a:normAutofit fontScale="90000"/>
          </a:bodyPr>
          <a:lstStyle/>
          <a:p>
            <a:pPr algn="ctr"/>
            <a:r>
              <a:rPr lang="en-US" sz="3600" b="1" dirty="0">
                <a:solidFill>
                  <a:srgbClr val="FFFFFF"/>
                </a:solidFill>
              </a:rPr>
              <a:t> </a:t>
            </a:r>
            <a:r>
              <a:rPr lang="en-US" sz="3600" b="1" dirty="0" smtClean="0">
                <a:solidFill>
                  <a:srgbClr val="FFFFFF"/>
                </a:solidFill>
              </a:rPr>
              <a:t>How </a:t>
            </a:r>
            <a:r>
              <a:rPr lang="en-US" sz="3600" b="1" dirty="0">
                <a:solidFill>
                  <a:srgbClr val="FFFFFF"/>
                </a:solidFill>
              </a:rPr>
              <a:t>organizations could use business intelligence</a:t>
            </a:r>
            <a:br>
              <a:rPr lang="en-US" sz="3600" b="1" dirty="0">
                <a:solidFill>
                  <a:srgbClr val="FFFFFF"/>
                </a:solidFill>
              </a:rPr>
            </a:br>
            <a:r>
              <a:rPr lang="en-US" sz="3600" b="1" dirty="0">
                <a:solidFill>
                  <a:srgbClr val="FFFFFF"/>
                </a:solidFill>
              </a:rPr>
              <a:t>to extend their target audience and make them more competitive within the market</a:t>
            </a:r>
            <a:endParaRPr lang="en-US" sz="3600" b="1" dirty="0">
              <a:solidFill>
                <a:srgbClr val="FFFFFF"/>
              </a:solidFill>
            </a:endParaRPr>
          </a:p>
        </p:txBody>
      </p:sp>
      <p:sp>
        <p:nvSpPr>
          <p:cNvPr id="5" name="Content Placeholder 4">
            <a:extLst>
              <a:ext uri="{FF2B5EF4-FFF2-40B4-BE49-F238E27FC236}">
                <a16:creationId xmlns:a16="http://schemas.microsoft.com/office/drawing/2014/main" id="{A19C856C-B1FB-7199-3D71-0652C985B47D}"/>
              </a:ext>
            </a:extLst>
          </p:cNvPr>
          <p:cNvSpPr>
            <a:spLocks noGrp="1"/>
          </p:cNvSpPr>
          <p:nvPr>
            <p:ph idx="1"/>
          </p:nvPr>
        </p:nvSpPr>
        <p:spPr>
          <a:xfrm>
            <a:off x="838198" y="2429305"/>
            <a:ext cx="10515600" cy="3714043"/>
          </a:xfrm>
        </p:spPr>
        <p:txBody>
          <a:bodyPr vert="horz" lIns="91440" tIns="45720" rIns="91440" bIns="45720" rtlCol="0" anchor="t">
            <a:noAutofit/>
          </a:bodyPr>
          <a:lstStyle/>
          <a:p>
            <a:r>
              <a:rPr lang="en-US" sz="1400" dirty="0" smtClean="0">
                <a:latin typeface="Baskerville Old Face"/>
                <a:ea typeface="Calibri"/>
                <a:cs typeface="Calibri"/>
              </a:rPr>
              <a:t>Optimizes </a:t>
            </a:r>
            <a:r>
              <a:rPr lang="en-US" sz="1400" dirty="0">
                <a:latin typeface="Baskerville Old Face"/>
                <a:ea typeface="Calibri"/>
                <a:cs typeface="Calibri"/>
              </a:rPr>
              <a:t>management of supplies</a:t>
            </a:r>
          </a:p>
          <a:p>
            <a:r>
              <a:rPr lang="en-US" sz="1400" dirty="0" smtClean="0">
                <a:latin typeface="Baskerville Old Face"/>
                <a:ea typeface="Calibri"/>
                <a:cs typeface="Calibri"/>
              </a:rPr>
              <a:t> </a:t>
            </a:r>
            <a:r>
              <a:rPr lang="en-US" sz="1400" dirty="0">
                <a:latin typeface="Baskerville Old Face"/>
                <a:ea typeface="Calibri"/>
                <a:cs typeface="Calibri"/>
              </a:rPr>
              <a:t>Cuts unnecessary spending</a:t>
            </a:r>
          </a:p>
          <a:p>
            <a:r>
              <a:rPr lang="en-US" sz="1400" dirty="0" smtClean="0">
                <a:latin typeface="Baskerville Old Face"/>
                <a:ea typeface="Calibri"/>
                <a:cs typeface="Calibri"/>
              </a:rPr>
              <a:t> </a:t>
            </a:r>
            <a:r>
              <a:rPr lang="en-US" sz="1400" dirty="0">
                <a:latin typeface="Baskerville Old Face"/>
                <a:ea typeface="Calibri"/>
                <a:cs typeface="Calibri"/>
              </a:rPr>
              <a:t>Offers transparent financial information for well-informed decision-making</a:t>
            </a:r>
          </a:p>
          <a:p>
            <a:r>
              <a:rPr lang="en-US" sz="1400" dirty="0" smtClean="0">
                <a:latin typeface="Baskerville Old Face"/>
                <a:ea typeface="Calibri"/>
                <a:cs typeface="Calibri"/>
              </a:rPr>
              <a:t> </a:t>
            </a:r>
            <a:r>
              <a:rPr lang="en-US" sz="1400" dirty="0">
                <a:latin typeface="Baskerville Old Face"/>
                <a:ea typeface="Calibri"/>
                <a:cs typeface="Calibri"/>
              </a:rPr>
              <a:t>Improves market competitiveness</a:t>
            </a:r>
          </a:p>
          <a:p>
            <a:r>
              <a:rPr lang="en-US" sz="1400" dirty="0" smtClean="0">
                <a:latin typeface="Baskerville Old Face"/>
                <a:ea typeface="Calibri"/>
                <a:cs typeface="Calibri"/>
              </a:rPr>
              <a:t> </a:t>
            </a:r>
            <a:r>
              <a:rPr lang="en-US" sz="1400" dirty="0">
                <a:latin typeface="Baskerville Old Face"/>
                <a:ea typeface="Calibri"/>
                <a:cs typeface="Calibri"/>
              </a:rPr>
              <a:t>Reduces IT constraints</a:t>
            </a:r>
          </a:p>
          <a:p>
            <a:r>
              <a:rPr lang="en-US" sz="1400" dirty="0" smtClean="0">
                <a:latin typeface="Baskerville Old Face"/>
                <a:ea typeface="Calibri"/>
                <a:cs typeface="Calibri"/>
              </a:rPr>
              <a:t> </a:t>
            </a:r>
            <a:r>
              <a:rPr lang="en-US" sz="1400" dirty="0">
                <a:latin typeface="Baskerville Old Face"/>
                <a:ea typeface="Calibri"/>
                <a:cs typeface="Calibri"/>
              </a:rPr>
              <a:t>Ensures accurate reporting</a:t>
            </a:r>
          </a:p>
          <a:p>
            <a:r>
              <a:rPr lang="en-US" sz="1400" dirty="0" smtClean="0">
                <a:latin typeface="Baskerville Old Face"/>
                <a:ea typeface="Calibri"/>
                <a:cs typeface="Calibri"/>
              </a:rPr>
              <a:t> </a:t>
            </a:r>
            <a:r>
              <a:rPr lang="en-US" sz="1400" dirty="0">
                <a:latin typeface="Baskerville Old Face"/>
                <a:ea typeface="Calibri"/>
                <a:cs typeface="Calibri"/>
              </a:rPr>
              <a:t>Boosts operational efficiency</a:t>
            </a:r>
          </a:p>
          <a:p>
            <a:r>
              <a:rPr lang="en-US" sz="1400" dirty="0" smtClean="0">
                <a:latin typeface="Baskerville Old Face"/>
                <a:ea typeface="Calibri"/>
                <a:cs typeface="Calibri"/>
              </a:rPr>
              <a:t> </a:t>
            </a:r>
            <a:r>
              <a:rPr lang="en-US" sz="1400" dirty="0">
                <a:latin typeface="Baskerville Old Face"/>
                <a:ea typeface="Calibri"/>
                <a:cs typeface="Calibri"/>
              </a:rPr>
              <a:t>Enables prompt reactions to market changes</a:t>
            </a:r>
          </a:p>
          <a:p>
            <a:r>
              <a:rPr lang="en-US" sz="1400" dirty="0" smtClean="0">
                <a:latin typeface="Baskerville Old Face"/>
                <a:ea typeface="Calibri"/>
                <a:cs typeface="Calibri"/>
              </a:rPr>
              <a:t> </a:t>
            </a:r>
            <a:r>
              <a:rPr lang="en-US" sz="1400" dirty="0">
                <a:latin typeface="Baskerville Old Face"/>
                <a:ea typeface="Calibri"/>
                <a:cs typeface="Calibri"/>
              </a:rPr>
              <a:t>Reveals hidden trends</a:t>
            </a:r>
          </a:p>
          <a:p>
            <a:r>
              <a:rPr lang="en-US" sz="1400" dirty="0" smtClean="0">
                <a:latin typeface="Baskerville Old Face"/>
                <a:ea typeface="Calibri"/>
                <a:cs typeface="Calibri"/>
              </a:rPr>
              <a:t> </a:t>
            </a:r>
            <a:r>
              <a:rPr lang="en-US" sz="1400" dirty="0">
                <a:latin typeface="Baskerville Old Face"/>
                <a:ea typeface="Calibri"/>
                <a:cs typeface="Calibri"/>
              </a:rPr>
              <a:t>Helps firms seize new opportunities</a:t>
            </a:r>
          </a:p>
          <a:p>
            <a:r>
              <a:rPr lang="en-US" sz="1400" dirty="0" smtClean="0">
                <a:latin typeface="Baskerville Old Face"/>
                <a:ea typeface="Calibri"/>
                <a:cs typeface="Calibri"/>
              </a:rPr>
              <a:t> </a:t>
            </a:r>
            <a:r>
              <a:rPr lang="en-US" sz="1400" dirty="0">
                <a:latin typeface="Baskerville Old Face"/>
                <a:ea typeface="Calibri"/>
                <a:cs typeface="Calibri"/>
              </a:rPr>
              <a:t>Ensures strategic and efficient business processes with comprehensive data access</a:t>
            </a:r>
            <a:endParaRPr lang="en-US" sz="1400" dirty="0">
              <a:latin typeface="Baskerville Old Face"/>
              <a:ea typeface="Calibri"/>
              <a:cs typeface="Calibri"/>
            </a:endParaRPr>
          </a:p>
        </p:txBody>
      </p:sp>
    </p:spTree>
    <p:extLst>
      <p:ext uri="{BB962C8B-B14F-4D97-AF65-F5344CB8AC3E}">
        <p14:creationId xmlns:p14="http://schemas.microsoft.com/office/powerpoint/2010/main" val="1216157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7BF390-531F-6BEA-EE90-C4E062CBCD7A}"/>
              </a:ext>
            </a:extLst>
          </p:cNvPr>
          <p:cNvSpPr>
            <a:spLocks noGrp="1"/>
          </p:cNvSpPr>
          <p:nvPr>
            <p:ph type="title"/>
          </p:nvPr>
        </p:nvSpPr>
        <p:spPr>
          <a:xfrm>
            <a:off x="1445432" y="59267"/>
            <a:ext cx="9171770" cy="2057399"/>
          </a:xfrm>
        </p:spPr>
        <p:txBody>
          <a:bodyPr>
            <a:normAutofit/>
          </a:bodyPr>
          <a:lstStyle/>
          <a:p>
            <a:pPr algn="ctr"/>
            <a:r>
              <a:rPr lang="en-US" sz="2400" b="1" dirty="0">
                <a:solidFill>
                  <a:srgbClr val="FFFFFF"/>
                </a:solidFill>
              </a:rPr>
              <a:t> </a:t>
            </a:r>
            <a:r>
              <a:rPr lang="en-US" sz="2400" b="1" dirty="0" smtClean="0">
                <a:solidFill>
                  <a:srgbClr val="FFFFFF"/>
                </a:solidFill>
              </a:rPr>
              <a:t>How </a:t>
            </a:r>
            <a:r>
              <a:rPr lang="en-US" sz="2400" b="1" dirty="0">
                <a:solidFill>
                  <a:srgbClr val="FFFFFF"/>
                </a:solidFill>
              </a:rPr>
              <a:t>organizations could use business intelligence</a:t>
            </a:r>
            <a:br>
              <a:rPr lang="en-US" sz="2400" b="1" dirty="0">
                <a:solidFill>
                  <a:srgbClr val="FFFFFF"/>
                </a:solidFill>
              </a:rPr>
            </a:br>
            <a:r>
              <a:rPr lang="en-US" sz="2400" b="1" dirty="0">
                <a:solidFill>
                  <a:srgbClr val="FFFFFF"/>
                </a:solidFill>
              </a:rPr>
              <a:t>to extend their target audience and make them more competitive within the market taking</a:t>
            </a:r>
            <a:br>
              <a:rPr lang="en-US" sz="2400" b="1" dirty="0">
                <a:solidFill>
                  <a:srgbClr val="FFFFFF"/>
                </a:solidFill>
              </a:rPr>
            </a:br>
            <a:r>
              <a:rPr lang="en-US" sz="2400" b="1" dirty="0">
                <a:solidFill>
                  <a:srgbClr val="FFFFFF"/>
                </a:solidFill>
              </a:rPr>
              <a:t>security legislation into consideration.</a:t>
            </a:r>
            <a:r>
              <a:rPr lang="en-US" sz="3600" b="1" dirty="0">
                <a:solidFill>
                  <a:srgbClr val="FFFFFF"/>
                </a:solidFill>
              </a:rPr>
              <a:t/>
            </a:r>
            <a:br>
              <a:rPr lang="en-US" sz="3600" b="1" dirty="0">
                <a:solidFill>
                  <a:srgbClr val="FFFFFF"/>
                </a:solidFill>
              </a:rPr>
            </a:br>
            <a:endParaRPr lang="en-US" sz="3600" b="1" dirty="0">
              <a:solidFill>
                <a:srgbClr val="FFFFFF"/>
              </a:solidFill>
            </a:endParaRPr>
          </a:p>
        </p:txBody>
      </p:sp>
      <p:sp>
        <p:nvSpPr>
          <p:cNvPr id="5" name="Content Placeholder 4">
            <a:extLst>
              <a:ext uri="{FF2B5EF4-FFF2-40B4-BE49-F238E27FC236}">
                <a16:creationId xmlns:a16="http://schemas.microsoft.com/office/drawing/2014/main" id="{A19C856C-B1FB-7199-3D71-0652C985B47D}"/>
              </a:ext>
            </a:extLst>
          </p:cNvPr>
          <p:cNvSpPr>
            <a:spLocks noGrp="1"/>
          </p:cNvSpPr>
          <p:nvPr>
            <p:ph idx="1"/>
          </p:nvPr>
        </p:nvSpPr>
        <p:spPr>
          <a:xfrm>
            <a:off x="838198" y="2429305"/>
            <a:ext cx="10515600" cy="3714043"/>
          </a:xfrm>
        </p:spPr>
        <p:txBody>
          <a:bodyPr vert="horz" lIns="91440" tIns="45720" rIns="91440" bIns="45720" rtlCol="0" anchor="t">
            <a:noAutofit/>
          </a:bodyPr>
          <a:lstStyle/>
          <a:p>
            <a:r>
              <a:rPr lang="en-US" sz="1400" dirty="0">
                <a:latin typeface="Baskerville Old Face"/>
                <a:ea typeface="Calibri"/>
                <a:cs typeface="Calibri"/>
              </a:rPr>
              <a:t>Data Privacy Compliance: By putting in place transparent data policies and upholding consumer rights, make sure BI practices abide by the CCPA and GDPR</a:t>
            </a:r>
            <a:r>
              <a:rPr lang="en-US" sz="1400" dirty="0" smtClean="0">
                <a:latin typeface="Baskerville Old Face"/>
                <a:ea typeface="Calibri"/>
                <a:cs typeface="Calibri"/>
              </a:rPr>
              <a:t>.</a:t>
            </a:r>
          </a:p>
          <a:p>
            <a:r>
              <a:rPr lang="en-US" sz="1400" dirty="0" smtClean="0">
                <a:latin typeface="Baskerville Old Face"/>
                <a:ea typeface="Calibri"/>
                <a:cs typeface="Calibri"/>
              </a:rPr>
              <a:t> </a:t>
            </a:r>
            <a:r>
              <a:rPr lang="en-US" sz="1400" dirty="0">
                <a:latin typeface="Baskerville Old Face"/>
                <a:ea typeface="Calibri"/>
                <a:cs typeface="Calibri"/>
              </a:rPr>
              <a:t>Measures for Data Security: Employ anonymization, access controls, and encryption to safeguard confidential data and reduce the chance of a data breach</a:t>
            </a:r>
            <a:r>
              <a:rPr lang="en-US" sz="1400" dirty="0" smtClean="0">
                <a:latin typeface="Baskerville Old Face"/>
                <a:ea typeface="Calibri"/>
                <a:cs typeface="Calibri"/>
              </a:rPr>
              <a:t>.</a:t>
            </a:r>
          </a:p>
          <a:p>
            <a:r>
              <a:rPr lang="en-US" sz="1400" dirty="0" smtClean="0">
                <a:latin typeface="Baskerville Old Face"/>
                <a:ea typeface="Calibri"/>
                <a:cs typeface="Calibri"/>
              </a:rPr>
              <a:t> </a:t>
            </a:r>
            <a:r>
              <a:rPr lang="en-US" sz="1400" dirty="0">
                <a:latin typeface="Baskerville Old Face"/>
                <a:ea typeface="Calibri"/>
                <a:cs typeface="Calibri"/>
              </a:rPr>
              <a:t>Ethical Data Usage: Prevent biases in business intelligence models, appropriately handle user consents, and guarantee equitable treatment for all clientele. </a:t>
            </a:r>
            <a:endParaRPr lang="en-US" sz="1400" dirty="0" smtClean="0">
              <a:latin typeface="Baskerville Old Face"/>
              <a:ea typeface="Calibri"/>
              <a:cs typeface="Calibri"/>
            </a:endParaRPr>
          </a:p>
          <a:p>
            <a:r>
              <a:rPr lang="en-US" sz="1400" dirty="0" smtClean="0">
                <a:latin typeface="Baskerville Old Face"/>
                <a:ea typeface="Calibri"/>
                <a:cs typeface="Calibri"/>
              </a:rPr>
              <a:t>Responsibility </a:t>
            </a:r>
            <a:r>
              <a:rPr lang="en-US" sz="1400" dirty="0">
                <a:latin typeface="Baskerville Old Face"/>
                <a:ea typeface="Calibri"/>
                <a:cs typeface="Calibri"/>
              </a:rPr>
              <a:t>and Openness: To guarantee that data collection is required and retention periods are suitable, keep thorough audit trails and engage in data minimization practices. </a:t>
            </a:r>
            <a:endParaRPr lang="en-US" sz="1400" dirty="0" smtClean="0">
              <a:latin typeface="Baskerville Old Face"/>
              <a:ea typeface="Calibri"/>
              <a:cs typeface="Calibri"/>
            </a:endParaRPr>
          </a:p>
          <a:p>
            <a:r>
              <a:rPr lang="en-US" sz="1400" dirty="0" smtClean="0">
                <a:latin typeface="Baskerville Old Face"/>
                <a:ea typeface="Calibri"/>
                <a:cs typeface="Calibri"/>
              </a:rPr>
              <a:t>Frequent </a:t>
            </a:r>
            <a:r>
              <a:rPr lang="en-US" sz="1400" dirty="0">
                <a:latin typeface="Baskerville Old Face"/>
                <a:ea typeface="Calibri"/>
                <a:cs typeface="Calibri"/>
              </a:rPr>
              <a:t>Audits and Reviews: To guarantee continuous adherence to data protection regulations, conduct routine audits of business intelligence procedures and work with IT and legal teams.</a:t>
            </a:r>
            <a:endParaRPr lang="en-US" sz="1400" dirty="0">
              <a:latin typeface="Baskerville Old Face"/>
              <a:ea typeface="Calibri"/>
              <a:cs typeface="Calibri"/>
            </a:endParaRPr>
          </a:p>
        </p:txBody>
      </p:sp>
    </p:spTree>
    <p:extLst>
      <p:ext uri="{BB962C8B-B14F-4D97-AF65-F5344CB8AC3E}">
        <p14:creationId xmlns:p14="http://schemas.microsoft.com/office/powerpoint/2010/main" val="4231018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838198" y="2766218"/>
            <a:ext cx="10515600" cy="1325563"/>
          </a:xfrm>
        </p:spPr>
        <p:txBody>
          <a:bodyPr>
            <a:normAutofit/>
          </a:bodyPr>
          <a:lstStyle/>
          <a:p>
            <a:pPr algn="ctr"/>
            <a:r>
              <a:rPr lang="en-US" sz="6000" b="1" dirty="0" smtClean="0">
                <a:solidFill>
                  <a:srgbClr val="4472C4"/>
                </a:solidFill>
                <a:latin typeface="Baskerville Old Face" panose="02020602080505020303" pitchFamily="18" charset="0"/>
              </a:rPr>
              <a:t>Thank You</a:t>
            </a:r>
            <a:endParaRPr lang="en-US" sz="6000" b="1" dirty="0">
              <a:solidFill>
                <a:srgbClr val="4472C4"/>
              </a:solidFill>
              <a:latin typeface="Baskerville Old Face" panose="02020602080505020303" pitchFamily="18" charset="0"/>
            </a:endParaRPr>
          </a:p>
        </p:txBody>
      </p:sp>
      <p:sp>
        <p:nvSpPr>
          <p:cNvPr id="6" name="TextBox 5"/>
          <p:cNvSpPr txBox="1"/>
          <p:nvPr/>
        </p:nvSpPr>
        <p:spPr>
          <a:xfrm>
            <a:off x="5326602" y="3879541"/>
            <a:ext cx="1535837" cy="830997"/>
          </a:xfrm>
          <a:prstGeom prst="rect">
            <a:avLst/>
          </a:prstGeom>
          <a:noFill/>
        </p:spPr>
        <p:txBody>
          <a:bodyPr wrap="square" rtlCol="0">
            <a:spAutoFit/>
          </a:bodyPr>
          <a:lstStyle/>
          <a:p>
            <a:pPr algn="ctr"/>
            <a:r>
              <a:rPr lang="en-US" sz="1600" b="1" dirty="0" err="1" smtClean="0">
                <a:solidFill>
                  <a:schemeClr val="accent1">
                    <a:lumMod val="75000"/>
                  </a:schemeClr>
                </a:solidFill>
                <a:latin typeface="Baskerville Old Face" panose="02020602080505020303" pitchFamily="18" charset="0"/>
              </a:rPr>
              <a:t>Maram</a:t>
            </a:r>
            <a:r>
              <a:rPr lang="en-US" sz="1600" b="1" dirty="0" smtClean="0">
                <a:solidFill>
                  <a:schemeClr val="accent1">
                    <a:lumMod val="75000"/>
                  </a:schemeClr>
                </a:solidFill>
                <a:latin typeface="Baskerville Old Face" panose="02020602080505020303" pitchFamily="18" charset="0"/>
              </a:rPr>
              <a:t> </a:t>
            </a:r>
            <a:r>
              <a:rPr lang="en-US" sz="1600" b="1" dirty="0" err="1" smtClean="0">
                <a:solidFill>
                  <a:schemeClr val="accent1">
                    <a:lumMod val="75000"/>
                  </a:schemeClr>
                </a:solidFill>
                <a:latin typeface="Baskerville Old Face" panose="02020602080505020303" pitchFamily="18" charset="0"/>
              </a:rPr>
              <a:t>Alassaf</a:t>
            </a:r>
            <a:r>
              <a:rPr lang="en-US" sz="1600" b="1" dirty="0" smtClean="0">
                <a:solidFill>
                  <a:schemeClr val="accent1">
                    <a:lumMod val="75000"/>
                  </a:schemeClr>
                </a:solidFill>
                <a:latin typeface="Baskerville Old Face" panose="02020602080505020303" pitchFamily="18" charset="0"/>
              </a:rPr>
              <a:t> </a:t>
            </a:r>
          </a:p>
          <a:p>
            <a:pPr algn="ctr"/>
            <a:r>
              <a:rPr lang="en-US" sz="1600" b="1" dirty="0" smtClean="0">
                <a:solidFill>
                  <a:schemeClr val="accent1">
                    <a:lumMod val="75000"/>
                  </a:schemeClr>
                </a:solidFill>
                <a:latin typeface="Baskerville Old Face" panose="02020602080505020303" pitchFamily="18" charset="0"/>
              </a:rPr>
              <a:t>21110197</a:t>
            </a:r>
          </a:p>
          <a:p>
            <a:pPr algn="ctr"/>
            <a:r>
              <a:rPr lang="en-US" sz="1600" b="1" dirty="0" smtClean="0">
                <a:solidFill>
                  <a:schemeClr val="accent1">
                    <a:lumMod val="75000"/>
                  </a:schemeClr>
                </a:solidFill>
                <a:latin typeface="Baskerville Old Face" panose="02020602080505020303" pitchFamily="18" charset="0"/>
              </a:rPr>
              <a:t>Section 6</a:t>
            </a:r>
            <a:endParaRPr lang="en-US" sz="1600" b="1" dirty="0">
              <a:solidFill>
                <a:schemeClr val="accent1">
                  <a:lumMod val="75000"/>
                </a:schemeClr>
              </a:solidFill>
              <a:latin typeface="Baskerville Old Face" panose="02020602080505020303" pitchFamily="18" charset="0"/>
            </a:endParaRPr>
          </a:p>
        </p:txBody>
      </p:sp>
    </p:spTree>
    <p:extLst>
      <p:ext uri="{BB962C8B-B14F-4D97-AF65-F5344CB8AC3E}">
        <p14:creationId xmlns:p14="http://schemas.microsoft.com/office/powerpoint/2010/main" val="3747219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7BF390-531F-6BEA-EE90-C4E062CBCD7A}"/>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ea typeface="Calibri Light"/>
                <a:cs typeface="Calibri Light"/>
              </a:rPr>
              <a:t>What is Business intelligence</a:t>
            </a:r>
            <a:endParaRPr lang="en-US" sz="4000" b="1" dirty="0">
              <a:solidFill>
                <a:srgbClr val="FFFFFF"/>
              </a:solidFill>
            </a:endParaRPr>
          </a:p>
        </p:txBody>
      </p:sp>
      <p:sp>
        <p:nvSpPr>
          <p:cNvPr id="3" name="Content Placeholder 2">
            <a:extLst>
              <a:ext uri="{FF2B5EF4-FFF2-40B4-BE49-F238E27FC236}">
                <a16:creationId xmlns:a16="http://schemas.microsoft.com/office/drawing/2014/main" id="{1825AE50-1CAA-9C77-8180-0ABCD8C0701E}"/>
              </a:ext>
            </a:extLst>
          </p:cNvPr>
          <p:cNvSpPr>
            <a:spLocks noGrp="1"/>
          </p:cNvSpPr>
          <p:nvPr>
            <p:ph idx="1"/>
          </p:nvPr>
        </p:nvSpPr>
        <p:spPr>
          <a:xfrm>
            <a:off x="1234830" y="2047054"/>
            <a:ext cx="9724031" cy="3935515"/>
          </a:xfrm>
        </p:spPr>
        <p:txBody>
          <a:bodyPr anchor="ctr">
            <a:normAutofit/>
          </a:bodyPr>
          <a:lstStyle/>
          <a:p>
            <a:pPr marL="0" indent="0">
              <a:buNone/>
            </a:pPr>
            <a:r>
              <a:rPr lang="en-US" sz="2200" dirty="0">
                <a:latin typeface="Baskerville Old Face"/>
                <a:ea typeface="+mn-lt"/>
                <a:cs typeface="+mn-lt"/>
              </a:rPr>
              <a:t> </a:t>
            </a:r>
            <a:r>
              <a:rPr lang="en-US" sz="1800" dirty="0">
                <a:latin typeface="Baskerville Old Face"/>
                <a:ea typeface="+mn-lt"/>
                <a:cs typeface="+mn-lt"/>
              </a:rPr>
              <a:t>With the use of technology, business intelligence (BI) analyzes data and produces insights that can be utilized, thus assisting managers, employees, and executives in making well-informed decisions. It means getting information from both external and </a:t>
            </a:r>
            <a:r>
              <a:rPr lang="en-US" sz="1800" dirty="0" smtClean="0">
                <a:latin typeface="Baskerville Old Face"/>
                <a:ea typeface="+mn-lt"/>
                <a:cs typeface="+mn-lt"/>
              </a:rPr>
              <a:t>internal systems</a:t>
            </a:r>
            <a:r>
              <a:rPr lang="en-US" sz="1800" dirty="0">
                <a:latin typeface="Baskerville Old Face"/>
                <a:ea typeface="+mn-lt"/>
                <a:cs typeface="+mn-lt"/>
              </a:rPr>
              <a:t>, preparing it for analysis, and producing dashboards, reports, and visualizations. The ability of business users to base operational and strategic decisions on analytical findings is made possible by these technologies</a:t>
            </a:r>
            <a:r>
              <a:rPr lang="en-US" sz="1800" dirty="0" smtClean="0">
                <a:latin typeface="Baskerville Old Face"/>
                <a:ea typeface="+mn-lt"/>
                <a:cs typeface="+mn-lt"/>
              </a:rPr>
              <a:t>.[2</a:t>
            </a:r>
            <a:r>
              <a:rPr lang="en-US" sz="1800" dirty="0">
                <a:latin typeface="Baskerville Old Face"/>
                <a:ea typeface="+mn-lt"/>
                <a:cs typeface="+mn-lt"/>
              </a:rPr>
              <a:t>] </a:t>
            </a:r>
            <a:r>
              <a:rPr lang="en-US" sz="1800" dirty="0">
                <a:latin typeface="Baskerville Old Face"/>
                <a:ea typeface="+mn-lt"/>
                <a:cs typeface="+mn-lt"/>
              </a:rPr>
              <a:t>Through a methodical process, unprocessed data is converted into useful insight that helps businesses make better decisions and run more efficiently both strategically and operationally. [</a:t>
            </a:r>
            <a:r>
              <a:rPr lang="en-US" sz="1800" dirty="0">
                <a:latin typeface="Baskerville Old Face"/>
                <a:ea typeface="+mn-lt"/>
                <a:cs typeface="+mn-lt"/>
              </a:rPr>
              <a:t>1]. </a:t>
            </a:r>
            <a:r>
              <a:rPr lang="en-US" sz="1800" dirty="0">
                <a:latin typeface="Baskerville Old Face"/>
                <a:ea typeface="+mn-lt"/>
                <a:cs typeface="+mn-lt"/>
              </a:rPr>
              <a:t>Furthermore, business intelligence is a wide concept that includes the use of descriptive analytics, process analysis, performance benchmarking, and data mining.[3]</a:t>
            </a:r>
            <a:endParaRPr lang="en-US" sz="1800" dirty="0">
              <a:solidFill>
                <a:srgbClr val="0D0D0D"/>
              </a:solidFill>
              <a:latin typeface="Baskerville Old Face"/>
              <a:ea typeface="+mn-lt"/>
              <a:cs typeface="+mn-lt"/>
            </a:endParaRPr>
          </a:p>
          <a:p>
            <a:pPr marL="0" indent="0">
              <a:buNone/>
            </a:pPr>
            <a:r>
              <a:rPr lang="en-US" sz="1800" dirty="0">
                <a:latin typeface="Baskerville Old Face"/>
                <a:ea typeface="+mn-lt"/>
                <a:cs typeface="+mn-lt"/>
              </a:rPr>
              <a:t>In order to analyze business KPIs and get useful insights </a:t>
            </a:r>
            <a:r>
              <a:rPr lang="en-US" sz="1800" b="1" dirty="0">
                <a:solidFill>
                  <a:srgbClr val="4472C4"/>
                </a:solidFill>
                <a:latin typeface="Baskerville Old Face"/>
                <a:ea typeface="+mn-lt"/>
                <a:cs typeface="+mn-lt"/>
              </a:rPr>
              <a:t>for my project</a:t>
            </a:r>
            <a:r>
              <a:rPr lang="en-US" sz="1800" dirty="0">
                <a:latin typeface="Baskerville Old Face"/>
                <a:ea typeface="+mn-lt"/>
                <a:cs typeface="+mn-lt"/>
              </a:rPr>
              <a:t>, I used </a:t>
            </a:r>
            <a:r>
              <a:rPr lang="en-US" sz="1800" dirty="0" err="1">
                <a:latin typeface="Baskerville Old Face"/>
                <a:ea typeface="+mn-lt"/>
                <a:cs typeface="+mn-lt"/>
              </a:rPr>
              <a:t>PowerBI</a:t>
            </a:r>
            <a:r>
              <a:rPr lang="en-US" sz="1800" dirty="0">
                <a:latin typeface="Baskerville Old Face"/>
                <a:ea typeface="+mn-lt"/>
                <a:cs typeface="+mn-lt"/>
              </a:rPr>
              <a:t> software combined with the LinkedIn Job Postings data. LinkedIn's overall performance is improved and its tactical and operational procedures are optimized with the help of this analysis.</a:t>
            </a:r>
            <a:endParaRPr lang="en-US" dirty="0"/>
          </a:p>
        </p:txBody>
      </p:sp>
    </p:spTree>
    <p:extLst>
      <p:ext uri="{BB962C8B-B14F-4D97-AF65-F5344CB8AC3E}">
        <p14:creationId xmlns:p14="http://schemas.microsoft.com/office/powerpoint/2010/main" val="774804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A037AC-B858-8C9F-ED13-DCCE2E37239C}"/>
              </a:ext>
            </a:extLst>
          </p:cNvPr>
          <p:cNvSpPr>
            <a:spLocks noGrp="1"/>
          </p:cNvSpPr>
          <p:nvPr>
            <p:ph type="title"/>
          </p:nvPr>
        </p:nvSpPr>
        <p:spPr>
          <a:xfrm>
            <a:off x="1371599" y="294538"/>
            <a:ext cx="9895951" cy="1033669"/>
          </a:xfrm>
        </p:spPr>
        <p:txBody>
          <a:bodyPr>
            <a:normAutofit/>
          </a:bodyPr>
          <a:lstStyle/>
          <a:p>
            <a:r>
              <a:rPr lang="en-US" sz="4000" b="1" dirty="0" smtClean="0">
                <a:solidFill>
                  <a:srgbClr val="FFFFFF"/>
                </a:solidFill>
                <a:ea typeface="Calibri Light"/>
                <a:cs typeface="Calibri Light"/>
              </a:rPr>
              <a:t>Tools</a:t>
            </a:r>
            <a:endParaRPr lang="en-US" sz="4000" b="1" dirty="0">
              <a:solidFill>
                <a:srgbClr val="FFFFFF"/>
              </a:solidFill>
            </a:endParaRPr>
          </a:p>
        </p:txBody>
      </p:sp>
      <p:sp>
        <p:nvSpPr>
          <p:cNvPr id="3" name="Content Placeholder 2">
            <a:extLst>
              <a:ext uri="{FF2B5EF4-FFF2-40B4-BE49-F238E27FC236}">
                <a16:creationId xmlns:a16="http://schemas.microsoft.com/office/drawing/2014/main" id="{6A0AD8E5-02E3-374D-E72B-391C41FDCF2B}"/>
              </a:ext>
            </a:extLst>
          </p:cNvPr>
          <p:cNvSpPr>
            <a:spLocks noGrp="1"/>
          </p:cNvSpPr>
          <p:nvPr>
            <p:ph idx="1"/>
          </p:nvPr>
        </p:nvSpPr>
        <p:spPr>
          <a:xfrm>
            <a:off x="1371599" y="2233011"/>
            <a:ext cx="9724031" cy="3255025"/>
          </a:xfrm>
        </p:spPr>
        <p:txBody>
          <a:bodyPr anchor="ctr">
            <a:normAutofit/>
          </a:bodyPr>
          <a:lstStyle/>
          <a:p>
            <a:r>
              <a:rPr lang="en-US" sz="2000" dirty="0">
                <a:latin typeface="Baskerville Old Face"/>
                <a:ea typeface="Calibri"/>
                <a:cs typeface="Calibri"/>
              </a:rPr>
              <a:t>Spreadsheets: mostly employed for tabular data organization, analysis, and presentation. Examples: Microsoft </a:t>
            </a:r>
            <a:r>
              <a:rPr lang="en-US" sz="2000" dirty="0" smtClean="0">
                <a:latin typeface="Baskerville Old Face"/>
                <a:ea typeface="Calibri"/>
                <a:cs typeface="Calibri"/>
              </a:rPr>
              <a:t>Excel(LinkedIn </a:t>
            </a:r>
            <a:r>
              <a:rPr lang="en-US" sz="2000" dirty="0">
                <a:latin typeface="Baskerville Old Face"/>
                <a:ea typeface="Calibri"/>
                <a:cs typeface="Calibri"/>
              </a:rPr>
              <a:t>Job Posting data set) </a:t>
            </a:r>
            <a:r>
              <a:rPr lang="en-US" sz="2000" dirty="0" smtClean="0">
                <a:latin typeface="Baskerville Old Face"/>
                <a:ea typeface="Calibri"/>
                <a:cs typeface="Calibri"/>
              </a:rPr>
              <a:t>or </a:t>
            </a:r>
            <a:r>
              <a:rPr lang="en-US" sz="2000" dirty="0">
                <a:latin typeface="Baskerville Old Face"/>
                <a:ea typeface="Calibri"/>
                <a:cs typeface="Calibri"/>
              </a:rPr>
              <a:t>Google </a:t>
            </a:r>
            <a:r>
              <a:rPr lang="en-US" sz="2000" dirty="0" smtClean="0">
                <a:latin typeface="Baskerville Old Face"/>
                <a:ea typeface="Calibri"/>
                <a:cs typeface="Calibri"/>
              </a:rPr>
              <a:t>Sheets</a:t>
            </a:r>
          </a:p>
          <a:p>
            <a:r>
              <a:rPr lang="en-US" sz="2000" dirty="0" smtClean="0">
                <a:latin typeface="Baskerville Old Face"/>
                <a:ea typeface="Calibri"/>
                <a:cs typeface="Calibri"/>
              </a:rPr>
              <a:t>Reporting </a:t>
            </a:r>
            <a:r>
              <a:rPr lang="en-US" sz="2000" dirty="0">
                <a:latin typeface="Baskerville Old Face"/>
                <a:ea typeface="Calibri"/>
                <a:cs typeface="Calibri"/>
              </a:rPr>
              <a:t>Software: utilized to gather, process, and display data in an organized manner. Examples: </a:t>
            </a:r>
            <a:r>
              <a:rPr lang="en-US" sz="2000" dirty="0" err="1">
                <a:latin typeface="Baskerville Old Face"/>
                <a:ea typeface="Calibri"/>
                <a:cs typeface="Calibri"/>
              </a:rPr>
              <a:t>PowerBI</a:t>
            </a:r>
            <a:r>
              <a:rPr lang="en-US" sz="2000" dirty="0">
                <a:latin typeface="Baskerville Old Face"/>
                <a:ea typeface="Calibri"/>
                <a:cs typeface="Calibri"/>
              </a:rPr>
              <a:t>, Tableau. </a:t>
            </a:r>
          </a:p>
          <a:p>
            <a:r>
              <a:rPr lang="en-US" sz="2000" dirty="0" smtClean="0">
                <a:latin typeface="Baskerville Old Face"/>
                <a:ea typeface="Calibri"/>
                <a:cs typeface="Calibri"/>
              </a:rPr>
              <a:t>Data </a:t>
            </a:r>
            <a:r>
              <a:rPr lang="en-US" sz="2000" dirty="0">
                <a:latin typeface="Baskerville Old Face"/>
                <a:ea typeface="Calibri"/>
                <a:cs typeface="Calibri"/>
              </a:rPr>
              <a:t>Visualization Software: designed to produce graphical displays of data to help in understanding and decision-making. </a:t>
            </a:r>
            <a:r>
              <a:rPr lang="en-US" sz="2000" dirty="0" smtClean="0">
                <a:latin typeface="Baskerville Old Face"/>
                <a:ea typeface="Calibri"/>
                <a:cs typeface="Calibri"/>
              </a:rPr>
              <a:t>Examples</a:t>
            </a:r>
            <a:r>
              <a:rPr lang="en-US" sz="2000" dirty="0">
                <a:latin typeface="Baskerville Old Face"/>
                <a:ea typeface="Calibri"/>
                <a:cs typeface="Calibri"/>
              </a:rPr>
              <a:t>: Tableau, Power BI, and Qlik.</a:t>
            </a:r>
          </a:p>
          <a:p>
            <a:r>
              <a:rPr lang="en-US" sz="2000" dirty="0">
                <a:latin typeface="Baskerville Old Face"/>
                <a:ea typeface="Calibri"/>
                <a:cs typeface="Calibri"/>
              </a:rPr>
              <a:t>Online Analytical Processing (OLAP): allow users to perform multidimensional analysis of data, enabling interactive exploration and examination of information from various angles and perspectives.</a:t>
            </a:r>
          </a:p>
        </p:txBody>
      </p:sp>
      <p:sp>
        <p:nvSpPr>
          <p:cNvPr id="5" name="Title 1">
            <a:extLst>
              <a:ext uri="{FF2B5EF4-FFF2-40B4-BE49-F238E27FC236}">
                <a16:creationId xmlns:a16="http://schemas.microsoft.com/office/drawing/2014/main" id="{0C315269-79E8-AEA0-2653-E08C155D1703}"/>
              </a:ext>
            </a:extLst>
          </p:cNvPr>
          <p:cNvSpPr txBox="1">
            <a:spLocks/>
          </p:cNvSpPr>
          <p:nvPr/>
        </p:nvSpPr>
        <p:spPr>
          <a:xfrm>
            <a:off x="1365848" y="1625881"/>
            <a:ext cx="5381461" cy="6167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Baskerville Old Face"/>
                <a:ea typeface="Calibri Light"/>
                <a:cs typeface="Calibri Light"/>
              </a:rPr>
              <a:t>Tools:</a:t>
            </a:r>
            <a:endParaRPr lang="en-US" sz="2000" b="1" dirty="0">
              <a:latin typeface="Calibri Light" panose="020F0302020204030204"/>
              <a:ea typeface="Calibri Light" panose="020F0302020204030204"/>
              <a:cs typeface="Calibri Light" panose="020F0302020204030204"/>
            </a:endParaRPr>
          </a:p>
        </p:txBody>
      </p:sp>
      <p:sp>
        <p:nvSpPr>
          <p:cNvPr id="7" name="Content Placeholder 2">
            <a:extLst>
              <a:ext uri="{FF2B5EF4-FFF2-40B4-BE49-F238E27FC236}">
                <a16:creationId xmlns:a16="http://schemas.microsoft.com/office/drawing/2014/main" id="{2AA450CE-806C-62E3-538A-A069E758B9DC}"/>
              </a:ext>
            </a:extLst>
          </p:cNvPr>
          <p:cNvSpPr txBox="1">
            <a:spLocks/>
          </p:cNvSpPr>
          <p:nvPr/>
        </p:nvSpPr>
        <p:spPr>
          <a:xfrm>
            <a:off x="1365848" y="5488036"/>
            <a:ext cx="9197266" cy="552572"/>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Baskerville Old Face"/>
                <a:ea typeface="Calibri"/>
                <a:cs typeface="Calibri"/>
              </a:rPr>
              <a:t>For the tools I used in my project are Microsoft Excel (where the LinkedIn </a:t>
            </a:r>
            <a:r>
              <a:rPr lang="en-US" sz="1800" dirty="0" smtClean="0">
                <a:latin typeface="Baskerville Old Face"/>
                <a:ea typeface="Calibri"/>
                <a:cs typeface="Calibri"/>
              </a:rPr>
              <a:t>Job Posting data </a:t>
            </a:r>
            <a:r>
              <a:rPr lang="en-US" sz="1800" dirty="0">
                <a:latin typeface="Baskerville Old Face"/>
                <a:ea typeface="Calibri"/>
                <a:cs typeface="Calibri"/>
              </a:rPr>
              <a:t>was stored), and </a:t>
            </a:r>
            <a:r>
              <a:rPr lang="en-US" sz="1800" dirty="0" err="1">
                <a:latin typeface="Baskerville Old Face"/>
                <a:ea typeface="Calibri"/>
                <a:cs typeface="Calibri"/>
              </a:rPr>
              <a:t>PowerBI</a:t>
            </a:r>
            <a:r>
              <a:rPr lang="en-US" sz="1800" dirty="0">
                <a:latin typeface="Baskerville Old Face"/>
                <a:ea typeface="Calibri"/>
                <a:cs typeface="Calibri"/>
              </a:rPr>
              <a:t> </a:t>
            </a:r>
            <a:r>
              <a:rPr lang="en-US" sz="1800" dirty="0">
                <a:latin typeface="Baskerville Old Face"/>
                <a:ea typeface="Calibri"/>
                <a:cs typeface="Calibri"/>
              </a:rPr>
              <a:t>(which I employed to produce </a:t>
            </a:r>
            <a:r>
              <a:rPr lang="en-US" sz="1800" dirty="0" smtClean="0">
                <a:latin typeface="Baskerville Old Face"/>
                <a:ea typeface="Calibri"/>
                <a:cs typeface="Calibri"/>
              </a:rPr>
              <a:t>an insightful </a:t>
            </a:r>
            <a:r>
              <a:rPr lang="en-US" sz="1800" dirty="0">
                <a:latin typeface="Baskerville Old Face"/>
                <a:ea typeface="Calibri"/>
                <a:cs typeface="Calibri"/>
              </a:rPr>
              <a:t>analysis </a:t>
            </a:r>
            <a:r>
              <a:rPr lang="en-US" sz="1800" dirty="0" smtClean="0">
                <a:latin typeface="Baskerville Old Face"/>
                <a:ea typeface="Calibri"/>
                <a:cs typeface="Calibri"/>
              </a:rPr>
              <a:t>of </a:t>
            </a:r>
            <a:r>
              <a:rPr lang="en-US" sz="1800" dirty="0">
                <a:latin typeface="Baskerville Old Face"/>
                <a:ea typeface="Calibri"/>
                <a:cs typeface="Calibri"/>
              </a:rPr>
              <a:t>the </a:t>
            </a:r>
            <a:r>
              <a:rPr lang="en-US" sz="1800" dirty="0" smtClean="0">
                <a:latin typeface="Baskerville Old Face"/>
                <a:ea typeface="Calibri"/>
                <a:cs typeface="Calibri"/>
              </a:rPr>
              <a:t>data).</a:t>
            </a:r>
            <a:endParaRPr lang="en-US" sz="1800" dirty="0">
              <a:latin typeface="Baskerville Old Face"/>
              <a:ea typeface="Calibri"/>
              <a:cs typeface="Calibri"/>
            </a:endParaRPr>
          </a:p>
        </p:txBody>
      </p:sp>
    </p:spTree>
    <p:extLst>
      <p:ext uri="{BB962C8B-B14F-4D97-AF65-F5344CB8AC3E}">
        <p14:creationId xmlns:p14="http://schemas.microsoft.com/office/powerpoint/2010/main" val="1861585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71B1BD-6149-59E2-AC27-8204B35D210F}"/>
              </a:ext>
            </a:extLst>
          </p:cNvPr>
          <p:cNvSpPr>
            <a:spLocks noGrp="1"/>
          </p:cNvSpPr>
          <p:nvPr>
            <p:ph type="title"/>
          </p:nvPr>
        </p:nvSpPr>
        <p:spPr>
          <a:xfrm>
            <a:off x="1371599" y="294538"/>
            <a:ext cx="9895951" cy="1033669"/>
          </a:xfrm>
        </p:spPr>
        <p:txBody>
          <a:bodyPr>
            <a:normAutofit/>
          </a:bodyPr>
          <a:lstStyle/>
          <a:p>
            <a:r>
              <a:rPr lang="en-US" sz="4000" b="1" dirty="0" smtClean="0">
                <a:solidFill>
                  <a:srgbClr val="FFFFFF"/>
                </a:solidFill>
                <a:ea typeface="Calibri Light"/>
                <a:cs typeface="Calibri Light"/>
              </a:rPr>
              <a:t>Techniques</a:t>
            </a:r>
            <a:endParaRPr lang="en-US" dirty="0"/>
          </a:p>
        </p:txBody>
      </p:sp>
      <p:sp>
        <p:nvSpPr>
          <p:cNvPr id="3" name="Content Placeholder 2">
            <a:extLst>
              <a:ext uri="{FF2B5EF4-FFF2-40B4-BE49-F238E27FC236}">
                <a16:creationId xmlns:a16="http://schemas.microsoft.com/office/drawing/2014/main" id="{40C0C8D5-3490-23B1-DA2D-CF32A6C82AEF}"/>
              </a:ext>
            </a:extLst>
          </p:cNvPr>
          <p:cNvSpPr>
            <a:spLocks noGrp="1"/>
          </p:cNvSpPr>
          <p:nvPr>
            <p:ph idx="1"/>
          </p:nvPr>
        </p:nvSpPr>
        <p:spPr>
          <a:xfrm>
            <a:off x="1371599" y="2121763"/>
            <a:ext cx="9724031" cy="4437010"/>
          </a:xfrm>
        </p:spPr>
        <p:txBody>
          <a:bodyPr anchor="ctr">
            <a:normAutofit/>
          </a:bodyPr>
          <a:lstStyle/>
          <a:p>
            <a:r>
              <a:rPr lang="en-US" sz="1800" dirty="0">
                <a:latin typeface="Baskerville Old Face"/>
                <a:ea typeface="+mn-lt"/>
                <a:cs typeface="+mn-lt"/>
              </a:rPr>
              <a:t>Data mining: </a:t>
            </a:r>
            <a:r>
              <a:rPr lang="en-US" sz="1800" dirty="0">
                <a:latin typeface="Baskerville Old Face"/>
                <a:ea typeface="+mn-lt"/>
                <a:cs typeface="+mn-lt"/>
              </a:rPr>
              <a:t>entails examining huge data sets within an organization to find patterns and significant information. Data mining in business intelligence assists in finding hidden trends and making decisions</a:t>
            </a:r>
            <a:r>
              <a:rPr lang="en-US" sz="1800" dirty="0" smtClean="0">
                <a:latin typeface="Baskerville Old Face"/>
                <a:ea typeface="+mn-lt"/>
                <a:cs typeface="+mn-lt"/>
              </a:rPr>
              <a:t>.</a:t>
            </a:r>
          </a:p>
          <a:p>
            <a:r>
              <a:rPr lang="en-US" sz="1800" dirty="0" smtClean="0">
                <a:latin typeface="Baskerville Old Face"/>
                <a:ea typeface="+mn-lt"/>
                <a:cs typeface="+mn-lt"/>
              </a:rPr>
              <a:t>Data </a:t>
            </a:r>
            <a:r>
              <a:rPr lang="en-US" sz="1800" dirty="0" smtClean="0">
                <a:latin typeface="Baskerville Old Face"/>
                <a:ea typeface="+mn-lt"/>
                <a:cs typeface="+mn-lt"/>
              </a:rPr>
              <a:t>visualization: is the process of presenting data in graphical or visual representations that make complicated data more accessible and intelligible, allowing stakeholders to immediately grasp insights and patterns. For instance, in my dashboard, I've made comparative analysis, contribution analysis, correlation analysis, and distribution analysis.</a:t>
            </a:r>
            <a:endParaRPr lang="en-US" sz="1800" dirty="0" smtClean="0">
              <a:latin typeface="Baskerville Old Face"/>
              <a:ea typeface="Calibri" panose="020F0502020204030204"/>
              <a:cs typeface="Calibri" panose="020F0502020204030204"/>
            </a:endParaRPr>
          </a:p>
          <a:p>
            <a:r>
              <a:rPr lang="en-US" sz="1800" dirty="0" smtClean="0">
                <a:latin typeface="Baskerville Old Face"/>
                <a:ea typeface="+mn-lt"/>
                <a:cs typeface="+mn-lt"/>
              </a:rPr>
              <a:t>Data </a:t>
            </a:r>
            <a:r>
              <a:rPr lang="en-US" sz="1800" dirty="0">
                <a:latin typeface="Baskerville Old Face"/>
                <a:ea typeface="+mn-lt"/>
                <a:cs typeface="+mn-lt"/>
              </a:rPr>
              <a:t>modeling and analytics: This approach entails developing models to analyze data, forecast future trends, and make suggestions. In BI, data modeling and analytics allow firms to study historical data, forecast outcomes, and make educated strategic decisions based on predictive insights.</a:t>
            </a:r>
            <a:endParaRPr lang="en-US" sz="1800" dirty="0">
              <a:latin typeface="Baskerville Old Face"/>
              <a:ea typeface="Calibri" panose="020F0502020204030204"/>
              <a:cs typeface="Calibri" panose="020F0502020204030204"/>
            </a:endParaRPr>
          </a:p>
          <a:p>
            <a:r>
              <a:rPr lang="en-US" sz="1800" dirty="0">
                <a:latin typeface="Baskerville Old Face"/>
                <a:ea typeface="Calibri" panose="020F0502020204030204"/>
                <a:cs typeface="Calibri" panose="020F0502020204030204"/>
              </a:rPr>
              <a:t>Quering: </a:t>
            </a:r>
            <a:r>
              <a:rPr lang="en-US" sz="1800" dirty="0">
                <a:solidFill>
                  <a:srgbClr val="000000"/>
                </a:solidFill>
                <a:latin typeface="Baskerville Old Face"/>
                <a:ea typeface="+mn-lt"/>
                <a:cs typeface="+mn-lt"/>
              </a:rPr>
              <a:t>Database queries are information requests that allow BI system users to access and analyze data sources</a:t>
            </a:r>
            <a:r>
              <a:rPr lang="en-US" sz="1800" dirty="0">
                <a:latin typeface="Baskerville Old Face"/>
                <a:ea typeface="+mn-lt"/>
                <a:cs typeface="+mn-lt"/>
              </a:rPr>
              <a:t>. In the BI application that I have made, I used DAX queries to extract and combine </a:t>
            </a:r>
            <a:r>
              <a:rPr lang="en-US" sz="1800" dirty="0" smtClean="0">
                <a:latin typeface="Baskerville Old Face"/>
                <a:ea typeface="+mn-lt"/>
                <a:cs typeface="+mn-lt"/>
              </a:rPr>
              <a:t>columns</a:t>
            </a:r>
            <a:r>
              <a:rPr lang="en-US" sz="1800" dirty="0">
                <a:latin typeface="Baskerville Old Face"/>
                <a:ea typeface="+mn-lt"/>
                <a:cs typeface="+mn-lt"/>
              </a:rPr>
              <a:t> from </a:t>
            </a:r>
            <a:r>
              <a:rPr lang="en-US" sz="1800" dirty="0" smtClean="0">
                <a:latin typeface="Baskerville Old Face"/>
                <a:ea typeface="+mn-lt"/>
                <a:cs typeface="+mn-lt"/>
              </a:rPr>
              <a:t>different</a:t>
            </a:r>
            <a:r>
              <a:rPr lang="en-US" sz="1800" dirty="0">
                <a:latin typeface="Baskerville Old Face"/>
                <a:ea typeface="+mn-lt"/>
                <a:cs typeface="+mn-lt"/>
              </a:rPr>
              <a:t> tables to create a new </a:t>
            </a:r>
            <a:r>
              <a:rPr lang="en-US" sz="1800" dirty="0" smtClean="0">
                <a:latin typeface="Baskerville Old Face"/>
                <a:ea typeface="+mn-lt"/>
                <a:cs typeface="+mn-lt"/>
              </a:rPr>
              <a:t>table </a:t>
            </a:r>
            <a:r>
              <a:rPr lang="en-US" sz="1800" dirty="0">
                <a:latin typeface="Baskerville Old Face"/>
                <a:ea typeface="+mn-lt"/>
                <a:cs typeface="+mn-lt"/>
              </a:rPr>
              <a:t>that contains new </a:t>
            </a:r>
            <a:r>
              <a:rPr lang="en-US" sz="1800" dirty="0" smtClean="0">
                <a:latin typeface="Baskerville Old Face"/>
                <a:ea typeface="+mn-lt"/>
                <a:cs typeface="+mn-lt"/>
              </a:rPr>
              <a:t>information.</a:t>
            </a:r>
            <a:r>
              <a:rPr lang="en-US" sz="1800" dirty="0">
                <a:latin typeface="Baskerville Old Face"/>
                <a:ea typeface="+mn-lt"/>
                <a:cs typeface="+mn-lt"/>
              </a:rPr>
              <a:t> </a:t>
            </a:r>
            <a:r>
              <a:rPr lang="en-US" sz="1800" dirty="0" smtClean="0">
                <a:latin typeface="Baskerville Old Face"/>
                <a:ea typeface="+mn-lt"/>
                <a:cs typeface="+mn-lt"/>
              </a:rPr>
              <a:t>Furthermore, DAX was used to create new measure that represents new data</a:t>
            </a:r>
            <a:endParaRPr lang="en-US" sz="1800" dirty="0">
              <a:latin typeface="Baskerville Old Face"/>
              <a:ea typeface="Calibri" panose="020F0502020204030204"/>
              <a:cs typeface="Calibri" panose="020F0502020204030204"/>
            </a:endParaRPr>
          </a:p>
          <a:p>
            <a:endParaRPr lang="en-US" sz="2000" dirty="0">
              <a:ea typeface="Calibri" panose="020F0502020204030204"/>
              <a:cs typeface="Calibri" panose="020F0502020204030204"/>
            </a:endParaRPr>
          </a:p>
          <a:p>
            <a:endParaRPr lang="en-US" sz="2000" dirty="0">
              <a:ea typeface="Calibri" panose="020F0502020204030204"/>
              <a:cs typeface="Calibri" panose="020F0502020204030204"/>
            </a:endParaRPr>
          </a:p>
        </p:txBody>
      </p:sp>
      <p:sp>
        <p:nvSpPr>
          <p:cNvPr id="5" name="Title 1">
            <a:extLst>
              <a:ext uri="{FF2B5EF4-FFF2-40B4-BE49-F238E27FC236}">
                <a16:creationId xmlns:a16="http://schemas.microsoft.com/office/drawing/2014/main" id="{40A98408-33AF-CA02-08E2-00CEACDA1D27}"/>
              </a:ext>
            </a:extLst>
          </p:cNvPr>
          <p:cNvSpPr txBox="1">
            <a:spLocks/>
          </p:cNvSpPr>
          <p:nvPr/>
        </p:nvSpPr>
        <p:spPr>
          <a:xfrm>
            <a:off x="1365848" y="1625881"/>
            <a:ext cx="5381461" cy="6167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Baskerville Old Face"/>
                <a:ea typeface="Calibri Light"/>
                <a:cs typeface="Calibri Light"/>
              </a:rPr>
              <a:t>Techniques: </a:t>
            </a:r>
            <a:endParaRPr lang="en-US" sz="2000" b="1" dirty="0">
              <a:latin typeface="Calibri Light" panose="020F0302020204030204"/>
              <a:ea typeface="Calibri Light" panose="020F0302020204030204"/>
              <a:cs typeface="Calibri Light" panose="020F0302020204030204"/>
            </a:endParaRPr>
          </a:p>
        </p:txBody>
      </p:sp>
    </p:spTree>
    <p:extLst>
      <p:ext uri="{BB962C8B-B14F-4D97-AF65-F5344CB8AC3E}">
        <p14:creationId xmlns:p14="http://schemas.microsoft.com/office/powerpoint/2010/main" val="1669260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7BF390-531F-6BEA-EE90-C4E062CBCD7A}"/>
              </a:ext>
            </a:extLst>
          </p:cNvPr>
          <p:cNvSpPr>
            <a:spLocks noGrp="1"/>
          </p:cNvSpPr>
          <p:nvPr>
            <p:ph type="title"/>
          </p:nvPr>
        </p:nvSpPr>
        <p:spPr>
          <a:xfrm>
            <a:off x="1371599" y="294538"/>
            <a:ext cx="9895951" cy="1033669"/>
          </a:xfrm>
        </p:spPr>
        <p:txBody>
          <a:bodyPr>
            <a:normAutofit fontScale="90000"/>
          </a:bodyPr>
          <a:lstStyle/>
          <a:p>
            <a:pPr algn="ctr"/>
            <a:r>
              <a:rPr lang="en-US" sz="4000" b="1" dirty="0">
                <a:solidFill>
                  <a:srgbClr val="FFFFFF"/>
                </a:solidFill>
                <a:ea typeface="Calibri Light"/>
                <a:cs typeface="Calibri Light"/>
              </a:rPr>
              <a:t>Critical Review of the Newly Designed BI Application for LinkedIn</a:t>
            </a:r>
            <a:endParaRPr lang="en-US" b="1" dirty="0">
              <a:ea typeface="Calibri Light" panose="020F0302020204030204"/>
              <a:cs typeface="Calibri Light" panose="020F0302020204030204"/>
            </a:endParaRPr>
          </a:p>
        </p:txBody>
      </p:sp>
      <p:sp>
        <p:nvSpPr>
          <p:cNvPr id="5" name="Content Placeholder 4">
            <a:extLst>
              <a:ext uri="{FF2B5EF4-FFF2-40B4-BE49-F238E27FC236}">
                <a16:creationId xmlns:a16="http://schemas.microsoft.com/office/drawing/2014/main" id="{A19C856C-B1FB-7199-3D71-0652C985B47D}"/>
              </a:ext>
            </a:extLst>
          </p:cNvPr>
          <p:cNvSpPr>
            <a:spLocks noGrp="1"/>
          </p:cNvSpPr>
          <p:nvPr>
            <p:ph idx="1"/>
          </p:nvPr>
        </p:nvSpPr>
        <p:spPr>
          <a:xfrm>
            <a:off x="872836" y="2347481"/>
            <a:ext cx="10446328" cy="3612429"/>
          </a:xfrm>
        </p:spPr>
        <p:txBody>
          <a:bodyPr vert="horz" lIns="91440" tIns="45720" rIns="91440" bIns="45720" rtlCol="0" anchor="t">
            <a:normAutofit/>
          </a:bodyPr>
          <a:lstStyle/>
          <a:p>
            <a:r>
              <a:rPr lang="en-US" sz="1800" b="1" dirty="0">
                <a:latin typeface="Baskerville Old Face"/>
                <a:ea typeface="Calibri"/>
                <a:cs typeface="Calibri"/>
              </a:rPr>
              <a:t>For User Recruitment:</a:t>
            </a:r>
          </a:p>
          <a:p>
            <a:pPr marL="457200" lvl="1" indent="0">
              <a:buNone/>
            </a:pPr>
            <a:r>
              <a:rPr lang="en-US" sz="1600" dirty="0">
                <a:latin typeface="Baskerville Old Face"/>
                <a:ea typeface="Calibri"/>
                <a:cs typeface="Calibri"/>
              </a:rPr>
              <a:t>The new BI application aims to enhance LinkedIn's job posting statistics in order </a:t>
            </a:r>
            <a:r>
              <a:rPr lang="en-US" sz="1600" dirty="0" smtClean="0">
                <a:latin typeface="Baskerville Old Face"/>
                <a:ea typeface="Calibri"/>
                <a:cs typeface="Calibri"/>
              </a:rPr>
              <a:t>to </a:t>
            </a:r>
            <a:r>
              <a:rPr lang="en-US" sz="1600" dirty="0">
                <a:latin typeface="Baskerville Old Face"/>
                <a:ea typeface="Calibri"/>
                <a:cs typeface="Calibri"/>
              </a:rPr>
              <a:t>assist user needs. Recruiters may improve their listings by using the specific analytics it provides on job posting performance, including views, applications, and engagement rates. </a:t>
            </a:r>
            <a:r>
              <a:rPr lang="en-US" sz="1600" dirty="0" smtClean="0">
                <a:latin typeface="Baskerville Old Face"/>
                <a:ea typeface="Calibri"/>
                <a:cs typeface="Calibri"/>
              </a:rPr>
              <a:t>To </a:t>
            </a:r>
            <a:r>
              <a:rPr lang="en-US" sz="1600" dirty="0">
                <a:latin typeface="Baskerville Old Face"/>
                <a:ea typeface="Calibri"/>
                <a:cs typeface="Calibri"/>
              </a:rPr>
              <a:t>improve their job posting methods, users can also </a:t>
            </a:r>
            <a:r>
              <a:rPr lang="en-US" sz="1600" dirty="0" smtClean="0">
                <a:latin typeface="Baskerville Old Face"/>
                <a:ea typeface="Calibri"/>
                <a:cs typeface="Calibri"/>
              </a:rPr>
              <a:t>make </a:t>
            </a:r>
            <a:r>
              <a:rPr lang="en-US" sz="1600" dirty="0">
                <a:latin typeface="Baskerville Old Face"/>
                <a:ea typeface="Calibri"/>
                <a:cs typeface="Calibri"/>
              </a:rPr>
              <a:t>use of trend and comparison analysis features, which enable them to identify patterns over time and compare their performance to industry norms</a:t>
            </a:r>
            <a:r>
              <a:rPr lang="en-US" sz="1600" dirty="0" smtClean="0">
                <a:latin typeface="Baskerville Old Face"/>
                <a:ea typeface="Calibri"/>
                <a:cs typeface="Calibri"/>
              </a:rPr>
              <a:t>. Also, users can interact with the newly designed application by changing the filter of the company size. Also, for user requirements the dashboard should be user-friendly, function-friendly, organized dashboard.</a:t>
            </a:r>
            <a:endParaRPr lang="en-US" sz="1600" dirty="0">
              <a:latin typeface="Baskerville Old Face"/>
              <a:ea typeface="Calibri"/>
              <a:cs typeface="Calibri"/>
            </a:endParaRPr>
          </a:p>
          <a:p>
            <a:pPr marL="457200" lvl="1" indent="0">
              <a:buNone/>
            </a:pPr>
            <a:endParaRPr lang="en-US" sz="1600" dirty="0">
              <a:latin typeface="Baskerville Old Face"/>
              <a:ea typeface="Calibri"/>
              <a:cs typeface="Calibri"/>
            </a:endParaRPr>
          </a:p>
          <a:p>
            <a:r>
              <a:rPr lang="en-US" sz="1800" b="1" dirty="0">
                <a:latin typeface="Baskerville Old Face"/>
                <a:ea typeface="Calibri"/>
                <a:cs typeface="Calibri"/>
              </a:rPr>
              <a:t>For Business Recruitment:</a:t>
            </a:r>
            <a:r>
              <a:rPr lang="en-US" sz="1800" dirty="0">
                <a:latin typeface="Baskerville Old Face"/>
                <a:ea typeface="Calibri"/>
                <a:cs typeface="Calibri"/>
              </a:rPr>
              <a:t>	</a:t>
            </a:r>
          </a:p>
          <a:p>
            <a:pPr marL="457200" lvl="1" indent="0">
              <a:buNone/>
            </a:pPr>
            <a:r>
              <a:rPr lang="en-US" sz="1600" dirty="0">
                <a:latin typeface="Baskerville Old Face"/>
                <a:ea typeface="+mn-lt"/>
                <a:cs typeface="+mn-lt"/>
              </a:rPr>
              <a:t>The application enhances recruiting decisions from a business perspective. It establishes important user demographics for targeted advertising, enhances job postings with data-driven insights, and evaluates the return on investment for sponsored content and job postings. These features, which assist companies in reaching a more appropriate audience, enhancing hiring procedures, and validating advertising efforts, boost LinkedIn's overall performance in talent acquisition</a:t>
            </a:r>
            <a:r>
              <a:rPr lang="en-US" sz="1600" dirty="0" smtClean="0">
                <a:latin typeface="Baskerville Old Face"/>
                <a:ea typeface="+mn-lt"/>
                <a:cs typeface="+mn-lt"/>
              </a:rPr>
              <a:t>.</a:t>
            </a:r>
          </a:p>
          <a:p>
            <a:pPr marL="457200" lvl="1" indent="0">
              <a:buNone/>
            </a:pPr>
            <a:r>
              <a:rPr lang="en-US" sz="1600" dirty="0" smtClean="0">
                <a:latin typeface="Baskerville Old Face"/>
                <a:ea typeface="+mn-lt"/>
                <a:cs typeface="+mn-lt"/>
              </a:rPr>
              <a:t>The dashboard should be meaningful and help the business to extract meaningful insights from it.</a:t>
            </a:r>
            <a:endParaRPr lang="en-US" sz="1600" dirty="0">
              <a:latin typeface="Baskerville Old Face"/>
              <a:ea typeface="Calibri"/>
              <a:cs typeface="Calibri"/>
            </a:endParaRPr>
          </a:p>
        </p:txBody>
      </p:sp>
    </p:spTree>
    <p:extLst>
      <p:ext uri="{BB962C8B-B14F-4D97-AF65-F5344CB8AC3E}">
        <p14:creationId xmlns:p14="http://schemas.microsoft.com/office/powerpoint/2010/main" val="555779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7BF390-531F-6BEA-EE90-C4E062CBCD7A}"/>
              </a:ext>
            </a:extLst>
          </p:cNvPr>
          <p:cNvSpPr>
            <a:spLocks noGrp="1"/>
          </p:cNvSpPr>
          <p:nvPr>
            <p:ph type="title"/>
          </p:nvPr>
        </p:nvSpPr>
        <p:spPr>
          <a:xfrm>
            <a:off x="1371599" y="294538"/>
            <a:ext cx="9895951" cy="1033669"/>
          </a:xfrm>
        </p:spPr>
        <p:txBody>
          <a:bodyPr>
            <a:normAutofit/>
          </a:bodyPr>
          <a:lstStyle/>
          <a:p>
            <a:pPr algn="ctr"/>
            <a:r>
              <a:rPr lang="en-US" sz="4000" b="1" dirty="0" smtClean="0">
                <a:solidFill>
                  <a:srgbClr val="FFFFFF"/>
                </a:solidFill>
                <a:ea typeface="Calibri Light"/>
                <a:cs typeface="Calibri Light"/>
              </a:rPr>
              <a:t>The Designed Dashboard</a:t>
            </a:r>
            <a:endParaRPr lang="en-US" b="1" dirty="0">
              <a:ea typeface="Calibri Light" panose="020F0302020204030204"/>
              <a:cs typeface="Calibri Light" panose="020F0302020204030204"/>
            </a:endParaRPr>
          </a:p>
        </p:txBody>
      </p:sp>
      <p:pic>
        <p:nvPicPr>
          <p:cNvPr id="4" name="Content Placeholder 3"/>
          <p:cNvPicPr>
            <a:picLocks noGrp="1" noChangeAspect="1"/>
          </p:cNvPicPr>
          <p:nvPr>
            <p:ph idx="1"/>
          </p:nvPr>
        </p:nvPicPr>
        <p:blipFill>
          <a:blip r:embed="rId3"/>
          <a:stretch>
            <a:fillRect/>
          </a:stretch>
        </p:blipFill>
        <p:spPr>
          <a:xfrm>
            <a:off x="1418241" y="1596021"/>
            <a:ext cx="9355513" cy="5263391"/>
          </a:xfrm>
          <a:prstGeom prst="rect">
            <a:avLst/>
          </a:prstGeom>
        </p:spPr>
      </p:pic>
    </p:spTree>
    <p:extLst>
      <p:ext uri="{BB962C8B-B14F-4D97-AF65-F5344CB8AC3E}">
        <p14:creationId xmlns:p14="http://schemas.microsoft.com/office/powerpoint/2010/main" val="3015114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7BF390-531F-6BEA-EE90-C4E062CBCD7A}"/>
              </a:ext>
            </a:extLst>
          </p:cNvPr>
          <p:cNvSpPr>
            <a:spLocks noGrp="1"/>
          </p:cNvSpPr>
          <p:nvPr>
            <p:ph type="title"/>
          </p:nvPr>
        </p:nvSpPr>
        <p:spPr>
          <a:xfrm>
            <a:off x="1371599" y="294538"/>
            <a:ext cx="9895951" cy="1033669"/>
          </a:xfrm>
        </p:spPr>
        <p:txBody>
          <a:bodyPr>
            <a:normAutofit fontScale="90000"/>
          </a:bodyPr>
          <a:lstStyle/>
          <a:p>
            <a:pPr algn="ctr"/>
            <a:r>
              <a:rPr lang="en-US" sz="4000" b="1" dirty="0">
                <a:solidFill>
                  <a:srgbClr val="FFFFFF"/>
                </a:solidFill>
                <a:ea typeface="Calibri Light"/>
                <a:cs typeface="Calibri Light"/>
              </a:rPr>
              <a:t>Critical Review of the </a:t>
            </a:r>
            <a:r>
              <a:rPr lang="en-US" sz="4000" b="1" dirty="0" smtClean="0">
                <a:solidFill>
                  <a:srgbClr val="FFFFFF"/>
                </a:solidFill>
                <a:ea typeface="Calibri Light"/>
                <a:cs typeface="Calibri Light"/>
              </a:rPr>
              <a:t>Dashboard for LinkedIn-Job Postings</a:t>
            </a:r>
            <a:endParaRPr lang="en-US" b="1" dirty="0">
              <a:ea typeface="Calibri Light" panose="020F0302020204030204"/>
              <a:cs typeface="Calibri Light" panose="020F0302020204030204"/>
            </a:endParaRPr>
          </a:p>
        </p:txBody>
      </p:sp>
      <p:sp>
        <p:nvSpPr>
          <p:cNvPr id="5" name="Content Placeholder 4">
            <a:extLst>
              <a:ext uri="{FF2B5EF4-FFF2-40B4-BE49-F238E27FC236}">
                <a16:creationId xmlns:a16="http://schemas.microsoft.com/office/drawing/2014/main" id="{A19C856C-B1FB-7199-3D71-0652C985B47D}"/>
              </a:ext>
            </a:extLst>
          </p:cNvPr>
          <p:cNvSpPr>
            <a:spLocks noGrp="1"/>
          </p:cNvSpPr>
          <p:nvPr>
            <p:ph idx="1"/>
          </p:nvPr>
        </p:nvSpPr>
        <p:spPr>
          <a:xfrm>
            <a:off x="448575" y="2004552"/>
            <a:ext cx="11294846" cy="4446327"/>
          </a:xfrm>
        </p:spPr>
        <p:txBody>
          <a:bodyPr vert="horz" lIns="91440" tIns="45720" rIns="91440" bIns="45720" rtlCol="0" anchor="t">
            <a:normAutofit/>
          </a:bodyPr>
          <a:lstStyle/>
          <a:p>
            <a:r>
              <a:rPr lang="en-US" sz="1800" dirty="0">
                <a:latin typeface="Baskerville Old Face"/>
                <a:ea typeface="Calibri"/>
                <a:cs typeface="Calibri"/>
              </a:rPr>
              <a:t>The dashboard contains different elements and adjustments aimed at improving its functionality, which include the following:</a:t>
            </a:r>
          </a:p>
          <a:p>
            <a:pPr lvl="1">
              <a:buFont typeface="Wingdings" panose="020B0604020202020204" pitchFamily="34" charset="0"/>
              <a:buChar char="§"/>
            </a:pPr>
            <a:r>
              <a:rPr lang="en-US" sz="1600" b="1" dirty="0">
                <a:solidFill>
                  <a:schemeClr val="accent1"/>
                </a:solidFill>
                <a:latin typeface="Baskerville Old Face"/>
                <a:ea typeface="Calibri"/>
                <a:cs typeface="Calibri"/>
              </a:rPr>
              <a:t>The Cards</a:t>
            </a:r>
            <a:r>
              <a:rPr lang="en-US" sz="1600" b="1" dirty="0">
                <a:latin typeface="Baskerville Old Face"/>
                <a:ea typeface="Calibri"/>
                <a:cs typeface="Calibri"/>
              </a:rPr>
              <a:t>:</a:t>
            </a:r>
            <a:r>
              <a:rPr lang="en-US" sz="1600" dirty="0">
                <a:latin typeface="Baskerville Old Face"/>
                <a:ea typeface="Calibri"/>
                <a:cs typeface="Calibri"/>
              </a:rPr>
              <a:t> The card indicators located in the top left corner provide a summary of the current status of job postings</a:t>
            </a:r>
            <a:r>
              <a:rPr lang="en-US" sz="1600" dirty="0" smtClean="0">
                <a:latin typeface="Baskerville Old Face"/>
                <a:ea typeface="Calibri"/>
                <a:cs typeface="Calibri"/>
              </a:rPr>
              <a:t>. </a:t>
            </a:r>
            <a:r>
              <a:rPr lang="en-US" sz="1600" b="1" dirty="0" smtClean="0">
                <a:latin typeface="Baskerville Old Face"/>
                <a:ea typeface="Calibri"/>
                <a:cs typeface="Calibri"/>
              </a:rPr>
              <a:t>Total Job Postings </a:t>
            </a:r>
            <a:r>
              <a:rPr lang="en-US" sz="1600" dirty="0" smtClean="0">
                <a:latin typeface="Baskerville Old Face"/>
                <a:ea typeface="Calibri"/>
                <a:cs typeface="Calibri"/>
              </a:rPr>
              <a:t>that are on </a:t>
            </a:r>
            <a:r>
              <a:rPr lang="en-US" sz="1600" dirty="0" smtClean="0">
                <a:latin typeface="Baskerville Old Face"/>
                <a:ea typeface="Calibri"/>
                <a:cs typeface="Calibri"/>
              </a:rPr>
              <a:t>L</a:t>
            </a:r>
            <a:r>
              <a:rPr lang="en-US" sz="1600" dirty="0" smtClean="0">
                <a:latin typeface="Baskerville Old Face"/>
                <a:ea typeface="Calibri"/>
                <a:cs typeface="Calibri"/>
              </a:rPr>
              <a:t>inkedIn, this </a:t>
            </a:r>
            <a:r>
              <a:rPr lang="en-US" sz="1600" dirty="0" smtClean="0">
                <a:latin typeface="Baskerville Old Face"/>
                <a:ea typeface="Calibri"/>
                <a:cs typeface="Calibri"/>
              </a:rPr>
              <a:t>means that both companies and employees are active on LinkedIn to find a job, and I used the </a:t>
            </a:r>
            <a:r>
              <a:rPr lang="en-US" sz="1600" b="1" dirty="0" smtClean="0">
                <a:latin typeface="Baskerville Old Face"/>
                <a:ea typeface="Calibri"/>
                <a:cs typeface="Calibri"/>
              </a:rPr>
              <a:t>DAX</a:t>
            </a:r>
            <a:r>
              <a:rPr lang="en-US" sz="1600" dirty="0" smtClean="0">
                <a:latin typeface="Baskerville Old Face"/>
                <a:ea typeface="Calibri"/>
                <a:cs typeface="Calibri"/>
              </a:rPr>
              <a:t> measure for this card</a:t>
            </a:r>
            <a:r>
              <a:rPr lang="en-US" sz="1600" dirty="0" smtClean="0">
                <a:latin typeface="Baskerville Old Face"/>
                <a:ea typeface="Calibri"/>
                <a:cs typeface="Calibri"/>
              </a:rPr>
              <a:t>.</a:t>
            </a:r>
            <a:r>
              <a:rPr lang="en-US" sz="1400" dirty="0">
                <a:latin typeface="Baskerville Old Face"/>
                <a:ea typeface="Calibri"/>
                <a:cs typeface="Calibri"/>
              </a:rPr>
              <a:t> </a:t>
            </a:r>
            <a:r>
              <a:rPr lang="en-US" sz="1600" b="1" dirty="0">
                <a:latin typeface="Baskerville Old Face"/>
                <a:ea typeface="Calibri"/>
                <a:cs typeface="Calibri"/>
              </a:rPr>
              <a:t>Total Number of Companies, </a:t>
            </a:r>
            <a:r>
              <a:rPr lang="en-US" sz="1600" dirty="0">
                <a:latin typeface="Baskerville Old Face"/>
                <a:ea typeface="Calibri"/>
                <a:cs typeface="Calibri"/>
              </a:rPr>
              <a:t>This indicates the total count of companies that have active job postings on LinkedIn.</a:t>
            </a:r>
            <a:r>
              <a:rPr lang="en-US" sz="1600" b="1" dirty="0">
                <a:latin typeface="Baskerville Old Face"/>
                <a:ea typeface="Calibri"/>
                <a:cs typeface="Calibri"/>
              </a:rPr>
              <a:t> The Average of Views, </a:t>
            </a:r>
            <a:r>
              <a:rPr lang="en-US" sz="1600" dirty="0">
                <a:latin typeface="Baskerville Old Face"/>
                <a:ea typeface="Calibri"/>
                <a:cs typeface="Calibri"/>
              </a:rPr>
              <a:t>This metric indicates the overall interest in the job postings.</a:t>
            </a:r>
            <a:r>
              <a:rPr lang="en-US" sz="1600" b="1" dirty="0">
                <a:latin typeface="Baskerville Old Face"/>
                <a:ea typeface="Calibri"/>
                <a:cs typeface="Calibri"/>
              </a:rPr>
              <a:t> Total Applies, </a:t>
            </a:r>
            <a:r>
              <a:rPr lang="en-US" sz="1600" dirty="0">
                <a:latin typeface="Baskerville Old Face"/>
                <a:ea typeface="Calibri"/>
                <a:cs typeface="Calibri"/>
              </a:rPr>
              <a:t>It provides a summary of the overall interaction from potential candidates with the job listings. </a:t>
            </a:r>
          </a:p>
          <a:p>
            <a:pPr lvl="1">
              <a:buFont typeface="Wingdings" panose="020B0604020202020204" pitchFamily="34" charset="0"/>
              <a:buChar char="§"/>
            </a:pPr>
            <a:r>
              <a:rPr lang="en-US" sz="1600" b="1" dirty="0">
                <a:solidFill>
                  <a:srgbClr val="4472C4"/>
                </a:solidFill>
                <a:latin typeface="Baskerville Old Face"/>
                <a:ea typeface="+mn-lt"/>
                <a:cs typeface="+mn-lt"/>
              </a:rPr>
              <a:t>Bar Charts</a:t>
            </a:r>
          </a:p>
          <a:p>
            <a:pPr lvl="2"/>
            <a:r>
              <a:rPr lang="en-US" sz="1600" dirty="0">
                <a:solidFill>
                  <a:srgbClr val="000000"/>
                </a:solidFill>
                <a:latin typeface="Baskerville Old Face"/>
                <a:ea typeface="+mn-lt"/>
                <a:cs typeface="+mn-lt"/>
              </a:rPr>
              <a:t>The first bar chart is a horizontal is for the </a:t>
            </a:r>
            <a:r>
              <a:rPr lang="en-US" sz="1600" b="1" dirty="0">
                <a:solidFill>
                  <a:srgbClr val="000000"/>
                </a:solidFill>
                <a:latin typeface="Baskerville Old Face"/>
                <a:ea typeface="+mn-lt"/>
                <a:cs typeface="+mn-lt"/>
              </a:rPr>
              <a:t>Sum of Applies by Location, </a:t>
            </a:r>
            <a:r>
              <a:rPr lang="en-US" sz="1600" dirty="0">
                <a:solidFill>
                  <a:srgbClr val="000000"/>
                </a:solidFill>
                <a:latin typeface="Baskerville Old Face"/>
                <a:ea typeface="+mn-lt"/>
                <a:cs typeface="+mn-lt"/>
              </a:rPr>
              <a:t>which represent the total number of applications submitted for job postings on LinkedIn, categorized by location.</a:t>
            </a:r>
          </a:p>
          <a:p>
            <a:pPr lvl="2"/>
            <a:r>
              <a:rPr lang="en-US" sz="1600" dirty="0">
                <a:solidFill>
                  <a:srgbClr val="000000"/>
                </a:solidFill>
                <a:latin typeface="Baskerville Old Face"/>
                <a:ea typeface="+mn-lt"/>
                <a:cs typeface="+mn-lt"/>
              </a:rPr>
              <a:t>The second vertical bar chart is for </a:t>
            </a:r>
            <a:r>
              <a:rPr lang="en-US" sz="1600" dirty="0" smtClean="0">
                <a:solidFill>
                  <a:srgbClr val="000000"/>
                </a:solidFill>
                <a:latin typeface="Baskerville Old Face"/>
                <a:ea typeface="+mn-lt"/>
                <a:cs typeface="+mn-lt"/>
              </a:rPr>
              <a:t>the </a:t>
            </a:r>
            <a:r>
              <a:rPr lang="en-US" sz="1600" b="1" dirty="0">
                <a:solidFill>
                  <a:srgbClr val="000000"/>
                </a:solidFill>
                <a:latin typeface="Baskerville Old Face"/>
                <a:ea typeface="+mn-lt"/>
                <a:cs typeface="+mn-lt"/>
              </a:rPr>
              <a:t>Average Views by Pay Period, </a:t>
            </a:r>
            <a:r>
              <a:rPr lang="en-US" sz="1600" dirty="0">
                <a:solidFill>
                  <a:srgbClr val="000000"/>
                </a:solidFill>
                <a:latin typeface="Baskerville Old Face"/>
                <a:ea typeface="+mn-lt"/>
                <a:cs typeface="+mn-lt"/>
              </a:rPr>
              <a:t>which reveals how different pay periods (yearly, monthly, hourly) affect the average number of views for job postings on LinkedIn. It provides valuable insight into which pay structures attract more attention from potential candidates.</a:t>
            </a:r>
          </a:p>
          <a:p>
            <a:pPr lvl="2"/>
            <a:r>
              <a:rPr lang="en-US" sz="1600" dirty="0">
                <a:solidFill>
                  <a:srgbClr val="000000"/>
                </a:solidFill>
                <a:latin typeface="Baskerville Old Face"/>
                <a:ea typeface="+mn-lt"/>
                <a:cs typeface="+mn-lt"/>
              </a:rPr>
              <a:t>The third vertical bar chart which is generated using DAX </a:t>
            </a:r>
            <a:r>
              <a:rPr lang="en-US" sz="1600" b="1" dirty="0">
                <a:solidFill>
                  <a:srgbClr val="000000"/>
                </a:solidFill>
                <a:latin typeface="Baskerville Old Face"/>
                <a:ea typeface="+mn-lt"/>
                <a:cs typeface="+mn-lt"/>
              </a:rPr>
              <a:t>Average Employees by Company Name, , </a:t>
            </a:r>
            <a:r>
              <a:rPr lang="en-US" sz="1600" dirty="0">
                <a:solidFill>
                  <a:srgbClr val="000000"/>
                </a:solidFill>
                <a:latin typeface="Baskerville Old Face"/>
                <a:ea typeface="+mn-lt"/>
                <a:cs typeface="+mn-lt"/>
              </a:rPr>
              <a:t>reveals the average number of employees at companies posting jobs on LinkedIn. This insight helps identify which companies, by size, are most actively recruiting.</a:t>
            </a:r>
          </a:p>
          <a:p>
            <a:pPr lvl="2"/>
            <a:endParaRPr lang="en-US" sz="1200" dirty="0">
              <a:solidFill>
                <a:srgbClr val="000000"/>
              </a:solidFill>
              <a:latin typeface="Baskerville Old Face"/>
              <a:ea typeface="+mn-lt"/>
              <a:cs typeface="+mn-lt"/>
            </a:endParaRPr>
          </a:p>
        </p:txBody>
      </p:sp>
    </p:spTree>
    <p:extLst>
      <p:ext uri="{BB962C8B-B14F-4D97-AF65-F5344CB8AC3E}">
        <p14:creationId xmlns:p14="http://schemas.microsoft.com/office/powerpoint/2010/main" val="571010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7BF390-531F-6BEA-EE90-C4E062CBCD7A}"/>
              </a:ext>
            </a:extLst>
          </p:cNvPr>
          <p:cNvSpPr>
            <a:spLocks noGrp="1"/>
          </p:cNvSpPr>
          <p:nvPr>
            <p:ph type="title"/>
          </p:nvPr>
        </p:nvSpPr>
        <p:spPr>
          <a:xfrm>
            <a:off x="1371599" y="294538"/>
            <a:ext cx="9895951" cy="1033669"/>
          </a:xfrm>
        </p:spPr>
        <p:txBody>
          <a:bodyPr>
            <a:normAutofit fontScale="90000"/>
          </a:bodyPr>
          <a:lstStyle/>
          <a:p>
            <a:pPr algn="ctr"/>
            <a:r>
              <a:rPr lang="en-US" sz="4000" b="1" dirty="0">
                <a:solidFill>
                  <a:srgbClr val="FFFFFF"/>
                </a:solidFill>
                <a:ea typeface="Calibri Light"/>
                <a:cs typeface="Calibri Light"/>
              </a:rPr>
              <a:t>Critical Review of the Newly Designed BI Application for LinkedIn</a:t>
            </a:r>
            <a:endParaRPr lang="en-US" b="1" dirty="0">
              <a:ea typeface="Calibri Light" panose="020F0302020204030204"/>
              <a:cs typeface="Calibri Light" panose="020F0302020204030204"/>
            </a:endParaRPr>
          </a:p>
        </p:txBody>
      </p:sp>
      <p:sp>
        <p:nvSpPr>
          <p:cNvPr id="5" name="Content Placeholder 4">
            <a:extLst>
              <a:ext uri="{FF2B5EF4-FFF2-40B4-BE49-F238E27FC236}">
                <a16:creationId xmlns:a16="http://schemas.microsoft.com/office/drawing/2014/main" id="{A19C856C-B1FB-7199-3D71-0652C985B47D}"/>
              </a:ext>
            </a:extLst>
          </p:cNvPr>
          <p:cNvSpPr>
            <a:spLocks noGrp="1"/>
          </p:cNvSpPr>
          <p:nvPr>
            <p:ph idx="1"/>
          </p:nvPr>
        </p:nvSpPr>
        <p:spPr>
          <a:xfrm>
            <a:off x="534783" y="1622746"/>
            <a:ext cx="11122429" cy="5177066"/>
          </a:xfrm>
        </p:spPr>
        <p:txBody>
          <a:bodyPr vert="horz" lIns="91440" tIns="45720" rIns="91440" bIns="45720" rtlCol="0" anchor="t">
            <a:normAutofit fontScale="92500" lnSpcReduction="10000"/>
          </a:bodyPr>
          <a:lstStyle/>
          <a:p>
            <a:endParaRPr lang="en-US" sz="1800" dirty="0">
              <a:latin typeface="Baskerville Old Face"/>
              <a:ea typeface="Calibri"/>
              <a:cs typeface="Calibri"/>
            </a:endParaRPr>
          </a:p>
          <a:p>
            <a:r>
              <a:rPr lang="en-US" sz="1800" dirty="0">
                <a:latin typeface="Baskerville Old Face"/>
                <a:ea typeface="Calibri"/>
                <a:cs typeface="Calibri"/>
              </a:rPr>
              <a:t>The dashboard contains different elements and adjustments aimed at improving its functionality, which include the following:</a:t>
            </a:r>
            <a:endParaRPr lang="en-US" sz="1200" dirty="0">
              <a:solidFill>
                <a:srgbClr val="000000"/>
              </a:solidFill>
              <a:latin typeface="Baskerville Old Face"/>
              <a:ea typeface="+mn-lt"/>
              <a:cs typeface="+mn-lt"/>
            </a:endParaRPr>
          </a:p>
          <a:p>
            <a:pPr lvl="1">
              <a:buFont typeface="Wingdings" panose="05000000000000000000" pitchFamily="2" charset="2"/>
              <a:buChar char="§"/>
            </a:pPr>
            <a:r>
              <a:rPr lang="en-US" sz="1700" dirty="0">
                <a:solidFill>
                  <a:srgbClr val="000000"/>
                </a:solidFill>
                <a:latin typeface="Baskerville Old Face"/>
                <a:ea typeface="+mn-lt"/>
                <a:cs typeface="+mn-lt"/>
              </a:rPr>
              <a:t>The Distribution Analysis, in my BI application I used the </a:t>
            </a:r>
            <a:r>
              <a:rPr lang="en-US" sz="1700" b="1" dirty="0">
                <a:solidFill>
                  <a:schemeClr val="accent1"/>
                </a:solidFill>
                <a:latin typeface="Baskerville Old Face"/>
                <a:ea typeface="+mn-lt"/>
                <a:cs typeface="+mn-lt"/>
              </a:rPr>
              <a:t>Histogram</a:t>
            </a:r>
            <a:r>
              <a:rPr lang="en-US" sz="1700" dirty="0">
                <a:solidFill>
                  <a:srgbClr val="000000"/>
                </a:solidFill>
                <a:latin typeface="Baskerville Old Face"/>
                <a:ea typeface="+mn-lt"/>
                <a:cs typeface="+mn-lt"/>
              </a:rPr>
              <a:t> for the </a:t>
            </a:r>
            <a:r>
              <a:rPr lang="en-US" sz="1700" b="1" dirty="0">
                <a:solidFill>
                  <a:srgbClr val="000000"/>
                </a:solidFill>
                <a:latin typeface="Baskerville Old Face"/>
                <a:ea typeface="+mn-lt"/>
                <a:cs typeface="+mn-lt"/>
              </a:rPr>
              <a:t>Count of Job ID by Max Salary, </a:t>
            </a:r>
            <a:r>
              <a:rPr lang="en-US" sz="1700" dirty="0">
                <a:solidFill>
                  <a:srgbClr val="000000"/>
                </a:solidFill>
                <a:latin typeface="Baskerville Old Face"/>
                <a:ea typeface="+mn-lt"/>
                <a:cs typeface="+mn-lt"/>
              </a:rPr>
              <a:t>which visually segments job opportunities by salary ranges, showing prevalent and scarce categories. This analysis not only reveals distribution patterns but also provides insights into demand trends and salary expectations, making it crucial for understanding LinkedIn's job posting landscape. It helps in strategic recruitment decisions, salary benchmarking, and assessing market competitiveness.</a:t>
            </a:r>
          </a:p>
          <a:p>
            <a:pPr lvl="1">
              <a:buFont typeface="Wingdings" panose="05000000000000000000" pitchFamily="2" charset="2"/>
              <a:buChar char="§"/>
            </a:pPr>
            <a:r>
              <a:rPr lang="en-US" sz="1700" dirty="0">
                <a:solidFill>
                  <a:srgbClr val="000000"/>
                </a:solidFill>
                <a:latin typeface="Baskerville Old Face"/>
                <a:ea typeface="+mn-lt"/>
                <a:cs typeface="+mn-lt"/>
              </a:rPr>
              <a:t>Another Distribution Analysis, in my BI application I utilized the </a:t>
            </a:r>
            <a:r>
              <a:rPr lang="en-US" sz="1700" b="1" dirty="0">
                <a:solidFill>
                  <a:schemeClr val="accent1"/>
                </a:solidFill>
                <a:latin typeface="Baskerville Old Face"/>
                <a:ea typeface="+mn-lt"/>
                <a:cs typeface="+mn-lt"/>
              </a:rPr>
              <a:t>Scatter plot </a:t>
            </a:r>
            <a:r>
              <a:rPr lang="en-US" sz="1700" dirty="0">
                <a:solidFill>
                  <a:srgbClr val="000000"/>
                </a:solidFill>
                <a:latin typeface="Baskerville Old Face"/>
                <a:ea typeface="+mn-lt"/>
                <a:cs typeface="+mn-lt"/>
              </a:rPr>
              <a:t>for the </a:t>
            </a:r>
            <a:r>
              <a:rPr lang="en-US" sz="1700" b="1" dirty="0">
                <a:solidFill>
                  <a:srgbClr val="000000"/>
                </a:solidFill>
                <a:latin typeface="Baskerville Old Face"/>
                <a:ea typeface="+mn-lt"/>
                <a:cs typeface="+mn-lt"/>
              </a:rPr>
              <a:t>Number of Views and Applies, </a:t>
            </a:r>
            <a:r>
              <a:rPr lang="en-US" sz="1700" dirty="0">
                <a:solidFill>
                  <a:srgbClr val="000000"/>
                </a:solidFill>
                <a:latin typeface="Baskerville Old Face"/>
                <a:ea typeface="+mn-lt"/>
                <a:cs typeface="+mn-lt"/>
              </a:rPr>
              <a:t>which reveals correlations between job views and applications, assesses posting efficiency in converting views to applications, and evaluates overall posting strategy effectiveness.</a:t>
            </a:r>
          </a:p>
          <a:p>
            <a:pPr lvl="1">
              <a:buFont typeface="Wingdings" panose="05000000000000000000" pitchFamily="2" charset="2"/>
              <a:buChar char="§"/>
            </a:pPr>
            <a:r>
              <a:rPr lang="en-US" sz="1700" dirty="0">
                <a:solidFill>
                  <a:srgbClr val="000000"/>
                </a:solidFill>
                <a:latin typeface="Baskerville Old Face"/>
                <a:ea typeface="+mn-lt"/>
                <a:cs typeface="+mn-lt"/>
              </a:rPr>
              <a:t>The Contribution Analysis, I used a </a:t>
            </a:r>
            <a:r>
              <a:rPr lang="en-US" sz="1700" b="1" dirty="0">
                <a:solidFill>
                  <a:schemeClr val="accent1"/>
                </a:solidFill>
                <a:latin typeface="Baskerville Old Face"/>
                <a:ea typeface="+mn-lt"/>
                <a:cs typeface="+mn-lt"/>
              </a:rPr>
              <a:t>Tree map </a:t>
            </a:r>
            <a:r>
              <a:rPr lang="en-US" sz="1700" dirty="0">
                <a:solidFill>
                  <a:srgbClr val="000000"/>
                </a:solidFill>
                <a:latin typeface="Baskerville Old Face"/>
                <a:ea typeface="+mn-lt"/>
                <a:cs typeface="+mn-lt"/>
              </a:rPr>
              <a:t>between the </a:t>
            </a:r>
            <a:r>
              <a:rPr lang="en-US" sz="1700" b="1" dirty="0">
                <a:solidFill>
                  <a:srgbClr val="000000"/>
                </a:solidFill>
                <a:latin typeface="Baskerville Old Face"/>
                <a:ea typeface="+mn-lt"/>
                <a:cs typeface="+mn-lt"/>
              </a:rPr>
              <a:t>Job ID and the Formatted Work Type </a:t>
            </a:r>
            <a:r>
              <a:rPr lang="en-US" sz="1700" dirty="0">
                <a:solidFill>
                  <a:srgbClr val="000000"/>
                </a:solidFill>
                <a:latin typeface="Baskerville Old Face"/>
                <a:ea typeface="+mn-lt"/>
                <a:cs typeface="+mn-lt"/>
              </a:rPr>
              <a:t>for LinkedIn job postings, which can easily allow us to see how different Jobs there are across work types e.g.(full-time, part-time, and contract). This shows which jobs are more frequent in specific types of work setups, helping in planning hiring and allocating resources according to demand in different job categories.</a:t>
            </a:r>
          </a:p>
          <a:p>
            <a:pPr lvl="1">
              <a:buFont typeface="Wingdings" panose="05000000000000000000" pitchFamily="2" charset="2"/>
              <a:buChar char="§"/>
            </a:pPr>
            <a:r>
              <a:rPr lang="en-US" sz="1700" dirty="0">
                <a:solidFill>
                  <a:srgbClr val="000000"/>
                </a:solidFill>
                <a:latin typeface="Baskerville Old Face"/>
                <a:ea typeface="+mn-lt"/>
                <a:cs typeface="+mn-lt"/>
              </a:rPr>
              <a:t>The Contribution Analysis, I used a </a:t>
            </a:r>
            <a:r>
              <a:rPr lang="en-US" sz="1700" b="1" dirty="0">
                <a:solidFill>
                  <a:schemeClr val="accent1"/>
                </a:solidFill>
                <a:latin typeface="Baskerville Old Face"/>
                <a:ea typeface="+mn-lt"/>
                <a:cs typeface="+mn-lt"/>
              </a:rPr>
              <a:t>Donut Chart</a:t>
            </a:r>
            <a:r>
              <a:rPr lang="en-US" sz="1700" dirty="0">
                <a:solidFill>
                  <a:srgbClr val="000000"/>
                </a:solidFill>
                <a:latin typeface="Baskerville Old Face"/>
                <a:ea typeface="+mn-lt"/>
                <a:cs typeface="+mn-lt"/>
              </a:rPr>
              <a:t> between the </a:t>
            </a:r>
            <a:r>
              <a:rPr lang="en-US" sz="1700" b="1" dirty="0">
                <a:solidFill>
                  <a:srgbClr val="000000"/>
                </a:solidFill>
                <a:latin typeface="Baskerville Old Face"/>
                <a:ea typeface="+mn-lt"/>
                <a:cs typeface="+mn-lt"/>
              </a:rPr>
              <a:t>Job ID by Formatted Experience Level</a:t>
            </a:r>
            <a:r>
              <a:rPr lang="en-US" sz="1700" dirty="0">
                <a:solidFill>
                  <a:srgbClr val="000000"/>
                </a:solidFill>
                <a:latin typeface="Baskerville Old Face"/>
                <a:ea typeface="+mn-lt"/>
                <a:cs typeface="+mn-lt"/>
              </a:rPr>
              <a:t>, which allows us to quickly understand which experience levels have the highest or lowest number of job postings, identifying potential trends. It helps in strategic decision-making regarding recruitment efforts, resource allocation for training or hiring, and understanding the competitiveness of various experience levels in the job market based on LinkedIn data.</a:t>
            </a:r>
          </a:p>
          <a:p>
            <a:pPr lvl="1">
              <a:buFont typeface="Wingdings" panose="05000000000000000000" pitchFamily="2" charset="2"/>
              <a:buChar char="§"/>
            </a:pPr>
            <a:r>
              <a:rPr lang="en-US" sz="1700" dirty="0">
                <a:solidFill>
                  <a:srgbClr val="000000"/>
                </a:solidFill>
                <a:latin typeface="Baskerville Old Face"/>
                <a:ea typeface="+mn-lt"/>
                <a:cs typeface="+mn-lt"/>
              </a:rPr>
              <a:t>To represent the Geographic Data for the </a:t>
            </a:r>
            <a:r>
              <a:rPr lang="en-US" sz="1700" b="1" dirty="0">
                <a:solidFill>
                  <a:srgbClr val="000000"/>
                </a:solidFill>
                <a:latin typeface="Baskerville Old Face"/>
                <a:ea typeface="+mn-lt"/>
                <a:cs typeface="+mn-lt"/>
              </a:rPr>
              <a:t>Average of Max Salary by city </a:t>
            </a:r>
            <a:r>
              <a:rPr lang="en-US" sz="1700" dirty="0">
                <a:solidFill>
                  <a:srgbClr val="000000"/>
                </a:solidFill>
                <a:latin typeface="Baskerville Old Face"/>
                <a:ea typeface="+mn-lt"/>
                <a:cs typeface="+mn-lt"/>
              </a:rPr>
              <a:t>I used a </a:t>
            </a:r>
            <a:r>
              <a:rPr lang="en-US" sz="1700" b="1" dirty="0">
                <a:solidFill>
                  <a:schemeClr val="accent1"/>
                </a:solidFill>
                <a:latin typeface="Baskerville Old Face"/>
                <a:ea typeface="+mn-lt"/>
                <a:cs typeface="+mn-lt"/>
              </a:rPr>
              <a:t>Map</a:t>
            </a:r>
            <a:r>
              <a:rPr lang="en-US" sz="1700" dirty="0">
                <a:solidFill>
                  <a:srgbClr val="000000"/>
                </a:solidFill>
                <a:latin typeface="Baskerville Old Face"/>
                <a:ea typeface="+mn-lt"/>
                <a:cs typeface="+mn-lt"/>
              </a:rPr>
              <a:t>, It highlights cities with higher salaries, offering insights into regional salary trends and helping job seekers and employers make informed decisions about salary expectations and job locations.</a:t>
            </a:r>
          </a:p>
          <a:p>
            <a:pPr lvl="1">
              <a:buFont typeface="Wingdings" panose="05000000000000000000" pitchFamily="2" charset="2"/>
              <a:buChar char="§"/>
            </a:pPr>
            <a:r>
              <a:rPr lang="en-US" sz="1700" dirty="0">
                <a:solidFill>
                  <a:srgbClr val="000000"/>
                </a:solidFill>
                <a:latin typeface="Baskerville Old Face"/>
                <a:ea typeface="+mn-lt"/>
                <a:cs typeface="+mn-lt"/>
              </a:rPr>
              <a:t>Lastly, I used a </a:t>
            </a:r>
            <a:r>
              <a:rPr lang="en-US" sz="1700" b="1" dirty="0">
                <a:solidFill>
                  <a:schemeClr val="accent1"/>
                </a:solidFill>
                <a:latin typeface="Baskerville Old Face"/>
                <a:ea typeface="+mn-lt"/>
                <a:cs typeface="+mn-lt"/>
              </a:rPr>
              <a:t>Slicer</a:t>
            </a:r>
            <a:r>
              <a:rPr lang="en-US" sz="1700" dirty="0">
                <a:solidFill>
                  <a:srgbClr val="000000"/>
                </a:solidFill>
                <a:latin typeface="Baskerville Old Face"/>
                <a:ea typeface="+mn-lt"/>
                <a:cs typeface="+mn-lt"/>
              </a:rPr>
              <a:t> for </a:t>
            </a:r>
            <a:r>
              <a:rPr lang="en-US" sz="1700" b="1" dirty="0">
                <a:solidFill>
                  <a:srgbClr val="000000"/>
                </a:solidFill>
                <a:latin typeface="Baskerville Old Face"/>
                <a:ea typeface="+mn-lt"/>
                <a:cs typeface="+mn-lt"/>
              </a:rPr>
              <a:t>Company Size</a:t>
            </a:r>
            <a:r>
              <a:rPr lang="en-US" sz="1700" dirty="0">
                <a:solidFill>
                  <a:srgbClr val="000000"/>
                </a:solidFill>
                <a:latin typeface="Baskerville Old Face"/>
                <a:ea typeface="+mn-lt"/>
                <a:cs typeface="+mn-lt"/>
              </a:rPr>
              <a:t>, The Slicer for Company Size allows you to filter job posting data by company size, helping identify which sizes of companies are most active in posting jobs. allows for a detailed analysis of how job postings are distributed across different company sizes.</a:t>
            </a:r>
          </a:p>
          <a:p>
            <a:pPr lvl="1">
              <a:buFont typeface="Wingdings" panose="05000000000000000000" pitchFamily="2" charset="2"/>
              <a:buChar char="§"/>
            </a:pPr>
            <a:endParaRPr lang="en-US" sz="1400" dirty="0">
              <a:solidFill>
                <a:srgbClr val="000000"/>
              </a:solidFill>
              <a:latin typeface="Baskerville Old Face"/>
              <a:ea typeface="+mn-lt"/>
              <a:cs typeface="+mn-lt"/>
            </a:endParaRPr>
          </a:p>
          <a:p>
            <a:pPr lvl="1">
              <a:buFont typeface="Wingdings" panose="05000000000000000000" pitchFamily="2" charset="2"/>
              <a:buChar char="§"/>
            </a:pPr>
            <a:endParaRPr lang="en-US" sz="1400" dirty="0">
              <a:latin typeface="Baskerville Old Face"/>
              <a:ea typeface="Calibri"/>
              <a:cs typeface="Calibri"/>
            </a:endParaRPr>
          </a:p>
        </p:txBody>
      </p:sp>
    </p:spTree>
    <p:extLst>
      <p:ext uri="{BB962C8B-B14F-4D97-AF65-F5344CB8AC3E}">
        <p14:creationId xmlns:p14="http://schemas.microsoft.com/office/powerpoint/2010/main" val="3742774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7BF390-531F-6BEA-EE90-C4E062CBCD7A}"/>
              </a:ext>
            </a:extLst>
          </p:cNvPr>
          <p:cNvSpPr>
            <a:spLocks noGrp="1"/>
          </p:cNvSpPr>
          <p:nvPr>
            <p:ph type="title"/>
          </p:nvPr>
        </p:nvSpPr>
        <p:spPr>
          <a:xfrm>
            <a:off x="1371599" y="294538"/>
            <a:ext cx="9895951" cy="1033669"/>
          </a:xfrm>
        </p:spPr>
        <p:txBody>
          <a:bodyPr>
            <a:noAutofit/>
          </a:bodyPr>
          <a:lstStyle/>
          <a:p>
            <a:pPr algn="ctr"/>
            <a:r>
              <a:rPr lang="en-US" sz="3600" b="1" dirty="0">
                <a:solidFill>
                  <a:srgbClr val="FFFFFF"/>
                </a:solidFill>
              </a:rPr>
              <a:t>How business intelligence tools can contribute to effective decision-making</a:t>
            </a:r>
          </a:p>
        </p:txBody>
      </p:sp>
      <p:sp>
        <p:nvSpPr>
          <p:cNvPr id="5" name="Content Placeholder 4">
            <a:extLst>
              <a:ext uri="{FF2B5EF4-FFF2-40B4-BE49-F238E27FC236}">
                <a16:creationId xmlns:a16="http://schemas.microsoft.com/office/drawing/2014/main" id="{A19C856C-B1FB-7199-3D71-0652C985B47D}"/>
              </a:ext>
            </a:extLst>
          </p:cNvPr>
          <p:cNvSpPr>
            <a:spLocks noGrp="1"/>
          </p:cNvSpPr>
          <p:nvPr>
            <p:ph idx="1"/>
          </p:nvPr>
        </p:nvSpPr>
        <p:spPr>
          <a:xfrm>
            <a:off x="838198" y="2602116"/>
            <a:ext cx="10515600" cy="3251200"/>
          </a:xfrm>
        </p:spPr>
        <p:txBody>
          <a:bodyPr vert="horz" lIns="91440" tIns="45720" rIns="91440" bIns="45720" rtlCol="0" anchor="t">
            <a:normAutofit/>
          </a:bodyPr>
          <a:lstStyle/>
          <a:p>
            <a:r>
              <a:rPr lang="en-US" sz="1600" b="1" dirty="0">
                <a:latin typeface="Baskerville Old Face"/>
                <a:ea typeface="Calibri"/>
                <a:cs typeface="Calibri"/>
              </a:rPr>
              <a:t>Insightful Reporting: </a:t>
            </a:r>
            <a:r>
              <a:rPr lang="en-US" sz="1600" dirty="0">
                <a:latin typeface="Baskerville Old Face"/>
                <a:ea typeface="Calibri"/>
                <a:cs typeface="Calibri"/>
              </a:rPr>
              <a:t>BI tools generate detailed reports that offer valuable insights into revenue, sales, inventory, and historical performance, </a:t>
            </a:r>
            <a:r>
              <a:rPr lang="en-US" sz="1600" dirty="0" smtClean="0">
                <a:latin typeface="Baskerville Old Face"/>
                <a:ea typeface="Calibri"/>
                <a:cs typeface="Calibri"/>
              </a:rPr>
              <a:t>helping </a:t>
            </a:r>
            <a:r>
              <a:rPr lang="en-US" sz="1600" dirty="0">
                <a:latin typeface="Baskerville Old Face"/>
                <a:ea typeface="Calibri"/>
                <a:cs typeface="Calibri"/>
              </a:rPr>
              <a:t>in understanding current business dynamics.</a:t>
            </a:r>
          </a:p>
          <a:p>
            <a:r>
              <a:rPr lang="en-US" sz="1600" b="1" dirty="0">
                <a:latin typeface="Baskerville Old Face"/>
                <a:ea typeface="Calibri"/>
                <a:cs typeface="Calibri"/>
              </a:rPr>
              <a:t>Data Visualization: </a:t>
            </a:r>
            <a:r>
              <a:rPr lang="en-US" sz="1600" dirty="0">
                <a:latin typeface="Baskerville Old Face"/>
                <a:ea typeface="Calibri"/>
                <a:cs typeface="Calibri"/>
              </a:rPr>
              <a:t>BI tools simplify complex data </a:t>
            </a:r>
            <a:r>
              <a:rPr lang="en-US" sz="1600" dirty="0" smtClean="0">
                <a:latin typeface="Baskerville Old Face"/>
                <a:ea typeface="Calibri"/>
                <a:cs typeface="Calibri"/>
              </a:rPr>
              <a:t>sets by presenting them in graphics, </a:t>
            </a:r>
            <a:r>
              <a:rPr lang="en-US" sz="1600" dirty="0">
                <a:latin typeface="Baskerville Old Face"/>
                <a:ea typeface="Calibri"/>
                <a:cs typeface="Calibri"/>
              </a:rPr>
              <a:t>facilitating informed decision-making.</a:t>
            </a:r>
          </a:p>
          <a:p>
            <a:r>
              <a:rPr lang="en-US" sz="1600" b="1" dirty="0">
                <a:latin typeface="Baskerville Old Face"/>
                <a:ea typeface="Calibri"/>
                <a:cs typeface="Calibri"/>
              </a:rPr>
              <a:t>Benchmarking and Improvement: </a:t>
            </a:r>
            <a:r>
              <a:rPr lang="en-US" sz="1600" dirty="0">
                <a:latin typeface="Baskerville Old Face"/>
                <a:ea typeface="Calibri"/>
                <a:cs typeface="Calibri"/>
              </a:rPr>
              <a:t>BI tools make it easier to measure performance in relation to standards in the industry, pinpointing problem areas and recommending improvements.</a:t>
            </a:r>
          </a:p>
          <a:p>
            <a:r>
              <a:rPr lang="en-US" sz="1600" b="1" dirty="0">
                <a:latin typeface="Baskerville Old Face"/>
                <a:ea typeface="Calibri"/>
                <a:cs typeface="Calibri"/>
              </a:rPr>
              <a:t>Data-Driven Decision-Making: </a:t>
            </a:r>
            <a:r>
              <a:rPr lang="en-US" sz="1600" dirty="0">
                <a:latin typeface="Baskerville Old Face"/>
                <a:ea typeface="Calibri"/>
                <a:cs typeface="Calibri"/>
              </a:rPr>
              <a:t>By delivering accurate, data-backed reports from historical and real-time data, replacing guesswork with factual analysis.</a:t>
            </a:r>
          </a:p>
          <a:p>
            <a:r>
              <a:rPr lang="en-US" sz="1600" b="1" dirty="0">
                <a:latin typeface="Baskerville Old Face"/>
                <a:ea typeface="Calibri"/>
                <a:cs typeface="Calibri"/>
              </a:rPr>
              <a:t>Operational Streamlining: </a:t>
            </a:r>
            <a:r>
              <a:rPr lang="en-US" sz="1600" dirty="0">
                <a:latin typeface="Baskerville Old Face"/>
                <a:ea typeface="Calibri"/>
                <a:cs typeface="Calibri"/>
              </a:rPr>
              <a:t>BI </a:t>
            </a:r>
            <a:r>
              <a:rPr lang="en-US" sz="1600" dirty="0">
                <a:latin typeface="Baskerville Old Face"/>
                <a:ea typeface="Calibri"/>
                <a:cs typeface="Calibri"/>
              </a:rPr>
              <a:t>In order to improve overall business performance, tools automate jobs and optimize processes, reducing waste and expediting the delivery of products.</a:t>
            </a:r>
            <a:endParaRPr lang="en-US" sz="1600" dirty="0">
              <a:latin typeface="Baskerville Old Face"/>
              <a:ea typeface="Calibri"/>
              <a:cs typeface="Calibri"/>
            </a:endParaRPr>
          </a:p>
          <a:p>
            <a:endParaRPr lang="en-US" sz="1600" dirty="0">
              <a:latin typeface="Baskerville Old Face"/>
              <a:ea typeface="Calibri"/>
              <a:cs typeface="Calibri"/>
            </a:endParaRPr>
          </a:p>
          <a:p>
            <a:endParaRPr lang="en-US" sz="1600" dirty="0">
              <a:latin typeface="Baskerville Old Face"/>
              <a:ea typeface="Calibri"/>
              <a:cs typeface="Calibri"/>
            </a:endParaRPr>
          </a:p>
          <a:p>
            <a:endParaRPr lang="en-US" sz="1600" dirty="0">
              <a:latin typeface="Baskerville Old Face"/>
              <a:ea typeface="Calibri"/>
              <a:cs typeface="Calibri"/>
            </a:endParaRPr>
          </a:p>
          <a:p>
            <a:endParaRPr lang="en-US" sz="1600" dirty="0">
              <a:latin typeface="Baskerville Old Face"/>
              <a:ea typeface="Calibri"/>
              <a:cs typeface="Calibri"/>
            </a:endParaRPr>
          </a:p>
          <a:p>
            <a:endParaRPr lang="en-US" sz="1600" dirty="0">
              <a:latin typeface="Baskerville Old Face"/>
              <a:ea typeface="Calibri"/>
              <a:cs typeface="Calibri"/>
            </a:endParaRPr>
          </a:p>
          <a:p>
            <a:endParaRPr lang="en-US" sz="1600" dirty="0">
              <a:latin typeface="Baskerville Old Face"/>
              <a:ea typeface="Calibri"/>
              <a:cs typeface="Calibri"/>
            </a:endParaRPr>
          </a:p>
          <a:p>
            <a:endParaRPr lang="en-US" sz="1600" dirty="0">
              <a:latin typeface="Baskerville Old Face"/>
              <a:ea typeface="Calibri"/>
              <a:cs typeface="Calibri"/>
            </a:endParaRPr>
          </a:p>
        </p:txBody>
      </p:sp>
    </p:spTree>
    <p:extLst>
      <p:ext uri="{BB962C8B-B14F-4D97-AF65-F5344CB8AC3E}">
        <p14:creationId xmlns:p14="http://schemas.microsoft.com/office/powerpoint/2010/main" val="36704110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1430</TotalTime>
  <Words>1841</Words>
  <Application>Microsoft Office PowerPoint</Application>
  <PresentationFormat>Widescreen</PresentationFormat>
  <Paragraphs>139</Paragraphs>
  <Slides>15</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Baskerville Old Face</vt:lpstr>
      <vt:lpstr>Calibri</vt:lpstr>
      <vt:lpstr>Calibri Light</vt:lpstr>
      <vt:lpstr>Wingdings</vt:lpstr>
      <vt:lpstr>office theme</vt:lpstr>
      <vt:lpstr>PowerPoint Presentation</vt:lpstr>
      <vt:lpstr>What is Business intelligence</vt:lpstr>
      <vt:lpstr>Tools</vt:lpstr>
      <vt:lpstr>Techniques</vt:lpstr>
      <vt:lpstr>Critical Review of the Newly Designed BI Application for LinkedIn</vt:lpstr>
      <vt:lpstr>The Designed Dashboard</vt:lpstr>
      <vt:lpstr>Critical Review of the Dashboard for LinkedIn-Job Postings</vt:lpstr>
      <vt:lpstr>Critical Review of the Newly Designed BI Application for LinkedIn</vt:lpstr>
      <vt:lpstr>How business intelligence tools can contribute to effective decision-making</vt:lpstr>
      <vt:lpstr>Examples of organizations that have used business intelligence tools</vt:lpstr>
      <vt:lpstr>Legal issues should be examined when leveraging business intelligence tools</vt:lpstr>
      <vt:lpstr>How organizations could use business intelligence to extend their target audience</vt:lpstr>
      <vt:lpstr> How organizations could use business intelligence to extend their target audience and make them more competitive within the market</vt:lpstr>
      <vt:lpstr> How organizations could use business intelligence to extend their target audience and make them more competitive within the market taking security legislation into consideration.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cp:lastModifiedBy>
  <cp:revision>457</cp:revision>
  <dcterms:created xsi:type="dcterms:W3CDTF">2013-07-15T20:26:40Z</dcterms:created>
  <dcterms:modified xsi:type="dcterms:W3CDTF">2024-06-08T19:35:09Z</dcterms:modified>
</cp:coreProperties>
</file>