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ea58a9ce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ea58a9c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ea58a9ce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ea58a9ce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ea58a9ce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ea58a9ce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ea58a9ce4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ea58a9ce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cea58a9ce4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cea58a9ce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ea58a9ce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ea58a9ce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ea58a9ce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ea58a9c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ea58a9ce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ea58a9ce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ea58a9ce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ea58a9ce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ea58a9ce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ea58a9ce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ea58a9ce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ea58a9c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ea58a9ce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ea58a9ce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214200" y="53687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Designing a New Scholarship Program for Saudi Graduates Aligned with Market Needs</a:t>
            </a:r>
            <a:endParaRPr sz="340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Maram Alyami</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idx="4294967295"/>
          </p:nvPr>
        </p:nvSpPr>
        <p:spPr>
          <a:xfrm>
            <a:off x="-211025" y="271225"/>
            <a:ext cx="8348700" cy="10734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2700">
                <a:solidFill>
                  <a:schemeClr val="dk1"/>
                </a:solidFill>
                <a:latin typeface="Lato"/>
                <a:ea typeface="Lato"/>
                <a:cs typeface="Lato"/>
                <a:sym typeface="Lato"/>
              </a:rPr>
              <a:t>Solutions</a:t>
            </a:r>
            <a:endParaRPr sz="27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endParaRPr sz="2700">
              <a:solidFill>
                <a:schemeClr val="dk1"/>
              </a:solidFill>
              <a:latin typeface="Lato"/>
              <a:ea typeface="Lato"/>
              <a:cs typeface="Lato"/>
              <a:sym typeface="Lato"/>
            </a:endParaRPr>
          </a:p>
          <a:p>
            <a:pPr marL="457200" marR="0" lvl="0" indent="0" algn="l" rtl="0">
              <a:lnSpc>
                <a:spcPct val="115000"/>
              </a:lnSpc>
              <a:spcBef>
                <a:spcPts val="1200"/>
              </a:spcBef>
              <a:spcAft>
                <a:spcPts val="1200"/>
              </a:spcAft>
              <a:buNone/>
            </a:pPr>
            <a:endParaRPr sz="2700">
              <a:solidFill>
                <a:schemeClr val="dk1"/>
              </a:solidFill>
              <a:latin typeface="Lato"/>
              <a:ea typeface="Lato"/>
              <a:cs typeface="Lato"/>
              <a:sym typeface="Lato"/>
            </a:endParaRPr>
          </a:p>
        </p:txBody>
      </p:sp>
      <p:sp>
        <p:nvSpPr>
          <p:cNvPr id="127" name="Google Shape;127;p22"/>
          <p:cNvSpPr txBox="1">
            <a:spLocks noGrp="1"/>
          </p:cNvSpPr>
          <p:nvPr>
            <p:ph type="title" idx="4294967295"/>
          </p:nvPr>
        </p:nvSpPr>
        <p:spPr>
          <a:xfrm>
            <a:off x="535775" y="625975"/>
            <a:ext cx="7807200" cy="392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0">
              <a:solidFill>
                <a:srgbClr val="0D0D0D"/>
              </a:solidFill>
              <a:highlight>
                <a:srgbClr val="FFFFFF"/>
              </a:highlight>
              <a:latin typeface="Roboto"/>
              <a:ea typeface="Roboto"/>
              <a:cs typeface="Roboto"/>
              <a:sym typeface="Roboto"/>
            </a:endParaRPr>
          </a:p>
          <a:p>
            <a:pPr marL="914400" lvl="0" indent="-342900" algn="l" rtl="0">
              <a:lnSpc>
                <a:spcPct val="115000"/>
              </a:lnSpc>
              <a:spcBef>
                <a:spcPts val="1200"/>
              </a:spcBef>
              <a:spcAft>
                <a:spcPts val="0"/>
              </a:spcAft>
              <a:buSzPts val="1800"/>
              <a:buFont typeface="Lato"/>
              <a:buChar char="●"/>
            </a:pPr>
            <a:r>
              <a:rPr lang="en" sz="1800">
                <a:latin typeface="Lato"/>
                <a:ea typeface="Lato"/>
                <a:cs typeface="Lato"/>
                <a:sym typeface="Lato"/>
              </a:rPr>
              <a:t>Vital and Required Specializations: </a:t>
            </a:r>
            <a:r>
              <a:rPr lang="en" sz="1800" b="0">
                <a:latin typeface="Lato"/>
                <a:ea typeface="Lato"/>
                <a:cs typeface="Lato"/>
                <a:sym typeface="Lato"/>
              </a:rPr>
              <a:t>Specializations such as Information Technology, Engineering, Medicine, and Computer Science are in high demand in the Saudi job market and are aligned with Vision 2030. Therefore, the scholarship program should focus on these areas.</a:t>
            </a:r>
            <a:endParaRPr sz="1800" b="0">
              <a:latin typeface="Lato"/>
              <a:ea typeface="Lato"/>
              <a:cs typeface="Lato"/>
              <a:sym typeface="Lato"/>
            </a:endParaRPr>
          </a:p>
          <a:p>
            <a:pPr marL="914400" lvl="0" indent="-342900" algn="l" rtl="0">
              <a:lnSpc>
                <a:spcPct val="115000"/>
              </a:lnSpc>
              <a:spcBef>
                <a:spcPts val="0"/>
              </a:spcBef>
              <a:spcAft>
                <a:spcPts val="0"/>
              </a:spcAft>
              <a:buSzPts val="1800"/>
              <a:buFont typeface="Lato"/>
              <a:buChar char="●"/>
            </a:pPr>
            <a:r>
              <a:rPr lang="en" sz="1800">
                <a:latin typeface="Lato"/>
                <a:ea typeface="Lato"/>
                <a:cs typeface="Lato"/>
                <a:sym typeface="Lato"/>
              </a:rPr>
              <a:t>Identification of Target Degrees and Prestigious Universities: </a:t>
            </a:r>
            <a:r>
              <a:rPr lang="en" sz="1800" b="0">
                <a:latin typeface="Lato"/>
                <a:ea typeface="Lato"/>
                <a:cs typeface="Lato"/>
                <a:sym typeface="Lato"/>
              </a:rPr>
              <a:t>Degrees such as Master's in Information Technology, PhD in Environmental Engineering, and Bachelor's in Computer Science will be identified, and candidates will be directed to prestigious universities offering these specializations.</a:t>
            </a:r>
            <a:endParaRPr sz="1800" b="0">
              <a:latin typeface="Lato"/>
              <a:ea typeface="Lato"/>
              <a:cs typeface="Lato"/>
              <a:sym typeface="Lato"/>
            </a:endParaRPr>
          </a:p>
          <a:p>
            <a:pPr marL="914400" marR="0" lvl="0" indent="0" algn="l" rtl="0">
              <a:lnSpc>
                <a:spcPct val="115000"/>
              </a:lnSpc>
              <a:spcBef>
                <a:spcPts val="1200"/>
              </a:spcBef>
              <a:spcAft>
                <a:spcPts val="0"/>
              </a:spcAft>
              <a:buNone/>
            </a:pPr>
            <a:endParaRPr sz="1800" b="0">
              <a:latin typeface="Lato"/>
              <a:ea typeface="Lato"/>
              <a:cs typeface="Lato"/>
              <a:sym typeface="Lato"/>
            </a:endParaRPr>
          </a:p>
          <a:p>
            <a:pPr marL="0" marR="0" lvl="0" indent="0" algn="l" rtl="0">
              <a:lnSpc>
                <a:spcPct val="115000"/>
              </a:lnSpc>
              <a:spcBef>
                <a:spcPts val="1200"/>
              </a:spcBef>
              <a:spcAft>
                <a:spcPts val="0"/>
              </a:spcAft>
              <a:buNone/>
            </a:pPr>
            <a:endParaRPr sz="1800" b="0">
              <a:latin typeface="Lato"/>
              <a:ea typeface="Lato"/>
              <a:cs typeface="Lato"/>
              <a:sym typeface="Lato"/>
            </a:endParaRPr>
          </a:p>
          <a:p>
            <a:pPr marL="914400" lvl="0" indent="0" algn="l" rtl="0">
              <a:lnSpc>
                <a:spcPct val="115000"/>
              </a:lnSpc>
              <a:spcBef>
                <a:spcPts val="1200"/>
              </a:spcBef>
              <a:spcAft>
                <a:spcPts val="0"/>
              </a:spcAft>
              <a:buNone/>
            </a:pPr>
            <a:endParaRPr sz="1800">
              <a:latin typeface="Lato"/>
              <a:ea typeface="Lato"/>
              <a:cs typeface="Lato"/>
              <a:sym typeface="Lato"/>
            </a:endParaRPr>
          </a:p>
          <a:p>
            <a:pPr marL="914400" lvl="0" indent="0" algn="l" rtl="0">
              <a:lnSpc>
                <a:spcPct val="115000"/>
              </a:lnSpc>
              <a:spcBef>
                <a:spcPts val="1200"/>
              </a:spcBef>
              <a:spcAft>
                <a:spcPts val="0"/>
              </a:spcAft>
              <a:buNone/>
            </a:pPr>
            <a:endParaRPr sz="18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idx="4294967295"/>
          </p:nvPr>
        </p:nvSpPr>
        <p:spPr>
          <a:xfrm>
            <a:off x="-211025" y="271225"/>
            <a:ext cx="8348700" cy="10734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2700">
                <a:solidFill>
                  <a:schemeClr val="dk1"/>
                </a:solidFill>
                <a:latin typeface="Lato"/>
                <a:ea typeface="Lato"/>
                <a:cs typeface="Lato"/>
                <a:sym typeface="Lato"/>
              </a:rPr>
              <a:t>Solutions</a:t>
            </a:r>
            <a:endParaRPr sz="27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endParaRPr sz="2700">
              <a:solidFill>
                <a:schemeClr val="dk1"/>
              </a:solidFill>
              <a:latin typeface="Lato"/>
              <a:ea typeface="Lato"/>
              <a:cs typeface="Lato"/>
              <a:sym typeface="Lato"/>
            </a:endParaRPr>
          </a:p>
          <a:p>
            <a:pPr marL="457200" marR="0" lvl="0" indent="0" algn="l" rtl="0">
              <a:lnSpc>
                <a:spcPct val="115000"/>
              </a:lnSpc>
              <a:spcBef>
                <a:spcPts val="1200"/>
              </a:spcBef>
              <a:spcAft>
                <a:spcPts val="1200"/>
              </a:spcAft>
              <a:buNone/>
            </a:pPr>
            <a:endParaRPr sz="2700">
              <a:solidFill>
                <a:schemeClr val="dk1"/>
              </a:solidFill>
              <a:latin typeface="Lato"/>
              <a:ea typeface="Lato"/>
              <a:cs typeface="Lato"/>
              <a:sym typeface="Lato"/>
            </a:endParaRPr>
          </a:p>
        </p:txBody>
      </p:sp>
      <p:sp>
        <p:nvSpPr>
          <p:cNvPr id="133" name="Google Shape;133;p23"/>
          <p:cNvSpPr txBox="1">
            <a:spLocks noGrp="1"/>
          </p:cNvSpPr>
          <p:nvPr>
            <p:ph type="title" idx="4294967295"/>
          </p:nvPr>
        </p:nvSpPr>
        <p:spPr>
          <a:xfrm>
            <a:off x="535775" y="625975"/>
            <a:ext cx="7807200" cy="392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0">
              <a:solidFill>
                <a:srgbClr val="0D0D0D"/>
              </a:solidFill>
              <a:highlight>
                <a:srgbClr val="FFFFFF"/>
              </a:highlight>
              <a:latin typeface="Roboto"/>
              <a:ea typeface="Roboto"/>
              <a:cs typeface="Roboto"/>
              <a:sym typeface="Roboto"/>
            </a:endParaRPr>
          </a:p>
          <a:p>
            <a:pPr marL="914400" lvl="0" indent="-342900" algn="l" rtl="0">
              <a:lnSpc>
                <a:spcPct val="115000"/>
              </a:lnSpc>
              <a:spcBef>
                <a:spcPts val="1200"/>
              </a:spcBef>
              <a:spcAft>
                <a:spcPts val="0"/>
              </a:spcAft>
              <a:buSzPts val="1800"/>
              <a:buFont typeface="Lato"/>
              <a:buChar char="●"/>
            </a:pPr>
            <a:r>
              <a:rPr lang="en" sz="1800">
                <a:latin typeface="Lato"/>
                <a:ea typeface="Lato"/>
                <a:cs typeface="Lato"/>
                <a:sym typeface="Lato"/>
              </a:rPr>
              <a:t>Candidate Distribution: </a:t>
            </a:r>
            <a:r>
              <a:rPr lang="en" sz="1800" b="0">
                <a:latin typeface="Lato"/>
                <a:ea typeface="Lato"/>
                <a:cs typeface="Lato"/>
                <a:sym typeface="Lato"/>
              </a:rPr>
              <a:t>A meticulous selection process will be applied to distribute candidates among selected programs and universities based on eligibility criteria and individual needs.</a:t>
            </a:r>
            <a:endParaRPr sz="1800" b="0">
              <a:latin typeface="Lato"/>
              <a:ea typeface="Lato"/>
              <a:cs typeface="Lato"/>
              <a:sym typeface="Lato"/>
            </a:endParaRPr>
          </a:p>
          <a:p>
            <a:pPr marL="914400" lvl="0" indent="0" algn="l" rtl="0">
              <a:lnSpc>
                <a:spcPct val="115000"/>
              </a:lnSpc>
              <a:spcBef>
                <a:spcPts val="1200"/>
              </a:spcBef>
              <a:spcAft>
                <a:spcPts val="0"/>
              </a:spcAft>
              <a:buNone/>
            </a:pPr>
            <a:endParaRPr sz="1800" b="0">
              <a:latin typeface="Lato"/>
              <a:ea typeface="Lato"/>
              <a:cs typeface="Lato"/>
              <a:sym typeface="Lato"/>
            </a:endParaRPr>
          </a:p>
          <a:p>
            <a:pPr marL="914400" lvl="0" indent="-342900" algn="l" rtl="0">
              <a:lnSpc>
                <a:spcPct val="115000"/>
              </a:lnSpc>
              <a:spcBef>
                <a:spcPts val="1200"/>
              </a:spcBef>
              <a:spcAft>
                <a:spcPts val="0"/>
              </a:spcAft>
              <a:buSzPts val="1800"/>
              <a:buFont typeface="Lato"/>
              <a:buChar char="●"/>
            </a:pPr>
            <a:r>
              <a:rPr lang="en" sz="1800">
                <a:latin typeface="Lato"/>
                <a:ea typeface="Lato"/>
                <a:cs typeface="Lato"/>
                <a:sym typeface="Lato"/>
              </a:rPr>
              <a:t>Eligibility Criteria:</a:t>
            </a:r>
            <a:r>
              <a:rPr lang="en" sz="1800" b="0">
                <a:latin typeface="Lato"/>
                <a:ea typeface="Lato"/>
                <a:cs typeface="Lato"/>
                <a:sym typeface="Lato"/>
              </a:rPr>
              <a:t> will include requirements such as obtaining an excellent academic GPA, demonstrating proficiency in the English language, and providing recommendation letters.</a:t>
            </a:r>
            <a:endParaRPr sz="1800">
              <a:latin typeface="Lato"/>
              <a:ea typeface="Lato"/>
              <a:cs typeface="Lato"/>
              <a:sym typeface="Lato"/>
            </a:endParaRPr>
          </a:p>
          <a:p>
            <a:pPr marL="914400" marR="0" lvl="0" indent="0" algn="l" rtl="0">
              <a:lnSpc>
                <a:spcPct val="115000"/>
              </a:lnSpc>
              <a:spcBef>
                <a:spcPts val="1200"/>
              </a:spcBef>
              <a:spcAft>
                <a:spcPts val="0"/>
              </a:spcAft>
              <a:buNone/>
            </a:pPr>
            <a:endParaRPr sz="1800" b="0">
              <a:latin typeface="Lato"/>
              <a:ea typeface="Lato"/>
              <a:cs typeface="Lato"/>
              <a:sym typeface="Lato"/>
            </a:endParaRPr>
          </a:p>
          <a:p>
            <a:pPr marL="0" marR="0" lvl="0" indent="0" algn="l" rtl="0">
              <a:lnSpc>
                <a:spcPct val="115000"/>
              </a:lnSpc>
              <a:spcBef>
                <a:spcPts val="1200"/>
              </a:spcBef>
              <a:spcAft>
                <a:spcPts val="0"/>
              </a:spcAft>
              <a:buNone/>
            </a:pPr>
            <a:endParaRPr sz="1800" b="0">
              <a:latin typeface="Lato"/>
              <a:ea typeface="Lato"/>
              <a:cs typeface="Lato"/>
              <a:sym typeface="Lato"/>
            </a:endParaRPr>
          </a:p>
          <a:p>
            <a:pPr marL="914400" lvl="0" indent="0" algn="l" rtl="0">
              <a:lnSpc>
                <a:spcPct val="115000"/>
              </a:lnSpc>
              <a:spcBef>
                <a:spcPts val="1200"/>
              </a:spcBef>
              <a:spcAft>
                <a:spcPts val="0"/>
              </a:spcAft>
              <a:buNone/>
            </a:pPr>
            <a:endParaRPr sz="1800">
              <a:latin typeface="Lato"/>
              <a:ea typeface="Lato"/>
              <a:cs typeface="Lato"/>
              <a:sym typeface="Lato"/>
            </a:endParaRPr>
          </a:p>
          <a:p>
            <a:pPr marL="914400" lvl="0" indent="0" algn="l" rtl="0">
              <a:lnSpc>
                <a:spcPct val="115000"/>
              </a:lnSpc>
              <a:spcBef>
                <a:spcPts val="1200"/>
              </a:spcBef>
              <a:spcAft>
                <a:spcPts val="0"/>
              </a:spcAft>
              <a:buNone/>
            </a:pPr>
            <a:endParaRPr sz="18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idx="4294967295"/>
          </p:nvPr>
        </p:nvSpPr>
        <p:spPr>
          <a:xfrm>
            <a:off x="330475" y="271225"/>
            <a:ext cx="7807200" cy="107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700">
                <a:solidFill>
                  <a:schemeClr val="dk1"/>
                </a:solidFill>
                <a:latin typeface="Lato"/>
                <a:ea typeface="Lato"/>
                <a:cs typeface="Lato"/>
                <a:sym typeface="Lato"/>
              </a:rPr>
              <a:t>Recommendation</a:t>
            </a:r>
            <a:endParaRPr sz="2700">
              <a:solidFill>
                <a:schemeClr val="dk1"/>
              </a:solidFill>
              <a:latin typeface="Lato"/>
              <a:ea typeface="Lato"/>
              <a:cs typeface="Lato"/>
              <a:sym typeface="Lato"/>
            </a:endParaRPr>
          </a:p>
          <a:p>
            <a:pPr marL="457200" lvl="0" indent="0" algn="l" rtl="0">
              <a:lnSpc>
                <a:spcPct val="115000"/>
              </a:lnSpc>
              <a:spcBef>
                <a:spcPts val="1500"/>
              </a:spcBef>
              <a:spcAft>
                <a:spcPts val="0"/>
              </a:spcAft>
              <a:buNone/>
            </a:pPr>
            <a:endParaRPr sz="2700">
              <a:solidFill>
                <a:schemeClr val="dk1"/>
              </a:solidFill>
              <a:latin typeface="Lato"/>
              <a:ea typeface="Lato"/>
              <a:cs typeface="Lato"/>
              <a:sym typeface="Lato"/>
            </a:endParaRPr>
          </a:p>
          <a:p>
            <a:pPr marL="457200" marR="0" lvl="0" indent="0" algn="l" rtl="0">
              <a:lnSpc>
                <a:spcPct val="115000"/>
              </a:lnSpc>
              <a:spcBef>
                <a:spcPts val="1200"/>
              </a:spcBef>
              <a:spcAft>
                <a:spcPts val="1200"/>
              </a:spcAft>
              <a:buNone/>
            </a:pPr>
            <a:endParaRPr sz="2700">
              <a:solidFill>
                <a:schemeClr val="dk1"/>
              </a:solidFill>
              <a:latin typeface="Lato"/>
              <a:ea typeface="Lato"/>
              <a:cs typeface="Lato"/>
              <a:sym typeface="Lato"/>
            </a:endParaRPr>
          </a:p>
        </p:txBody>
      </p:sp>
      <p:sp>
        <p:nvSpPr>
          <p:cNvPr id="139" name="Google Shape;139;p24"/>
          <p:cNvSpPr txBox="1">
            <a:spLocks noGrp="1"/>
          </p:cNvSpPr>
          <p:nvPr>
            <p:ph type="title" idx="4294967295"/>
          </p:nvPr>
        </p:nvSpPr>
        <p:spPr>
          <a:xfrm>
            <a:off x="535775" y="850025"/>
            <a:ext cx="7807200" cy="4004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endParaRPr sz="1400" b="0">
              <a:latin typeface="Lato"/>
              <a:ea typeface="Lato"/>
              <a:cs typeface="Lato"/>
              <a:sym typeface="Lato"/>
            </a:endParaRPr>
          </a:p>
          <a:p>
            <a:pPr marL="457200" lvl="0" indent="-298450" algn="l" rtl="0">
              <a:lnSpc>
                <a:spcPct val="115000"/>
              </a:lnSpc>
              <a:spcBef>
                <a:spcPts val="1500"/>
              </a:spcBef>
              <a:spcAft>
                <a:spcPts val="0"/>
              </a:spcAft>
              <a:buClr>
                <a:srgbClr val="0D0D0D"/>
              </a:buClr>
              <a:buSzPts val="1100"/>
              <a:buFont typeface="Roboto"/>
              <a:buChar char="●"/>
            </a:pPr>
            <a:r>
              <a:rPr lang="en" sz="1700">
                <a:latin typeface="Lato"/>
                <a:ea typeface="Lato"/>
                <a:cs typeface="Lato"/>
                <a:sym typeface="Lato"/>
              </a:rPr>
              <a:t>Information Technology (IT):</a:t>
            </a:r>
            <a:endParaRPr sz="1700">
              <a:latin typeface="Lato"/>
              <a:ea typeface="Lato"/>
              <a:cs typeface="Lato"/>
              <a:sym typeface="Lato"/>
            </a:endParaRPr>
          </a:p>
          <a:p>
            <a:pPr marL="914400" lvl="1" indent="-298450" algn="l" rtl="0">
              <a:lnSpc>
                <a:spcPct val="115000"/>
              </a:lnSpc>
              <a:spcBef>
                <a:spcPts val="0"/>
              </a:spcBef>
              <a:spcAft>
                <a:spcPts val="0"/>
              </a:spcAft>
              <a:buClr>
                <a:srgbClr val="0D0D0D"/>
              </a:buClr>
              <a:buSzPts val="1100"/>
              <a:buFont typeface="Roboto"/>
              <a:buChar char="●"/>
            </a:pPr>
            <a:r>
              <a:rPr lang="en" sz="1700" b="0">
                <a:latin typeface="Lato"/>
                <a:ea typeface="Lato"/>
                <a:cs typeface="Lato"/>
                <a:sym typeface="Lato"/>
              </a:rPr>
              <a:t>Degrees: Master's in Computer Science, PhD in Information Systems.</a:t>
            </a:r>
            <a:endParaRPr sz="1700" b="0">
              <a:latin typeface="Lato"/>
              <a:ea typeface="Lato"/>
              <a:cs typeface="Lato"/>
              <a:sym typeface="Lato"/>
            </a:endParaRPr>
          </a:p>
          <a:p>
            <a:pPr marL="914400" lvl="1" indent="-298450" algn="l" rtl="0">
              <a:lnSpc>
                <a:spcPct val="115000"/>
              </a:lnSpc>
              <a:spcBef>
                <a:spcPts val="0"/>
              </a:spcBef>
              <a:spcAft>
                <a:spcPts val="0"/>
              </a:spcAft>
              <a:buClr>
                <a:srgbClr val="0D0D0D"/>
              </a:buClr>
              <a:buSzPts val="1100"/>
              <a:buFont typeface="Roboto"/>
              <a:buChar char="●"/>
            </a:pPr>
            <a:r>
              <a:rPr lang="en" sz="1700" b="0">
                <a:latin typeface="Lato"/>
                <a:ea typeface="Lato"/>
                <a:cs typeface="Lato"/>
                <a:sym typeface="Lato"/>
              </a:rPr>
              <a:t>Prioritized Universities: Stanford University (USA)</a:t>
            </a:r>
            <a:endParaRPr sz="1700" b="0">
              <a:latin typeface="Lato"/>
              <a:ea typeface="Lato"/>
              <a:cs typeface="Lato"/>
              <a:sym typeface="Lato"/>
            </a:endParaRPr>
          </a:p>
          <a:p>
            <a:pPr marL="914400" lvl="0" indent="0" algn="l" rtl="0">
              <a:lnSpc>
                <a:spcPct val="115000"/>
              </a:lnSpc>
              <a:spcBef>
                <a:spcPts val="0"/>
              </a:spcBef>
              <a:spcAft>
                <a:spcPts val="0"/>
              </a:spcAft>
              <a:buNone/>
            </a:pPr>
            <a:endParaRPr sz="1700" b="0">
              <a:latin typeface="Lato"/>
              <a:ea typeface="Lato"/>
              <a:cs typeface="Lato"/>
              <a:sym typeface="Lato"/>
            </a:endParaRPr>
          </a:p>
          <a:p>
            <a:pPr marL="457200" lvl="0" indent="-298450" algn="l" rtl="0">
              <a:lnSpc>
                <a:spcPct val="115000"/>
              </a:lnSpc>
              <a:spcBef>
                <a:spcPts val="0"/>
              </a:spcBef>
              <a:spcAft>
                <a:spcPts val="0"/>
              </a:spcAft>
              <a:buClr>
                <a:srgbClr val="0D0D0D"/>
              </a:buClr>
              <a:buSzPts val="1100"/>
              <a:buFont typeface="Roboto"/>
              <a:buChar char="●"/>
            </a:pPr>
            <a:r>
              <a:rPr lang="en" sz="1700">
                <a:latin typeface="Lato"/>
                <a:ea typeface="Lato"/>
                <a:cs typeface="Lato"/>
                <a:sym typeface="Lato"/>
              </a:rPr>
              <a:t>Engineering:</a:t>
            </a:r>
            <a:endParaRPr sz="1700">
              <a:latin typeface="Lato"/>
              <a:ea typeface="Lato"/>
              <a:cs typeface="Lato"/>
              <a:sym typeface="Lato"/>
            </a:endParaRPr>
          </a:p>
          <a:p>
            <a:pPr marL="914400" lvl="1" indent="-298450" algn="l" rtl="0">
              <a:lnSpc>
                <a:spcPct val="115000"/>
              </a:lnSpc>
              <a:spcBef>
                <a:spcPts val="0"/>
              </a:spcBef>
              <a:spcAft>
                <a:spcPts val="0"/>
              </a:spcAft>
              <a:buClr>
                <a:srgbClr val="0D0D0D"/>
              </a:buClr>
              <a:buSzPts val="1100"/>
              <a:buFont typeface="Roboto"/>
              <a:buChar char="●"/>
            </a:pPr>
            <a:r>
              <a:rPr lang="en" sz="1700" b="0">
                <a:latin typeface="Lato"/>
                <a:ea typeface="Lato"/>
                <a:cs typeface="Lato"/>
                <a:sym typeface="Lato"/>
              </a:rPr>
              <a:t>Degrees: Master's in Mechanical Engineering, PhD in Electrical Engineering.</a:t>
            </a:r>
            <a:endParaRPr sz="1700" b="0">
              <a:latin typeface="Lato"/>
              <a:ea typeface="Lato"/>
              <a:cs typeface="Lato"/>
              <a:sym typeface="Lato"/>
            </a:endParaRPr>
          </a:p>
          <a:p>
            <a:pPr marL="914400" lvl="1" indent="-298450" algn="l" rtl="0">
              <a:lnSpc>
                <a:spcPct val="115000"/>
              </a:lnSpc>
              <a:spcBef>
                <a:spcPts val="0"/>
              </a:spcBef>
              <a:spcAft>
                <a:spcPts val="0"/>
              </a:spcAft>
              <a:buClr>
                <a:srgbClr val="0D0D0D"/>
              </a:buClr>
              <a:buSzPts val="1100"/>
              <a:buFont typeface="Roboto"/>
              <a:buChar char="●"/>
            </a:pPr>
            <a:r>
              <a:rPr lang="en" sz="1700" b="0">
                <a:latin typeface="Lato"/>
                <a:ea typeface="Lato"/>
                <a:cs typeface="Lato"/>
                <a:sym typeface="Lato"/>
              </a:rPr>
              <a:t>Prioritized Universities: ETH Zurich (Switzerland).</a:t>
            </a:r>
            <a:endParaRPr sz="1100" b="0">
              <a:solidFill>
                <a:srgbClr val="0D0D0D"/>
              </a:solidFill>
              <a:highlight>
                <a:srgbClr val="FFFFFF"/>
              </a:highlight>
              <a:latin typeface="Roboto"/>
              <a:ea typeface="Roboto"/>
              <a:cs typeface="Roboto"/>
              <a:sym typeface="Roboto"/>
            </a:endParaRPr>
          </a:p>
          <a:p>
            <a:pPr marL="914400" marR="0" lvl="0" indent="0" algn="l" rtl="0">
              <a:lnSpc>
                <a:spcPct val="115000"/>
              </a:lnSpc>
              <a:spcBef>
                <a:spcPts val="0"/>
              </a:spcBef>
              <a:spcAft>
                <a:spcPts val="0"/>
              </a:spcAft>
              <a:buNone/>
            </a:pPr>
            <a:endParaRPr sz="1800" b="0">
              <a:latin typeface="Lato"/>
              <a:ea typeface="Lato"/>
              <a:cs typeface="Lato"/>
              <a:sym typeface="Lato"/>
            </a:endParaRPr>
          </a:p>
          <a:p>
            <a:pPr marL="0" marR="0" lvl="0" indent="0" algn="l" rtl="0">
              <a:lnSpc>
                <a:spcPct val="115000"/>
              </a:lnSpc>
              <a:spcBef>
                <a:spcPts val="1200"/>
              </a:spcBef>
              <a:spcAft>
                <a:spcPts val="0"/>
              </a:spcAft>
              <a:buNone/>
            </a:pPr>
            <a:endParaRPr sz="1800" b="0">
              <a:latin typeface="Lato"/>
              <a:ea typeface="Lato"/>
              <a:cs typeface="Lato"/>
              <a:sym typeface="Lato"/>
            </a:endParaRPr>
          </a:p>
          <a:p>
            <a:pPr marL="914400" lvl="0" indent="0" algn="l" rtl="0">
              <a:lnSpc>
                <a:spcPct val="115000"/>
              </a:lnSpc>
              <a:spcBef>
                <a:spcPts val="1200"/>
              </a:spcBef>
              <a:spcAft>
                <a:spcPts val="0"/>
              </a:spcAft>
              <a:buNone/>
            </a:pPr>
            <a:endParaRPr sz="1800">
              <a:latin typeface="Lato"/>
              <a:ea typeface="Lato"/>
              <a:cs typeface="Lato"/>
              <a:sym typeface="Lato"/>
            </a:endParaRPr>
          </a:p>
          <a:p>
            <a:pPr marL="914400" lvl="0" indent="0" algn="l" rtl="0">
              <a:lnSpc>
                <a:spcPct val="115000"/>
              </a:lnSpc>
              <a:spcBef>
                <a:spcPts val="1200"/>
              </a:spcBef>
              <a:spcAft>
                <a:spcPts val="0"/>
              </a:spcAft>
              <a:buNone/>
            </a:pPr>
            <a:endParaRPr sz="18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idx="4294967295"/>
          </p:nvPr>
        </p:nvSpPr>
        <p:spPr>
          <a:xfrm>
            <a:off x="595100" y="271225"/>
            <a:ext cx="7542600" cy="107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700">
                <a:solidFill>
                  <a:schemeClr val="dk1"/>
                </a:solidFill>
                <a:latin typeface="Lato"/>
                <a:ea typeface="Lato"/>
                <a:cs typeface="Lato"/>
                <a:sym typeface="Lato"/>
              </a:rPr>
              <a:t>Recommendation</a:t>
            </a:r>
            <a:endParaRPr sz="2700">
              <a:solidFill>
                <a:schemeClr val="dk1"/>
              </a:solidFill>
              <a:latin typeface="Lato"/>
              <a:ea typeface="Lato"/>
              <a:cs typeface="Lato"/>
              <a:sym typeface="Lato"/>
            </a:endParaRPr>
          </a:p>
          <a:p>
            <a:pPr marL="457200" lvl="0" indent="0" algn="l" rtl="0">
              <a:lnSpc>
                <a:spcPct val="115000"/>
              </a:lnSpc>
              <a:spcBef>
                <a:spcPts val="1500"/>
              </a:spcBef>
              <a:spcAft>
                <a:spcPts val="0"/>
              </a:spcAft>
              <a:buNone/>
            </a:pPr>
            <a:endParaRPr sz="2700">
              <a:solidFill>
                <a:schemeClr val="dk1"/>
              </a:solidFill>
              <a:latin typeface="Lato"/>
              <a:ea typeface="Lato"/>
              <a:cs typeface="Lato"/>
              <a:sym typeface="Lato"/>
            </a:endParaRPr>
          </a:p>
          <a:p>
            <a:pPr marL="457200" marR="0" lvl="0" indent="0" algn="l" rtl="0">
              <a:lnSpc>
                <a:spcPct val="115000"/>
              </a:lnSpc>
              <a:spcBef>
                <a:spcPts val="1200"/>
              </a:spcBef>
              <a:spcAft>
                <a:spcPts val="1200"/>
              </a:spcAft>
              <a:buNone/>
            </a:pPr>
            <a:endParaRPr sz="2700">
              <a:solidFill>
                <a:schemeClr val="dk1"/>
              </a:solidFill>
              <a:latin typeface="Lato"/>
              <a:ea typeface="Lato"/>
              <a:cs typeface="Lato"/>
              <a:sym typeface="Lato"/>
            </a:endParaRPr>
          </a:p>
        </p:txBody>
      </p:sp>
      <p:sp>
        <p:nvSpPr>
          <p:cNvPr id="145" name="Google Shape;145;p25"/>
          <p:cNvSpPr txBox="1">
            <a:spLocks noGrp="1"/>
          </p:cNvSpPr>
          <p:nvPr>
            <p:ph type="title" idx="4294967295"/>
          </p:nvPr>
        </p:nvSpPr>
        <p:spPr>
          <a:xfrm>
            <a:off x="535775" y="1167400"/>
            <a:ext cx="7807200" cy="3380100"/>
          </a:xfrm>
          <a:prstGeom prst="rect">
            <a:avLst/>
          </a:prstGeom>
        </p:spPr>
        <p:txBody>
          <a:bodyPr spcFirstLastPara="1" wrap="square" lIns="91425" tIns="91425" rIns="91425" bIns="91425" anchor="t" anchorCtr="0">
            <a:noAutofit/>
          </a:bodyPr>
          <a:lstStyle/>
          <a:p>
            <a:pPr marL="457200" marR="0" lvl="0" indent="-336550" algn="l" rtl="0">
              <a:lnSpc>
                <a:spcPct val="115000"/>
              </a:lnSpc>
              <a:spcBef>
                <a:spcPts val="0"/>
              </a:spcBef>
              <a:spcAft>
                <a:spcPts val="0"/>
              </a:spcAft>
              <a:buSzPts val="1700"/>
              <a:buFont typeface="Lato"/>
              <a:buChar char="●"/>
            </a:pPr>
            <a:r>
              <a:rPr lang="en" sz="1700">
                <a:latin typeface="Lato"/>
                <a:ea typeface="Lato"/>
                <a:cs typeface="Lato"/>
                <a:sym typeface="Lato"/>
              </a:rPr>
              <a:t>Medicine and Healthcare:</a:t>
            </a:r>
            <a:endParaRPr sz="1700">
              <a:latin typeface="Lato"/>
              <a:ea typeface="Lato"/>
              <a:cs typeface="Lato"/>
              <a:sym typeface="Lato"/>
            </a:endParaRPr>
          </a:p>
          <a:p>
            <a:pPr marL="914400" marR="0" lvl="1" indent="-298450" algn="l" rtl="0">
              <a:lnSpc>
                <a:spcPct val="115000"/>
              </a:lnSpc>
              <a:spcBef>
                <a:spcPts val="0"/>
              </a:spcBef>
              <a:spcAft>
                <a:spcPts val="0"/>
              </a:spcAft>
              <a:buClr>
                <a:srgbClr val="0D0D0D"/>
              </a:buClr>
              <a:buSzPts val="1100"/>
              <a:buFont typeface="Roboto"/>
              <a:buChar char="●"/>
            </a:pPr>
            <a:r>
              <a:rPr lang="en" sz="1700" b="0">
                <a:latin typeface="Lato"/>
                <a:ea typeface="Lato"/>
                <a:cs typeface="Lato"/>
                <a:sym typeface="Lato"/>
              </a:rPr>
              <a:t>Degrees: Master's in Public Health, PhD in Biomedical Sciences.</a:t>
            </a:r>
            <a:endParaRPr sz="1700" b="0">
              <a:latin typeface="Lato"/>
              <a:ea typeface="Lato"/>
              <a:cs typeface="Lato"/>
              <a:sym typeface="Lato"/>
            </a:endParaRPr>
          </a:p>
          <a:p>
            <a:pPr marL="914400" marR="0" lvl="1" indent="-298450" algn="l" rtl="0">
              <a:lnSpc>
                <a:spcPct val="115000"/>
              </a:lnSpc>
              <a:spcBef>
                <a:spcPts val="0"/>
              </a:spcBef>
              <a:spcAft>
                <a:spcPts val="0"/>
              </a:spcAft>
              <a:buClr>
                <a:srgbClr val="0D0D0D"/>
              </a:buClr>
              <a:buSzPts val="1100"/>
              <a:buFont typeface="Roboto"/>
              <a:buChar char="●"/>
            </a:pPr>
            <a:r>
              <a:rPr lang="en" sz="1700" b="0">
                <a:latin typeface="Lato"/>
                <a:ea typeface="Lato"/>
                <a:cs typeface="Lato"/>
                <a:sym typeface="Lato"/>
              </a:rPr>
              <a:t>Prioritized Universities: Johns Hopkins University (USA)</a:t>
            </a:r>
            <a:endParaRPr sz="1700" b="0">
              <a:latin typeface="Lato"/>
              <a:ea typeface="Lato"/>
              <a:cs typeface="Lato"/>
              <a:sym typeface="Lato"/>
            </a:endParaRPr>
          </a:p>
          <a:p>
            <a:pPr marL="914400" marR="0" lvl="0" indent="0" algn="l" rtl="0">
              <a:lnSpc>
                <a:spcPct val="115000"/>
              </a:lnSpc>
              <a:spcBef>
                <a:spcPts val="0"/>
              </a:spcBef>
              <a:spcAft>
                <a:spcPts val="0"/>
              </a:spcAft>
              <a:buNone/>
            </a:pPr>
            <a:endParaRPr sz="1700">
              <a:latin typeface="Lato"/>
              <a:ea typeface="Lato"/>
              <a:cs typeface="Lato"/>
              <a:sym typeface="Lato"/>
            </a:endParaRPr>
          </a:p>
          <a:p>
            <a:pPr marL="457200" marR="0" lvl="0" indent="-336550" algn="l" rtl="0">
              <a:lnSpc>
                <a:spcPct val="115000"/>
              </a:lnSpc>
              <a:spcBef>
                <a:spcPts val="0"/>
              </a:spcBef>
              <a:spcAft>
                <a:spcPts val="0"/>
              </a:spcAft>
              <a:buSzPts val="1700"/>
              <a:buFont typeface="Lato"/>
              <a:buChar char="●"/>
            </a:pPr>
            <a:r>
              <a:rPr lang="en" sz="1700">
                <a:latin typeface="Lato"/>
                <a:ea typeface="Lato"/>
                <a:cs typeface="Lato"/>
                <a:sym typeface="Lato"/>
              </a:rPr>
              <a:t>Tourism:</a:t>
            </a:r>
            <a:endParaRPr sz="1700">
              <a:latin typeface="Lato"/>
              <a:ea typeface="Lato"/>
              <a:cs typeface="Lato"/>
              <a:sym typeface="Lato"/>
            </a:endParaRPr>
          </a:p>
          <a:p>
            <a:pPr marL="914400" marR="0" lvl="1" indent="-298450" algn="l" rtl="0">
              <a:lnSpc>
                <a:spcPct val="115000"/>
              </a:lnSpc>
              <a:spcBef>
                <a:spcPts val="0"/>
              </a:spcBef>
              <a:spcAft>
                <a:spcPts val="0"/>
              </a:spcAft>
              <a:buClr>
                <a:srgbClr val="0D0D0D"/>
              </a:buClr>
              <a:buSzPts val="1100"/>
              <a:buFont typeface="Roboto"/>
              <a:buChar char="●"/>
            </a:pPr>
            <a:r>
              <a:rPr lang="en" sz="1700" b="0">
                <a:latin typeface="Lato"/>
                <a:ea typeface="Lato"/>
                <a:cs typeface="Lato"/>
                <a:sym typeface="Lato"/>
              </a:rPr>
              <a:t>Degrees: Master's in Tourism Management, PhD in Hospitality Management.</a:t>
            </a:r>
            <a:endParaRPr sz="1700" b="0">
              <a:latin typeface="Lato"/>
              <a:ea typeface="Lato"/>
              <a:cs typeface="Lato"/>
              <a:sym typeface="Lato"/>
            </a:endParaRPr>
          </a:p>
          <a:p>
            <a:pPr marL="914400" marR="0" lvl="1" indent="-298450" algn="l" rtl="0">
              <a:lnSpc>
                <a:spcPct val="115000"/>
              </a:lnSpc>
              <a:spcBef>
                <a:spcPts val="0"/>
              </a:spcBef>
              <a:spcAft>
                <a:spcPts val="0"/>
              </a:spcAft>
              <a:buClr>
                <a:srgbClr val="0D0D0D"/>
              </a:buClr>
              <a:buSzPts val="1100"/>
              <a:buFont typeface="Roboto"/>
              <a:buChar char="●"/>
            </a:pPr>
            <a:r>
              <a:rPr lang="en" sz="1700" b="0">
                <a:latin typeface="Lato"/>
                <a:ea typeface="Lato"/>
                <a:cs typeface="Lato"/>
                <a:sym typeface="Lato"/>
              </a:rPr>
              <a:t>Prioritized Universities: University of Queensland (Australia)</a:t>
            </a:r>
            <a:endParaRPr sz="1700">
              <a:latin typeface="Lato"/>
              <a:ea typeface="Lato"/>
              <a:cs typeface="Lato"/>
              <a:sym typeface="Lato"/>
            </a:endParaRPr>
          </a:p>
          <a:p>
            <a:pPr marL="914400" marR="0" lvl="0" indent="0" algn="l" rtl="0">
              <a:lnSpc>
                <a:spcPct val="115000"/>
              </a:lnSpc>
              <a:spcBef>
                <a:spcPts val="0"/>
              </a:spcBef>
              <a:spcAft>
                <a:spcPts val="0"/>
              </a:spcAft>
              <a:buNone/>
            </a:pPr>
            <a:endParaRPr sz="1800" b="0">
              <a:latin typeface="Lato"/>
              <a:ea typeface="Lato"/>
              <a:cs typeface="Lato"/>
              <a:sym typeface="Lato"/>
            </a:endParaRPr>
          </a:p>
          <a:p>
            <a:pPr marL="0" marR="0" lvl="0" indent="0" algn="l" rtl="0">
              <a:lnSpc>
                <a:spcPct val="115000"/>
              </a:lnSpc>
              <a:spcBef>
                <a:spcPts val="1200"/>
              </a:spcBef>
              <a:spcAft>
                <a:spcPts val="0"/>
              </a:spcAft>
              <a:buNone/>
            </a:pPr>
            <a:endParaRPr sz="1800" b="0">
              <a:latin typeface="Lato"/>
              <a:ea typeface="Lato"/>
              <a:cs typeface="Lato"/>
              <a:sym typeface="Lato"/>
            </a:endParaRPr>
          </a:p>
          <a:p>
            <a:pPr marL="914400" lvl="0" indent="0" algn="l" rtl="0">
              <a:lnSpc>
                <a:spcPct val="115000"/>
              </a:lnSpc>
              <a:spcBef>
                <a:spcPts val="1200"/>
              </a:spcBef>
              <a:spcAft>
                <a:spcPts val="0"/>
              </a:spcAft>
              <a:buNone/>
            </a:pPr>
            <a:endParaRPr sz="1800">
              <a:latin typeface="Lato"/>
              <a:ea typeface="Lato"/>
              <a:cs typeface="Lato"/>
              <a:sym typeface="Lato"/>
            </a:endParaRPr>
          </a:p>
          <a:p>
            <a:pPr marL="914400" lvl="0" indent="0" algn="l" rtl="0">
              <a:lnSpc>
                <a:spcPct val="115000"/>
              </a:lnSpc>
              <a:spcBef>
                <a:spcPts val="1200"/>
              </a:spcBef>
              <a:spcAft>
                <a:spcPts val="0"/>
              </a:spcAft>
              <a:buNone/>
            </a:pPr>
            <a:endParaRPr sz="18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9"/>
        <p:cNvGrpSpPr/>
        <p:nvPr/>
      </p:nvGrpSpPr>
      <p:grpSpPr>
        <a:xfrm>
          <a:off x="0" y="0"/>
          <a:ext cx="0" cy="0"/>
          <a:chOff x="0" y="0"/>
          <a:chExt cx="0" cy="0"/>
        </a:xfrm>
      </p:grpSpPr>
      <p:sp>
        <p:nvSpPr>
          <p:cNvPr id="150" name="Google Shape;150;p26"/>
          <p:cNvSpPr txBox="1"/>
          <p:nvPr/>
        </p:nvSpPr>
        <p:spPr>
          <a:xfrm>
            <a:off x="3072000" y="2009900"/>
            <a:ext cx="3000000" cy="6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200" b="1">
                <a:solidFill>
                  <a:schemeClr val="lt1"/>
                </a:solidFill>
                <a:latin typeface="Raleway"/>
                <a:ea typeface="Raleway"/>
                <a:cs typeface="Raleway"/>
                <a:sym typeface="Raleway"/>
              </a:rPr>
              <a:t>Thank you</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600">
                <a:solidFill>
                  <a:schemeClr val="dk1"/>
                </a:solidFill>
                <a:latin typeface="Lato"/>
                <a:ea typeface="Lato"/>
                <a:cs typeface="Lato"/>
                <a:sym typeface="Lato"/>
              </a:rPr>
              <a:t>Overview</a:t>
            </a:r>
            <a:endParaRPr sz="2400"/>
          </a:p>
        </p:txBody>
      </p:sp>
      <p:sp>
        <p:nvSpPr>
          <p:cNvPr id="79" name="Google Shape;79;p14"/>
          <p:cNvSpPr txBox="1">
            <a:spLocks noGrp="1"/>
          </p:cNvSpPr>
          <p:nvPr>
            <p:ph type="title" idx="4294967295"/>
          </p:nvPr>
        </p:nvSpPr>
        <p:spPr>
          <a:xfrm>
            <a:off x="535775" y="1480150"/>
            <a:ext cx="8283300" cy="30675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D0D0D"/>
              </a:buClr>
              <a:buSzPts val="2000"/>
              <a:buFont typeface="Roboto"/>
              <a:buChar char="●"/>
            </a:pPr>
            <a:r>
              <a:rPr lang="en" sz="2400" b="0"/>
              <a:t>The problem</a:t>
            </a:r>
            <a:endParaRPr sz="2400" b="0"/>
          </a:p>
          <a:p>
            <a:pPr marL="457200" marR="0" lvl="0" indent="-355600" algn="l" rtl="0">
              <a:lnSpc>
                <a:spcPct val="115000"/>
              </a:lnSpc>
              <a:spcBef>
                <a:spcPts val="0"/>
              </a:spcBef>
              <a:spcAft>
                <a:spcPts val="0"/>
              </a:spcAft>
              <a:buClr>
                <a:srgbClr val="0D0D0D"/>
              </a:buClr>
              <a:buSzPts val="2000"/>
              <a:buFont typeface="Roboto"/>
              <a:buChar char="●"/>
            </a:pPr>
            <a:r>
              <a:rPr lang="en" sz="2400" b="0"/>
              <a:t>Stakeholders and Audience</a:t>
            </a:r>
            <a:endParaRPr sz="2400" b="0"/>
          </a:p>
          <a:p>
            <a:pPr marL="457200" marR="0" lvl="0" indent="-355600" algn="l" rtl="0">
              <a:lnSpc>
                <a:spcPct val="115000"/>
              </a:lnSpc>
              <a:spcBef>
                <a:spcPts val="0"/>
              </a:spcBef>
              <a:spcAft>
                <a:spcPts val="0"/>
              </a:spcAft>
              <a:buClr>
                <a:srgbClr val="0D0D0D"/>
              </a:buClr>
              <a:buSzPts val="2000"/>
              <a:buFont typeface="Roboto"/>
              <a:buChar char="●"/>
            </a:pPr>
            <a:r>
              <a:rPr lang="en" sz="2400" b="0"/>
              <a:t>Metrics for measuring data to achieve objectives</a:t>
            </a:r>
            <a:endParaRPr sz="2400" b="0"/>
          </a:p>
          <a:p>
            <a:pPr marL="457200" marR="0" lvl="0" indent="-355600" algn="l" rtl="0">
              <a:lnSpc>
                <a:spcPct val="115000"/>
              </a:lnSpc>
              <a:spcBef>
                <a:spcPts val="0"/>
              </a:spcBef>
              <a:spcAft>
                <a:spcPts val="0"/>
              </a:spcAft>
              <a:buClr>
                <a:srgbClr val="0D0D0D"/>
              </a:buClr>
              <a:buSzPts val="2000"/>
              <a:buFont typeface="Roboto"/>
              <a:buChar char="●"/>
            </a:pPr>
            <a:r>
              <a:rPr lang="en" sz="2400" b="0"/>
              <a:t>How insights can help decision-making</a:t>
            </a:r>
            <a:endParaRPr sz="2400" b="0"/>
          </a:p>
          <a:p>
            <a:pPr marL="457200" marR="0" lvl="0" indent="-355600" algn="l" rtl="0">
              <a:lnSpc>
                <a:spcPct val="115000"/>
              </a:lnSpc>
              <a:spcBef>
                <a:spcPts val="0"/>
              </a:spcBef>
              <a:spcAft>
                <a:spcPts val="0"/>
              </a:spcAft>
              <a:buClr>
                <a:srgbClr val="0D0D0D"/>
              </a:buClr>
              <a:buSzPts val="2000"/>
              <a:buFont typeface="Roboto"/>
              <a:buChar char="●"/>
            </a:pPr>
            <a:r>
              <a:rPr lang="en" sz="2400" b="0"/>
              <a:t>Data Organization</a:t>
            </a:r>
            <a:endParaRPr sz="2400" b="0"/>
          </a:p>
          <a:p>
            <a:pPr marL="457200" marR="0" lvl="0" indent="-355600" algn="l" rtl="0">
              <a:lnSpc>
                <a:spcPct val="115000"/>
              </a:lnSpc>
              <a:spcBef>
                <a:spcPts val="0"/>
              </a:spcBef>
              <a:spcAft>
                <a:spcPts val="0"/>
              </a:spcAft>
              <a:buClr>
                <a:srgbClr val="0D0D0D"/>
              </a:buClr>
              <a:buSzPts val="2000"/>
              <a:buFont typeface="Roboto"/>
              <a:buChar char="●"/>
            </a:pPr>
            <a:r>
              <a:rPr lang="en" sz="2400" b="0"/>
              <a:t>Solutions</a:t>
            </a:r>
            <a:endParaRPr sz="2400" b="0"/>
          </a:p>
          <a:p>
            <a:pPr marL="457200" marR="0" lvl="0" indent="-355600" algn="l" rtl="0">
              <a:lnSpc>
                <a:spcPct val="115000"/>
              </a:lnSpc>
              <a:spcBef>
                <a:spcPts val="0"/>
              </a:spcBef>
              <a:spcAft>
                <a:spcPts val="0"/>
              </a:spcAft>
              <a:buClr>
                <a:srgbClr val="0D0D0D"/>
              </a:buClr>
              <a:buSzPts val="2000"/>
              <a:buFont typeface="Roboto"/>
              <a:buChar char="●"/>
            </a:pPr>
            <a:r>
              <a:rPr lang="en" sz="2400" b="0"/>
              <a:t>Recommendation</a:t>
            </a:r>
            <a:endParaRPr sz="24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1100"/>
              <a:buFont typeface="Arial"/>
              <a:buNone/>
            </a:pPr>
            <a:r>
              <a:rPr lang="en" sz="2600">
                <a:solidFill>
                  <a:schemeClr val="dk1"/>
                </a:solidFill>
                <a:latin typeface="Lato"/>
                <a:ea typeface="Lato"/>
                <a:cs typeface="Lato"/>
                <a:sym typeface="Lato"/>
              </a:rPr>
              <a:t>Topic</a:t>
            </a:r>
            <a:endParaRPr sz="2600">
              <a:solidFill>
                <a:schemeClr val="dk1"/>
              </a:solidFill>
              <a:latin typeface="Lato"/>
              <a:ea typeface="Lato"/>
              <a:cs typeface="Lato"/>
              <a:sym typeface="Lato"/>
            </a:endParaRPr>
          </a:p>
        </p:txBody>
      </p:sp>
      <p:sp>
        <p:nvSpPr>
          <p:cNvPr id="85" name="Google Shape;85;p15"/>
          <p:cNvSpPr txBox="1">
            <a:spLocks noGrp="1"/>
          </p:cNvSpPr>
          <p:nvPr>
            <p:ph type="title" idx="4294967295"/>
          </p:nvPr>
        </p:nvSpPr>
        <p:spPr>
          <a:xfrm>
            <a:off x="535775" y="1480150"/>
            <a:ext cx="7807200" cy="30675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en" sz="1800" b="0">
                <a:latin typeface="Lato"/>
                <a:ea typeface="Lato"/>
                <a:cs typeface="Lato"/>
                <a:sym typeface="Lato"/>
              </a:rPr>
              <a:t>Designing a new scholarship program for Saudi postgraduates that is better aligned with  the job market needs in the Kingdom</a:t>
            </a:r>
            <a:endParaRPr sz="1200" b="0">
              <a:solidFill>
                <a:srgbClr val="0D0D0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r>
              <a:rPr lang="en" sz="2600">
                <a:solidFill>
                  <a:schemeClr val="dk1"/>
                </a:solidFill>
                <a:latin typeface="Lato"/>
                <a:ea typeface="Lato"/>
                <a:cs typeface="Lato"/>
                <a:sym typeface="Lato"/>
              </a:rPr>
              <a:t>The Problem</a:t>
            </a:r>
            <a:endParaRPr sz="3200" dirty="0">
              <a:solidFill>
                <a:schemeClr val="dk1"/>
              </a:solidFill>
              <a:latin typeface="Lato"/>
              <a:ea typeface="Lato"/>
              <a:cs typeface="Lato"/>
              <a:sym typeface="Lato"/>
            </a:endParaRPr>
          </a:p>
        </p:txBody>
      </p:sp>
      <p:sp>
        <p:nvSpPr>
          <p:cNvPr id="91" name="Google Shape;91;p16"/>
          <p:cNvSpPr txBox="1">
            <a:spLocks noGrp="1"/>
          </p:cNvSpPr>
          <p:nvPr>
            <p:ph type="title" idx="4294967295"/>
          </p:nvPr>
        </p:nvSpPr>
        <p:spPr>
          <a:xfrm>
            <a:off x="535775" y="1480150"/>
            <a:ext cx="7807200" cy="30675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800" b="0">
                <a:latin typeface="Lato"/>
                <a:ea typeface="Lato"/>
                <a:cs typeface="Lato"/>
                <a:sym typeface="Lato"/>
              </a:rPr>
              <a:t>The Ministry of Education's Deputyship of Scholarship aims to revamp their scholarship programs, particularly those targeting postgraduate Saudi candidates seeking master's or PhD degrees from reputable global institutes</a:t>
            </a:r>
            <a:endParaRPr sz="700" b="0">
              <a:highlight>
                <a:srgbClr val="FFFFFF"/>
              </a:highlight>
              <a:latin typeface="Roboto"/>
              <a:ea typeface="Roboto"/>
              <a:cs typeface="Roboto"/>
              <a:sym typeface="Robo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idx="4294967295"/>
          </p:nvPr>
        </p:nvSpPr>
        <p:spPr>
          <a:xfrm>
            <a:off x="405100" y="1036725"/>
            <a:ext cx="7807200" cy="3324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D0D0D"/>
              </a:buClr>
              <a:buSzPts val="1800"/>
              <a:buFont typeface="Roboto"/>
              <a:buChar char="●"/>
            </a:pPr>
            <a:r>
              <a:rPr lang="en" sz="1800">
                <a:solidFill>
                  <a:srgbClr val="0D0D0D"/>
                </a:solidFill>
                <a:highlight>
                  <a:srgbClr val="FFFFFF"/>
                </a:highlight>
                <a:latin typeface="Roboto"/>
                <a:ea typeface="Roboto"/>
                <a:cs typeface="Roboto"/>
                <a:sym typeface="Roboto"/>
              </a:rPr>
              <a:t>Stakeholders:</a:t>
            </a:r>
            <a:endParaRPr sz="1800">
              <a:solidFill>
                <a:srgbClr val="0D0D0D"/>
              </a:solidFill>
              <a:highlight>
                <a:srgbClr val="FFFFFF"/>
              </a:highlight>
              <a:latin typeface="Roboto"/>
              <a:ea typeface="Roboto"/>
              <a:cs typeface="Roboto"/>
              <a:sym typeface="Roboto"/>
            </a:endParaRPr>
          </a:p>
          <a:p>
            <a:pPr marL="914400" marR="0" lvl="1" indent="-323850" algn="l" rtl="0">
              <a:lnSpc>
                <a:spcPct val="115000"/>
              </a:lnSpc>
              <a:spcBef>
                <a:spcPts val="0"/>
              </a:spcBef>
              <a:spcAft>
                <a:spcPts val="0"/>
              </a:spcAft>
              <a:buClr>
                <a:srgbClr val="0D0D0D"/>
              </a:buClr>
              <a:buSzPts val="1500"/>
              <a:buFont typeface="Roboto"/>
              <a:buChar char="●"/>
            </a:pPr>
            <a:r>
              <a:rPr lang="en" sz="1800" b="0">
                <a:latin typeface="Lato"/>
                <a:ea typeface="Lato"/>
                <a:cs typeface="Lato"/>
                <a:sym typeface="Lato"/>
              </a:rPr>
              <a:t>Ministry of Education – Deputyship of Scholarship.</a:t>
            </a:r>
            <a:endParaRPr sz="1800" b="0">
              <a:latin typeface="Lato"/>
              <a:ea typeface="Lato"/>
              <a:cs typeface="Lato"/>
              <a:sym typeface="Lato"/>
            </a:endParaRPr>
          </a:p>
          <a:p>
            <a:pPr marL="914400" marR="0" lvl="1" indent="-323850" algn="l" rtl="0">
              <a:lnSpc>
                <a:spcPct val="115000"/>
              </a:lnSpc>
              <a:spcBef>
                <a:spcPts val="0"/>
              </a:spcBef>
              <a:spcAft>
                <a:spcPts val="0"/>
              </a:spcAft>
              <a:buClr>
                <a:srgbClr val="0D0D0D"/>
              </a:buClr>
              <a:buSzPts val="1500"/>
              <a:buFont typeface="Roboto"/>
              <a:buChar char="●"/>
            </a:pPr>
            <a:r>
              <a:rPr lang="en" sz="1800" b="0">
                <a:latin typeface="Lato"/>
                <a:ea typeface="Lato"/>
                <a:cs typeface="Lato"/>
                <a:sym typeface="Lato"/>
              </a:rPr>
              <a:t>Saudi students interested in obtaining scholarships</a:t>
            </a:r>
            <a:r>
              <a:rPr lang="en" sz="1800" b="0">
                <a:solidFill>
                  <a:srgbClr val="0D0D0D"/>
                </a:solidFill>
                <a:highlight>
                  <a:srgbClr val="FFFFFF"/>
                </a:highlight>
                <a:latin typeface="Roboto"/>
                <a:ea typeface="Roboto"/>
                <a:cs typeface="Roboto"/>
                <a:sym typeface="Roboto"/>
              </a:rPr>
              <a:t>.</a:t>
            </a:r>
            <a:endParaRPr sz="1800" b="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 sz="1800">
                <a:solidFill>
                  <a:srgbClr val="0D0D0D"/>
                </a:solidFill>
                <a:highlight>
                  <a:srgbClr val="FFFFFF"/>
                </a:highlight>
                <a:latin typeface="Roboto"/>
                <a:ea typeface="Roboto"/>
                <a:cs typeface="Roboto"/>
                <a:sym typeface="Roboto"/>
              </a:rPr>
              <a:t>Audience:</a:t>
            </a:r>
            <a:endParaRPr sz="1800">
              <a:solidFill>
                <a:srgbClr val="0D0D0D"/>
              </a:solidFill>
              <a:highlight>
                <a:srgbClr val="FFFFFF"/>
              </a:highlight>
              <a:latin typeface="Roboto"/>
              <a:ea typeface="Roboto"/>
              <a:cs typeface="Roboto"/>
              <a:sym typeface="Roboto"/>
            </a:endParaRPr>
          </a:p>
          <a:p>
            <a:pPr marL="914400" marR="0" lvl="1" indent="-323850" algn="l" rtl="0">
              <a:lnSpc>
                <a:spcPct val="115000"/>
              </a:lnSpc>
              <a:spcBef>
                <a:spcPts val="0"/>
              </a:spcBef>
              <a:spcAft>
                <a:spcPts val="0"/>
              </a:spcAft>
              <a:buClr>
                <a:srgbClr val="0D0D0D"/>
              </a:buClr>
              <a:buSzPts val="1500"/>
              <a:buFont typeface="Roboto"/>
              <a:buChar char="●"/>
            </a:pPr>
            <a:r>
              <a:rPr lang="en" sz="1800" b="0">
                <a:latin typeface="Lato"/>
                <a:ea typeface="Lato"/>
                <a:cs typeface="Lato"/>
                <a:sym typeface="Lato"/>
              </a:rPr>
              <a:t>Officials from the Ministry of Education and the Deputyship.</a:t>
            </a:r>
            <a:endParaRPr sz="1800" b="0">
              <a:latin typeface="Lato"/>
              <a:ea typeface="Lato"/>
              <a:cs typeface="Lato"/>
              <a:sym typeface="Lato"/>
            </a:endParaRPr>
          </a:p>
          <a:p>
            <a:pPr marL="914400" marR="0" lvl="1" indent="-323850" algn="l" rtl="0">
              <a:lnSpc>
                <a:spcPct val="115000"/>
              </a:lnSpc>
              <a:spcBef>
                <a:spcPts val="0"/>
              </a:spcBef>
              <a:spcAft>
                <a:spcPts val="0"/>
              </a:spcAft>
              <a:buClr>
                <a:srgbClr val="0D0D0D"/>
              </a:buClr>
              <a:buSzPts val="1500"/>
              <a:buFont typeface="Roboto"/>
              <a:buChar char="●"/>
            </a:pPr>
            <a:r>
              <a:rPr lang="en" sz="1800" b="0">
                <a:latin typeface="Lato"/>
                <a:ea typeface="Lato"/>
                <a:cs typeface="Lato"/>
                <a:sym typeface="Lato"/>
              </a:rPr>
              <a:t>Saudi students interested in obtaining scholarships.</a:t>
            </a:r>
            <a:endParaRPr sz="1800" b="0">
              <a:latin typeface="Lato"/>
              <a:ea typeface="Lato"/>
              <a:cs typeface="Lato"/>
              <a:sym typeface="Lato"/>
            </a:endParaRPr>
          </a:p>
          <a:p>
            <a:pPr marL="914400" marR="0" lvl="1" indent="-323850" algn="l" rtl="0">
              <a:lnSpc>
                <a:spcPct val="115000"/>
              </a:lnSpc>
              <a:spcBef>
                <a:spcPts val="0"/>
              </a:spcBef>
              <a:spcAft>
                <a:spcPts val="0"/>
              </a:spcAft>
              <a:buClr>
                <a:srgbClr val="0D0D0D"/>
              </a:buClr>
              <a:buSzPts val="1500"/>
              <a:buFont typeface="Roboto"/>
              <a:buChar char="●"/>
            </a:pPr>
            <a:r>
              <a:rPr lang="en" sz="1800" b="0">
                <a:latin typeface="Lato"/>
                <a:ea typeface="Lato"/>
                <a:cs typeface="Lato"/>
                <a:sym typeface="Lato"/>
              </a:rPr>
              <a:t>Potential international universities for collaboration.</a:t>
            </a:r>
            <a:endParaRPr sz="1800" b="0">
              <a:solidFill>
                <a:srgbClr val="0D0D0D"/>
              </a:solidFill>
              <a:highlight>
                <a:srgbClr val="FFFFFF"/>
              </a:highlight>
              <a:latin typeface="Roboto"/>
              <a:ea typeface="Roboto"/>
              <a:cs typeface="Roboto"/>
              <a:sym typeface="Roboto"/>
            </a:endParaRPr>
          </a:p>
          <a:p>
            <a:pPr marL="914400" lvl="1" indent="-323850" algn="l" rtl="0">
              <a:lnSpc>
                <a:spcPct val="115000"/>
              </a:lnSpc>
              <a:spcBef>
                <a:spcPts val="0"/>
              </a:spcBef>
              <a:spcAft>
                <a:spcPts val="0"/>
              </a:spcAft>
              <a:buClr>
                <a:srgbClr val="0D0D0D"/>
              </a:buClr>
              <a:buSzPts val="1500"/>
              <a:buFont typeface="Roboto"/>
              <a:buChar char="●"/>
            </a:pPr>
            <a:r>
              <a:rPr lang="en" sz="1800" b="0">
                <a:latin typeface="Lato"/>
                <a:ea typeface="Lato"/>
                <a:cs typeface="Lato"/>
                <a:sym typeface="Lato"/>
              </a:rPr>
              <a:t>Private sector institutions in Saudi Arabia seeking qualified workforce.</a:t>
            </a:r>
            <a:endParaRPr sz="1500" b="0">
              <a:solidFill>
                <a:srgbClr val="0D0D0D"/>
              </a:solidFill>
              <a:highlight>
                <a:srgbClr val="FFFFFF"/>
              </a:highlight>
              <a:latin typeface="Roboto"/>
              <a:ea typeface="Roboto"/>
              <a:cs typeface="Roboto"/>
              <a:sym typeface="Robo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
        <p:nvSpPr>
          <p:cNvPr id="97" name="Google Shape;97;p17"/>
          <p:cNvSpPr txBox="1"/>
          <p:nvPr/>
        </p:nvSpPr>
        <p:spPr>
          <a:xfrm>
            <a:off x="548425" y="280025"/>
            <a:ext cx="5675700" cy="5850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2600" b="1">
                <a:solidFill>
                  <a:schemeClr val="dk1"/>
                </a:solidFill>
                <a:latin typeface="Lato"/>
                <a:ea typeface="Lato"/>
                <a:cs typeface="Lato"/>
                <a:sym typeface="Lato"/>
              </a:rPr>
              <a:t>Stakeholders and Audience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idx="4294967295"/>
          </p:nvPr>
        </p:nvSpPr>
        <p:spPr>
          <a:xfrm>
            <a:off x="-211025" y="271225"/>
            <a:ext cx="8348700" cy="1073400"/>
          </a:xfrm>
          <a:prstGeom prst="rect">
            <a:avLst/>
          </a:prstGeom>
        </p:spPr>
        <p:txBody>
          <a:bodyPr spcFirstLastPara="1" wrap="square" lIns="91425" tIns="91425" rIns="91425" bIns="91425" anchor="t" anchorCtr="0">
            <a:noAutofit/>
          </a:bodyPr>
          <a:lstStyle/>
          <a:p>
            <a:pPr marL="457200" marR="0" lvl="0" indent="0" algn="l" rtl="0">
              <a:lnSpc>
                <a:spcPct val="115000"/>
              </a:lnSpc>
              <a:spcBef>
                <a:spcPts val="0"/>
              </a:spcBef>
              <a:spcAft>
                <a:spcPts val="1200"/>
              </a:spcAft>
              <a:buNone/>
            </a:pPr>
            <a:r>
              <a:rPr lang="en" sz="2700">
                <a:solidFill>
                  <a:schemeClr val="dk1"/>
                </a:solidFill>
                <a:latin typeface="Lato"/>
                <a:ea typeface="Lato"/>
                <a:cs typeface="Lato"/>
                <a:sym typeface="Lato"/>
              </a:rPr>
              <a:t>Metrics for </a:t>
            </a:r>
            <a:r>
              <a:rPr lang="en" sz="2600">
                <a:solidFill>
                  <a:schemeClr val="dk1"/>
                </a:solidFill>
                <a:latin typeface="Lato"/>
                <a:ea typeface="Lato"/>
                <a:cs typeface="Lato"/>
                <a:sym typeface="Lato"/>
              </a:rPr>
              <a:t>measuring</a:t>
            </a:r>
            <a:r>
              <a:rPr lang="en" sz="2700">
                <a:solidFill>
                  <a:schemeClr val="dk1"/>
                </a:solidFill>
                <a:latin typeface="Lato"/>
                <a:ea typeface="Lato"/>
                <a:cs typeface="Lato"/>
                <a:sym typeface="Lato"/>
              </a:rPr>
              <a:t> data to achieve objectives</a:t>
            </a:r>
            <a:endParaRPr sz="3200">
              <a:solidFill>
                <a:schemeClr val="dk1"/>
              </a:solidFill>
              <a:latin typeface="Lato"/>
              <a:ea typeface="Lato"/>
              <a:cs typeface="Lato"/>
              <a:sym typeface="Lato"/>
            </a:endParaRPr>
          </a:p>
        </p:txBody>
      </p:sp>
      <p:sp>
        <p:nvSpPr>
          <p:cNvPr id="103" name="Google Shape;103;p18"/>
          <p:cNvSpPr txBox="1">
            <a:spLocks noGrp="1"/>
          </p:cNvSpPr>
          <p:nvPr>
            <p:ph type="title" idx="4294967295"/>
          </p:nvPr>
        </p:nvSpPr>
        <p:spPr>
          <a:xfrm>
            <a:off x="535775" y="1232750"/>
            <a:ext cx="7807200" cy="3315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Alignment with Vision 2030 Goals</a:t>
            </a:r>
            <a:endParaRPr sz="1800" b="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Number of Qualified Candidates</a:t>
            </a:r>
            <a:endParaRPr sz="1800" b="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Feedback and Satisfaction Surveys</a:t>
            </a:r>
            <a:endParaRPr sz="1800" b="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Employment Rate</a:t>
            </a:r>
            <a:endParaRPr sz="1800" b="0">
              <a:latin typeface="Lato"/>
              <a:ea typeface="Lato"/>
              <a:cs typeface="Lato"/>
              <a:sym typeface="Lato"/>
            </a:endParaRPr>
          </a:p>
          <a:p>
            <a:pPr marL="457200" lvl="0" indent="0" algn="l" rtl="0">
              <a:lnSpc>
                <a:spcPct val="115000"/>
              </a:lnSpc>
              <a:spcBef>
                <a:spcPts val="1200"/>
              </a:spcBef>
              <a:spcAft>
                <a:spcPts val="0"/>
              </a:spcAft>
              <a:buClr>
                <a:schemeClr val="dk2"/>
              </a:buClr>
              <a:buSzPts val="1100"/>
              <a:buFont typeface="Arial"/>
              <a:buNone/>
            </a:pPr>
            <a:endParaRPr sz="25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idx="4294967295"/>
          </p:nvPr>
        </p:nvSpPr>
        <p:spPr>
          <a:xfrm>
            <a:off x="-211025" y="271225"/>
            <a:ext cx="8348700" cy="10734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2"/>
              </a:buClr>
              <a:buSzPts val="1100"/>
              <a:buFont typeface="Arial"/>
              <a:buNone/>
            </a:pPr>
            <a:r>
              <a:rPr lang="en" sz="2700">
                <a:solidFill>
                  <a:schemeClr val="dk1"/>
                </a:solidFill>
                <a:latin typeface="Lato"/>
                <a:ea typeface="Lato"/>
                <a:cs typeface="Lato"/>
                <a:sym typeface="Lato"/>
              </a:rPr>
              <a:t>How insights can help decision-making</a:t>
            </a:r>
            <a:endParaRPr sz="2700">
              <a:solidFill>
                <a:schemeClr val="dk1"/>
              </a:solidFill>
              <a:latin typeface="Lato"/>
              <a:ea typeface="Lato"/>
              <a:cs typeface="Lato"/>
              <a:sym typeface="Lato"/>
            </a:endParaRPr>
          </a:p>
          <a:p>
            <a:pPr marL="457200" lvl="0" indent="0" algn="l" rtl="0">
              <a:lnSpc>
                <a:spcPct val="115000"/>
              </a:lnSpc>
              <a:spcBef>
                <a:spcPts val="1200"/>
              </a:spcBef>
              <a:spcAft>
                <a:spcPts val="0"/>
              </a:spcAft>
              <a:buClr>
                <a:schemeClr val="dk2"/>
              </a:buClr>
              <a:buSzPts val="1100"/>
              <a:buFont typeface="Arial"/>
              <a:buNone/>
            </a:pPr>
            <a:endParaRPr sz="2700">
              <a:solidFill>
                <a:schemeClr val="dk1"/>
              </a:solidFill>
              <a:latin typeface="Lato"/>
              <a:ea typeface="Lato"/>
              <a:cs typeface="Lato"/>
              <a:sym typeface="Lato"/>
            </a:endParaRPr>
          </a:p>
          <a:p>
            <a:pPr marL="457200" marR="0" lvl="0" indent="0" algn="l" rtl="0">
              <a:lnSpc>
                <a:spcPct val="115000"/>
              </a:lnSpc>
              <a:spcBef>
                <a:spcPts val="1200"/>
              </a:spcBef>
              <a:spcAft>
                <a:spcPts val="1200"/>
              </a:spcAft>
              <a:buNone/>
            </a:pPr>
            <a:endParaRPr sz="2700">
              <a:solidFill>
                <a:schemeClr val="dk1"/>
              </a:solidFill>
              <a:latin typeface="Lato"/>
              <a:ea typeface="Lato"/>
              <a:cs typeface="Lato"/>
              <a:sym typeface="Lato"/>
            </a:endParaRPr>
          </a:p>
        </p:txBody>
      </p:sp>
      <p:sp>
        <p:nvSpPr>
          <p:cNvPr id="109" name="Google Shape;109;p19"/>
          <p:cNvSpPr txBox="1">
            <a:spLocks noGrp="1"/>
          </p:cNvSpPr>
          <p:nvPr>
            <p:ph type="title" idx="4294967295"/>
          </p:nvPr>
        </p:nvSpPr>
        <p:spPr>
          <a:xfrm>
            <a:off x="535775" y="1232750"/>
            <a:ext cx="7807200" cy="3315000"/>
          </a:xfrm>
          <a:prstGeom prst="rect">
            <a:avLst/>
          </a:prstGeom>
        </p:spPr>
        <p:txBody>
          <a:bodyPr spcFirstLastPara="1" wrap="square" lIns="91425" tIns="91425" rIns="91425" bIns="91425" anchor="t" anchorCtr="0">
            <a:noAutofit/>
          </a:bodyPr>
          <a:lstStyle/>
          <a:p>
            <a:pPr marL="9144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Strategic Alignment: </a:t>
            </a:r>
            <a:r>
              <a:rPr lang="en" sz="1800" b="0">
                <a:latin typeface="Lato"/>
                <a:ea typeface="Lato"/>
                <a:cs typeface="Lato"/>
                <a:sym typeface="Lato"/>
              </a:rPr>
              <a:t>Aligning the scholarship program with Vision 2030 goals and the evolving needs of the Saudi job market ensures initiatives are in line with broader national objectives.</a:t>
            </a:r>
            <a:endParaRPr sz="1800" b="0">
              <a:latin typeface="Lato"/>
              <a:ea typeface="Lato"/>
              <a:cs typeface="Lato"/>
              <a:sym typeface="Lato"/>
            </a:endParaRPr>
          </a:p>
          <a:p>
            <a:pPr marL="914400" lvl="0" indent="0" algn="l" rtl="0">
              <a:lnSpc>
                <a:spcPct val="115000"/>
              </a:lnSpc>
              <a:spcBef>
                <a:spcPts val="1200"/>
              </a:spcBef>
              <a:spcAft>
                <a:spcPts val="0"/>
              </a:spcAft>
              <a:buNone/>
            </a:pPr>
            <a:endParaRPr sz="1800" b="0">
              <a:latin typeface="Lato"/>
              <a:ea typeface="Lato"/>
              <a:cs typeface="Lato"/>
              <a:sym typeface="Lato"/>
            </a:endParaRPr>
          </a:p>
          <a:p>
            <a:pPr marL="914400" lvl="0" indent="-342900" algn="l" rtl="0">
              <a:lnSpc>
                <a:spcPct val="115000"/>
              </a:lnSpc>
              <a:spcBef>
                <a:spcPts val="1200"/>
              </a:spcBef>
              <a:spcAft>
                <a:spcPts val="0"/>
              </a:spcAft>
              <a:buSzPts val="1800"/>
              <a:buFont typeface="Lato"/>
              <a:buChar char="●"/>
            </a:pPr>
            <a:r>
              <a:rPr lang="en" sz="1800">
                <a:latin typeface="Lato"/>
                <a:ea typeface="Lato"/>
                <a:cs typeface="Lato"/>
                <a:sym typeface="Lato"/>
              </a:rPr>
              <a:t>Targeted Focus:</a:t>
            </a:r>
            <a:r>
              <a:rPr lang="en" sz="1800" b="0">
                <a:latin typeface="Lato"/>
                <a:ea typeface="Lato"/>
                <a:cs typeface="Lato"/>
                <a:sym typeface="Lato"/>
              </a:rPr>
              <a:t> Identifying relevant postgraduate degrees and universities based on market trends and demand ensures efficient resource allocation.</a:t>
            </a:r>
            <a:endParaRPr sz="1800" b="0">
              <a:latin typeface="Lato"/>
              <a:ea typeface="Lato"/>
              <a:cs typeface="Lato"/>
              <a:sym typeface="Lato"/>
            </a:endParaRPr>
          </a:p>
          <a:p>
            <a:pPr marL="914400" lvl="0" indent="0" algn="l" rtl="0">
              <a:lnSpc>
                <a:spcPct val="115000"/>
              </a:lnSpc>
              <a:spcBef>
                <a:spcPts val="1200"/>
              </a:spcBef>
              <a:spcAft>
                <a:spcPts val="0"/>
              </a:spcAft>
              <a:buNone/>
            </a:pPr>
            <a:endParaRPr sz="18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idx="4294967295"/>
          </p:nvPr>
        </p:nvSpPr>
        <p:spPr>
          <a:xfrm>
            <a:off x="-211025" y="271225"/>
            <a:ext cx="8348700" cy="10734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2700">
                <a:solidFill>
                  <a:schemeClr val="dk1"/>
                </a:solidFill>
                <a:latin typeface="Lato"/>
                <a:ea typeface="Lato"/>
                <a:cs typeface="Lato"/>
                <a:sym typeface="Lato"/>
              </a:rPr>
              <a:t>How insights can help decision-making</a:t>
            </a:r>
            <a:endParaRPr sz="27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endParaRPr sz="2700">
              <a:solidFill>
                <a:schemeClr val="dk1"/>
              </a:solidFill>
              <a:latin typeface="Lato"/>
              <a:ea typeface="Lato"/>
              <a:cs typeface="Lato"/>
              <a:sym typeface="Lato"/>
            </a:endParaRPr>
          </a:p>
          <a:p>
            <a:pPr marL="457200" marR="0" lvl="0" indent="0" algn="l" rtl="0">
              <a:lnSpc>
                <a:spcPct val="115000"/>
              </a:lnSpc>
              <a:spcBef>
                <a:spcPts val="1200"/>
              </a:spcBef>
              <a:spcAft>
                <a:spcPts val="1200"/>
              </a:spcAft>
              <a:buNone/>
            </a:pPr>
            <a:endParaRPr sz="2700">
              <a:solidFill>
                <a:schemeClr val="dk1"/>
              </a:solidFill>
              <a:latin typeface="Lato"/>
              <a:ea typeface="Lato"/>
              <a:cs typeface="Lato"/>
              <a:sym typeface="Lato"/>
            </a:endParaRPr>
          </a:p>
        </p:txBody>
      </p:sp>
      <p:sp>
        <p:nvSpPr>
          <p:cNvPr id="115" name="Google Shape;115;p20"/>
          <p:cNvSpPr txBox="1">
            <a:spLocks noGrp="1"/>
          </p:cNvSpPr>
          <p:nvPr>
            <p:ph type="title" idx="4294967295"/>
          </p:nvPr>
        </p:nvSpPr>
        <p:spPr>
          <a:xfrm>
            <a:off x="535775" y="962025"/>
            <a:ext cx="7807200" cy="3585600"/>
          </a:xfrm>
          <a:prstGeom prst="rect">
            <a:avLst/>
          </a:prstGeom>
        </p:spPr>
        <p:txBody>
          <a:bodyPr spcFirstLastPara="1" wrap="square" lIns="91425" tIns="91425" rIns="91425" bIns="91425" anchor="t" anchorCtr="0">
            <a:noAutofit/>
          </a:bodyPr>
          <a:lstStyle/>
          <a:p>
            <a:pPr marL="914400" lvl="0" indent="-342900" algn="l" rtl="0">
              <a:lnSpc>
                <a:spcPct val="115000"/>
              </a:lnSpc>
              <a:spcBef>
                <a:spcPts val="0"/>
              </a:spcBef>
              <a:spcAft>
                <a:spcPts val="0"/>
              </a:spcAft>
              <a:buSzPts val="1800"/>
              <a:buFont typeface="Lato"/>
              <a:buChar char="●"/>
            </a:pPr>
            <a:r>
              <a:rPr lang="en" sz="1800">
                <a:latin typeface="Lato"/>
                <a:ea typeface="Lato"/>
                <a:cs typeface="Lato"/>
                <a:sym typeface="Lato"/>
              </a:rPr>
              <a:t>Optimized Program Design:</a:t>
            </a:r>
            <a:r>
              <a:rPr lang="en" sz="1800" b="0">
                <a:latin typeface="Lato"/>
                <a:ea typeface="Lato"/>
                <a:cs typeface="Lato"/>
                <a:sym typeface="Lato"/>
              </a:rPr>
              <a:t> Informed decisions on eligibility criteria, candidate distribution, and post-scholarship requirements tailor the program to meet recipients' and job market needs.</a:t>
            </a:r>
            <a:endParaRPr sz="1800" b="0">
              <a:latin typeface="Lato"/>
              <a:ea typeface="Lato"/>
              <a:cs typeface="Lato"/>
              <a:sym typeface="Lato"/>
            </a:endParaRPr>
          </a:p>
          <a:p>
            <a:pPr marL="914400" lvl="0" indent="-342900" algn="l" rtl="0">
              <a:lnSpc>
                <a:spcPct val="115000"/>
              </a:lnSpc>
              <a:spcBef>
                <a:spcPts val="0"/>
              </a:spcBef>
              <a:spcAft>
                <a:spcPts val="0"/>
              </a:spcAft>
              <a:buSzPts val="1800"/>
              <a:buFont typeface="Lato"/>
              <a:buChar char="●"/>
            </a:pPr>
            <a:r>
              <a:rPr lang="en" sz="1800">
                <a:latin typeface="Lato"/>
                <a:ea typeface="Lato"/>
                <a:cs typeface="Lato"/>
                <a:sym typeface="Lato"/>
              </a:rPr>
              <a:t>Performance Monitoring:</a:t>
            </a:r>
            <a:r>
              <a:rPr lang="en" sz="1800" b="0">
                <a:latin typeface="Lato"/>
                <a:ea typeface="Lato"/>
                <a:cs typeface="Lato"/>
                <a:sym typeface="Lato"/>
              </a:rPr>
              <a:t> Defining KPIs and tracking program success enables continuous evaluation and optimization of outcomes.</a:t>
            </a:r>
            <a:endParaRPr sz="1800" b="0">
              <a:latin typeface="Lato"/>
              <a:ea typeface="Lato"/>
              <a:cs typeface="Lato"/>
              <a:sym typeface="Lato"/>
            </a:endParaRPr>
          </a:p>
          <a:p>
            <a:pPr marL="9144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Stakeholder Engagement: </a:t>
            </a:r>
            <a:r>
              <a:rPr lang="en" sz="1800" b="0">
                <a:latin typeface="Lato"/>
                <a:ea typeface="Lato"/>
                <a:cs typeface="Lato"/>
                <a:sym typeface="Lato"/>
              </a:rPr>
              <a:t>Data-driven justification fosters collaboration among stakeholders, enhancing program credibility and ensuring buy-in.</a:t>
            </a:r>
            <a:endParaRPr sz="1800" b="0">
              <a:latin typeface="Lato"/>
              <a:ea typeface="Lato"/>
              <a:cs typeface="Lato"/>
              <a:sym typeface="Lato"/>
            </a:endParaRPr>
          </a:p>
          <a:p>
            <a:pPr marL="914400" lvl="0" indent="0" algn="l" rtl="0">
              <a:lnSpc>
                <a:spcPct val="115000"/>
              </a:lnSpc>
              <a:spcBef>
                <a:spcPts val="1200"/>
              </a:spcBef>
              <a:spcAft>
                <a:spcPts val="0"/>
              </a:spcAft>
              <a:buNone/>
            </a:pPr>
            <a:endParaRPr sz="1800">
              <a:latin typeface="Lato"/>
              <a:ea typeface="Lato"/>
              <a:cs typeface="Lato"/>
              <a:sym typeface="Lato"/>
            </a:endParaRPr>
          </a:p>
          <a:p>
            <a:pPr marL="914400" lvl="0" indent="0" algn="l" rtl="0">
              <a:lnSpc>
                <a:spcPct val="115000"/>
              </a:lnSpc>
              <a:spcBef>
                <a:spcPts val="1200"/>
              </a:spcBef>
              <a:spcAft>
                <a:spcPts val="0"/>
              </a:spcAft>
              <a:buNone/>
            </a:pPr>
            <a:endParaRPr sz="18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idx="4294967295"/>
          </p:nvPr>
        </p:nvSpPr>
        <p:spPr>
          <a:xfrm>
            <a:off x="-211025" y="271225"/>
            <a:ext cx="8348700" cy="10734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2700">
                <a:solidFill>
                  <a:schemeClr val="dk1"/>
                </a:solidFill>
                <a:latin typeface="Lato"/>
                <a:ea typeface="Lato"/>
                <a:cs typeface="Lato"/>
                <a:sym typeface="Lato"/>
              </a:rPr>
              <a:t> Data Organization</a:t>
            </a:r>
            <a:endParaRPr sz="27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endParaRPr sz="2700">
              <a:solidFill>
                <a:schemeClr val="dk1"/>
              </a:solidFill>
              <a:latin typeface="Lato"/>
              <a:ea typeface="Lato"/>
              <a:cs typeface="Lato"/>
              <a:sym typeface="Lato"/>
            </a:endParaRPr>
          </a:p>
          <a:p>
            <a:pPr marL="457200" marR="0" lvl="0" indent="0" algn="l" rtl="0">
              <a:lnSpc>
                <a:spcPct val="115000"/>
              </a:lnSpc>
              <a:spcBef>
                <a:spcPts val="1200"/>
              </a:spcBef>
              <a:spcAft>
                <a:spcPts val="1200"/>
              </a:spcAft>
              <a:buNone/>
            </a:pPr>
            <a:endParaRPr sz="2700">
              <a:solidFill>
                <a:schemeClr val="dk1"/>
              </a:solidFill>
              <a:latin typeface="Lato"/>
              <a:ea typeface="Lato"/>
              <a:cs typeface="Lato"/>
              <a:sym typeface="Lato"/>
            </a:endParaRPr>
          </a:p>
        </p:txBody>
      </p:sp>
      <p:sp>
        <p:nvSpPr>
          <p:cNvPr id="121" name="Google Shape;121;p21"/>
          <p:cNvSpPr txBox="1">
            <a:spLocks noGrp="1"/>
          </p:cNvSpPr>
          <p:nvPr>
            <p:ph type="title" idx="4294967295"/>
          </p:nvPr>
        </p:nvSpPr>
        <p:spPr>
          <a:xfrm>
            <a:off x="535775" y="962025"/>
            <a:ext cx="7807200" cy="3585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0">
              <a:solidFill>
                <a:srgbClr val="0D0D0D"/>
              </a:solidFill>
              <a:highlight>
                <a:srgbClr val="FFFFFF"/>
              </a:highlight>
              <a:latin typeface="Roboto"/>
              <a:ea typeface="Roboto"/>
              <a:cs typeface="Roboto"/>
              <a:sym typeface="Roboto"/>
            </a:endParaRPr>
          </a:p>
          <a:p>
            <a:pPr marL="457200" marR="0" lvl="0" indent="-342900" algn="l" rtl="0">
              <a:lnSpc>
                <a:spcPct val="115000"/>
              </a:lnSpc>
              <a:spcBef>
                <a:spcPts val="1200"/>
              </a:spcBef>
              <a:spcAft>
                <a:spcPts val="0"/>
              </a:spcAft>
              <a:buSzPts val="1800"/>
              <a:buFont typeface="Lato"/>
              <a:buChar char="●"/>
            </a:pPr>
            <a:r>
              <a:rPr lang="en" sz="1800" b="0">
                <a:latin typeface="Lato"/>
                <a:ea typeface="Lato"/>
                <a:cs typeface="Lato"/>
                <a:sym typeface="Lato"/>
              </a:rPr>
              <a:t>By Postgraduate Degrees</a:t>
            </a:r>
            <a:endParaRPr sz="1800" b="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By Targeted Universities</a:t>
            </a:r>
            <a:endParaRPr sz="1800" b="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By Eligibility Requirements</a:t>
            </a:r>
            <a:endParaRPr sz="1800" b="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By Required Performance Indicators</a:t>
            </a:r>
            <a:endParaRPr sz="1800" b="0">
              <a:latin typeface="Lato"/>
              <a:ea typeface="Lato"/>
              <a:cs typeface="Lato"/>
              <a:sym typeface="Lato"/>
            </a:endParaRPr>
          </a:p>
          <a:p>
            <a:pPr marL="0" marR="0" lvl="0" indent="0" algn="l" rtl="0">
              <a:lnSpc>
                <a:spcPct val="115000"/>
              </a:lnSpc>
              <a:spcBef>
                <a:spcPts val="1200"/>
              </a:spcBef>
              <a:spcAft>
                <a:spcPts val="0"/>
              </a:spcAft>
              <a:buNone/>
            </a:pPr>
            <a:endParaRPr sz="1800" b="0">
              <a:latin typeface="Lato"/>
              <a:ea typeface="Lato"/>
              <a:cs typeface="Lato"/>
              <a:sym typeface="Lato"/>
            </a:endParaRPr>
          </a:p>
          <a:p>
            <a:pPr marL="914400" lvl="0" indent="0" algn="l" rtl="0">
              <a:lnSpc>
                <a:spcPct val="115000"/>
              </a:lnSpc>
              <a:spcBef>
                <a:spcPts val="1200"/>
              </a:spcBef>
              <a:spcAft>
                <a:spcPts val="0"/>
              </a:spcAft>
              <a:buNone/>
            </a:pPr>
            <a:endParaRPr sz="1800">
              <a:latin typeface="Lato"/>
              <a:ea typeface="Lato"/>
              <a:cs typeface="Lato"/>
              <a:sym typeface="Lato"/>
            </a:endParaRPr>
          </a:p>
          <a:p>
            <a:pPr marL="914400" lvl="0" indent="0" algn="l" rtl="0">
              <a:lnSpc>
                <a:spcPct val="115000"/>
              </a:lnSpc>
              <a:spcBef>
                <a:spcPts val="1200"/>
              </a:spcBef>
              <a:spcAft>
                <a:spcPts val="0"/>
              </a:spcAft>
              <a:buNone/>
            </a:pPr>
            <a:endParaRPr sz="18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0"/>
              </a:spcAft>
              <a:buNone/>
            </a:pPr>
            <a:endParaRPr sz="2500" b="0">
              <a:latin typeface="Lato"/>
              <a:ea typeface="Lato"/>
              <a:cs typeface="Lato"/>
              <a:sym typeface="Lato"/>
            </a:endParaRPr>
          </a:p>
          <a:p>
            <a:pPr marL="457200" lvl="0" indent="0" algn="l" rtl="0">
              <a:lnSpc>
                <a:spcPct val="115000"/>
              </a:lnSpc>
              <a:spcBef>
                <a:spcPts val="1200"/>
              </a:spcBef>
              <a:spcAft>
                <a:spcPts val="1600"/>
              </a:spcAft>
              <a:buNone/>
            </a:pP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On-screen Show (16:9)</PresentationFormat>
  <Paragraphs>99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Raleway</vt:lpstr>
      <vt:lpstr>Roboto</vt:lpstr>
      <vt:lpstr>Lato</vt:lpstr>
      <vt:lpstr>Arial</vt:lpstr>
      <vt:lpstr>Swiss</vt:lpstr>
      <vt:lpstr>Designing a New Scholarship Program for Saudi Graduates Aligned with Market Needs</vt:lpstr>
      <vt:lpstr>Overview</vt:lpstr>
      <vt:lpstr>Topic</vt:lpstr>
      <vt:lpstr>The Problem</vt:lpstr>
      <vt:lpstr>Stakeholders: Ministry of Education – Deputyship of Scholarship. Saudi students interested in obtaining scholarships. Audience: Officials from the Ministry of Education and the Deputyship. Saudi students interested in obtaining scholarships. Potential international universities for collaboration. Private sector institutions in Saudi Arabia seeking qualified workforce.  </vt:lpstr>
      <vt:lpstr>Metrics for measuring data to achieve objectives</vt:lpstr>
      <vt:lpstr>How insights can help decision-making  </vt:lpstr>
      <vt:lpstr>How insights can help decision-making  </vt:lpstr>
      <vt:lpstr> Data Organization  </vt:lpstr>
      <vt:lpstr>Solutions  </vt:lpstr>
      <vt:lpstr>Solutions  </vt:lpstr>
      <vt:lpstr>Recommendation  </vt:lpstr>
      <vt:lpstr>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New Scholarship Program for Saudi Graduates Aligned with Market Needs</dc:title>
  <cp:lastModifiedBy>maram00933@gmail.com</cp:lastModifiedBy>
  <cp:revision>1</cp:revision>
  <dcterms:modified xsi:type="dcterms:W3CDTF">2024-04-22T20:08:41Z</dcterms:modified>
</cp:coreProperties>
</file>