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7" r:id="rId6"/>
    <p:sldId id="261" r:id="rId7"/>
    <p:sldId id="266" r:id="rId8"/>
    <p:sldId id="269" r:id="rId9"/>
    <p:sldId id="283" r:id="rId10"/>
    <p:sldId id="263" r:id="rId11"/>
    <p:sldId id="265" r:id="rId12"/>
    <p:sldId id="279" r:id="rId13"/>
    <p:sldId id="270" r:id="rId14"/>
    <p:sldId id="272" r:id="rId15"/>
    <p:sldId id="275" r:id="rId16"/>
    <p:sldId id="282" r:id="rId17"/>
    <p:sldId id="277" r:id="rId18"/>
    <p:sldId id="284" r:id="rId19"/>
    <p:sldId id="280" r:id="rId20"/>
    <p:sldId id="286" r:id="rId21"/>
    <p:sldId id="285" r:id="rId22"/>
    <p:sldId id="264" r:id="rId23"/>
    <p:sldId id="268" r:id="rId24"/>
    <p:sldId id="273" r:id="rId25"/>
    <p:sldId id="274" r:id="rId26"/>
    <p:sldId id="276" r:id="rId27"/>
    <p:sldId id="278" r:id="rId28"/>
    <p:sldId id="281" r:id="rId29"/>
    <p:sldId id="287" r:id="rId30"/>
    <p:sldId id="259"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BB258B-21EF-484C-9731-D0057FECFAD4}"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6A9D0E-F71E-426D-BC1D-1D7CAFE7251A}" type="slidenum">
              <a:rPr lang="en-US" smtClean="0"/>
              <a:t>‹#›</a:t>
            </a:fld>
            <a:endParaRPr lang="en-US"/>
          </a:p>
        </p:txBody>
      </p:sp>
    </p:spTree>
    <p:extLst>
      <p:ext uri="{BB962C8B-B14F-4D97-AF65-F5344CB8AC3E}">
        <p14:creationId xmlns:p14="http://schemas.microsoft.com/office/powerpoint/2010/main" val="2312353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BB258B-21EF-484C-9731-D0057FECFAD4}"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6A9D0E-F71E-426D-BC1D-1D7CAFE7251A}" type="slidenum">
              <a:rPr lang="en-US" smtClean="0"/>
              <a:t>‹#›</a:t>
            </a:fld>
            <a:endParaRPr lang="en-US"/>
          </a:p>
        </p:txBody>
      </p:sp>
    </p:spTree>
    <p:extLst>
      <p:ext uri="{BB962C8B-B14F-4D97-AF65-F5344CB8AC3E}">
        <p14:creationId xmlns:p14="http://schemas.microsoft.com/office/powerpoint/2010/main" val="433974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FBB258B-21EF-484C-9731-D0057FECFAD4}"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6A9D0E-F71E-426D-BC1D-1D7CAFE7251A}" type="slidenum">
              <a:rPr lang="en-US" smtClean="0"/>
              <a:t>‹#›</a:t>
            </a:fld>
            <a:endParaRPr lang="en-US"/>
          </a:p>
        </p:txBody>
      </p:sp>
    </p:spTree>
    <p:extLst>
      <p:ext uri="{BB962C8B-B14F-4D97-AF65-F5344CB8AC3E}">
        <p14:creationId xmlns:p14="http://schemas.microsoft.com/office/powerpoint/2010/main" val="3393780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FBB258B-21EF-484C-9731-D0057FECFAD4}"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6A9D0E-F71E-426D-BC1D-1D7CAFE7251A}"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3648367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BB258B-21EF-484C-9731-D0057FECFAD4}"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6A9D0E-F71E-426D-BC1D-1D7CAFE7251A}" type="slidenum">
              <a:rPr lang="en-US" smtClean="0"/>
              <a:t>‹#›</a:t>
            </a:fld>
            <a:endParaRPr lang="en-US"/>
          </a:p>
        </p:txBody>
      </p:sp>
    </p:spTree>
    <p:extLst>
      <p:ext uri="{BB962C8B-B14F-4D97-AF65-F5344CB8AC3E}">
        <p14:creationId xmlns:p14="http://schemas.microsoft.com/office/powerpoint/2010/main" val="6624520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FBB258B-21EF-484C-9731-D0057FECFAD4}" type="datetimeFigureOut">
              <a:rPr lang="en-US" smtClean="0"/>
              <a:t>12/9/2020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6A9D0E-F71E-426D-BC1D-1D7CAFE7251A}" type="slidenum">
              <a:rPr lang="en-US" smtClean="0"/>
              <a:t>‹#›</a:t>
            </a:fld>
            <a:endParaRPr lang="en-US"/>
          </a:p>
        </p:txBody>
      </p:sp>
    </p:spTree>
    <p:extLst>
      <p:ext uri="{BB962C8B-B14F-4D97-AF65-F5344CB8AC3E}">
        <p14:creationId xmlns:p14="http://schemas.microsoft.com/office/powerpoint/2010/main" val="22526724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FBB258B-21EF-484C-9731-D0057FECFAD4}" type="datetimeFigureOut">
              <a:rPr lang="en-US" smtClean="0"/>
              <a:t>12/9/2020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6A9D0E-F71E-426D-BC1D-1D7CAFE7251A}" type="slidenum">
              <a:rPr lang="en-US" smtClean="0"/>
              <a:t>‹#›</a:t>
            </a:fld>
            <a:endParaRPr lang="en-US"/>
          </a:p>
        </p:txBody>
      </p:sp>
    </p:spTree>
    <p:extLst>
      <p:ext uri="{BB962C8B-B14F-4D97-AF65-F5344CB8AC3E}">
        <p14:creationId xmlns:p14="http://schemas.microsoft.com/office/powerpoint/2010/main" val="201569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BB258B-21EF-484C-9731-D0057FECFAD4}"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6A9D0E-F71E-426D-BC1D-1D7CAFE7251A}" type="slidenum">
              <a:rPr lang="en-US" smtClean="0"/>
              <a:t>‹#›</a:t>
            </a:fld>
            <a:endParaRPr lang="en-US"/>
          </a:p>
        </p:txBody>
      </p:sp>
    </p:spTree>
    <p:extLst>
      <p:ext uri="{BB962C8B-B14F-4D97-AF65-F5344CB8AC3E}">
        <p14:creationId xmlns:p14="http://schemas.microsoft.com/office/powerpoint/2010/main" val="32524363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BB258B-21EF-484C-9731-D0057FECFAD4}"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6A9D0E-F71E-426D-BC1D-1D7CAFE7251A}" type="slidenum">
              <a:rPr lang="en-US" smtClean="0"/>
              <a:t>‹#›</a:t>
            </a:fld>
            <a:endParaRPr lang="en-US"/>
          </a:p>
        </p:txBody>
      </p:sp>
    </p:spTree>
    <p:extLst>
      <p:ext uri="{BB962C8B-B14F-4D97-AF65-F5344CB8AC3E}">
        <p14:creationId xmlns:p14="http://schemas.microsoft.com/office/powerpoint/2010/main" val="2038774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FBB258B-21EF-484C-9731-D0057FECFAD4}"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6A9D0E-F71E-426D-BC1D-1D7CAFE7251A}" type="slidenum">
              <a:rPr lang="en-US" smtClean="0"/>
              <a:t>‹#›</a:t>
            </a:fld>
            <a:endParaRPr lang="en-US"/>
          </a:p>
        </p:txBody>
      </p:sp>
    </p:spTree>
    <p:extLst>
      <p:ext uri="{BB962C8B-B14F-4D97-AF65-F5344CB8AC3E}">
        <p14:creationId xmlns:p14="http://schemas.microsoft.com/office/powerpoint/2010/main" val="3788776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BB258B-21EF-484C-9731-D0057FECFAD4}"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6A9D0E-F71E-426D-BC1D-1D7CAFE7251A}" type="slidenum">
              <a:rPr lang="en-US" smtClean="0"/>
              <a:t>‹#›</a:t>
            </a:fld>
            <a:endParaRPr lang="en-US"/>
          </a:p>
        </p:txBody>
      </p:sp>
    </p:spTree>
    <p:extLst>
      <p:ext uri="{BB962C8B-B14F-4D97-AF65-F5344CB8AC3E}">
        <p14:creationId xmlns:p14="http://schemas.microsoft.com/office/powerpoint/2010/main" val="3680231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BB258B-21EF-484C-9731-D0057FECFAD4}"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6A9D0E-F71E-426D-BC1D-1D7CAFE7251A}" type="slidenum">
              <a:rPr lang="en-US" smtClean="0"/>
              <a:t>‹#›</a:t>
            </a:fld>
            <a:endParaRPr lang="en-US"/>
          </a:p>
        </p:txBody>
      </p:sp>
    </p:spTree>
    <p:extLst>
      <p:ext uri="{BB962C8B-B14F-4D97-AF65-F5344CB8AC3E}">
        <p14:creationId xmlns:p14="http://schemas.microsoft.com/office/powerpoint/2010/main" val="918255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BB258B-21EF-484C-9731-D0057FECFAD4}" type="datetimeFigureOut">
              <a:rPr lang="en-US" smtClean="0"/>
              <a:t>12/9/2020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6A9D0E-F71E-426D-BC1D-1D7CAFE7251A}" type="slidenum">
              <a:rPr lang="en-US" smtClean="0"/>
              <a:t>‹#›</a:t>
            </a:fld>
            <a:endParaRPr lang="en-US"/>
          </a:p>
        </p:txBody>
      </p:sp>
    </p:spTree>
    <p:extLst>
      <p:ext uri="{BB962C8B-B14F-4D97-AF65-F5344CB8AC3E}">
        <p14:creationId xmlns:p14="http://schemas.microsoft.com/office/powerpoint/2010/main" val="4113021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FBB258B-21EF-484C-9731-D0057FECFAD4}" type="datetimeFigureOut">
              <a:rPr lang="en-US" smtClean="0"/>
              <a:t>12/9/2020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216A9D0E-F71E-426D-BC1D-1D7CAFE7251A}" type="slidenum">
              <a:rPr lang="en-US" smtClean="0"/>
              <a:t>‹#›</a:t>
            </a:fld>
            <a:endParaRPr lang="en-US"/>
          </a:p>
        </p:txBody>
      </p:sp>
    </p:spTree>
    <p:extLst>
      <p:ext uri="{BB962C8B-B14F-4D97-AF65-F5344CB8AC3E}">
        <p14:creationId xmlns:p14="http://schemas.microsoft.com/office/powerpoint/2010/main" val="1684203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FBB258B-21EF-484C-9731-D0057FECFAD4}" type="datetimeFigureOut">
              <a:rPr lang="en-US" smtClean="0"/>
              <a:t>12/9/2020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216A9D0E-F71E-426D-BC1D-1D7CAFE7251A}" type="slidenum">
              <a:rPr lang="en-US" smtClean="0"/>
              <a:t>‹#›</a:t>
            </a:fld>
            <a:endParaRPr lang="en-US"/>
          </a:p>
        </p:txBody>
      </p:sp>
    </p:spTree>
    <p:extLst>
      <p:ext uri="{BB962C8B-B14F-4D97-AF65-F5344CB8AC3E}">
        <p14:creationId xmlns:p14="http://schemas.microsoft.com/office/powerpoint/2010/main" val="2439690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FBB258B-21EF-484C-9731-D0057FECFAD4}" type="datetimeFigureOut">
              <a:rPr lang="en-US" smtClean="0"/>
              <a:t>12/9/2020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216A9D0E-F71E-426D-BC1D-1D7CAFE7251A}" type="slidenum">
              <a:rPr lang="en-US" smtClean="0"/>
              <a:t>‹#›</a:t>
            </a:fld>
            <a:endParaRPr lang="en-US"/>
          </a:p>
        </p:txBody>
      </p:sp>
    </p:spTree>
    <p:extLst>
      <p:ext uri="{BB962C8B-B14F-4D97-AF65-F5344CB8AC3E}">
        <p14:creationId xmlns:p14="http://schemas.microsoft.com/office/powerpoint/2010/main" val="3549841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BB258B-21EF-484C-9731-D0057FECFAD4}"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6A9D0E-F71E-426D-BC1D-1D7CAFE7251A}" type="slidenum">
              <a:rPr lang="en-US" smtClean="0"/>
              <a:t>‹#›</a:t>
            </a:fld>
            <a:endParaRPr lang="en-US"/>
          </a:p>
        </p:txBody>
      </p:sp>
    </p:spTree>
    <p:extLst>
      <p:ext uri="{BB962C8B-B14F-4D97-AF65-F5344CB8AC3E}">
        <p14:creationId xmlns:p14="http://schemas.microsoft.com/office/powerpoint/2010/main" val="3393624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FBB258B-21EF-484C-9731-D0057FECFAD4}" type="datetimeFigureOut">
              <a:rPr lang="en-US" smtClean="0"/>
              <a:t>12/9/2020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16A9D0E-F71E-426D-BC1D-1D7CAFE7251A}" type="slidenum">
              <a:rPr lang="en-US" smtClean="0"/>
              <a:t>‹#›</a:t>
            </a:fld>
            <a:endParaRPr lang="en-US"/>
          </a:p>
        </p:txBody>
      </p:sp>
    </p:spTree>
    <p:extLst>
      <p:ext uri="{BB962C8B-B14F-4D97-AF65-F5344CB8AC3E}">
        <p14:creationId xmlns:p14="http://schemas.microsoft.com/office/powerpoint/2010/main" val="26883302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eia.gov/todayinenergy/detail.php?id=38572" TargetMode="External"/><Relationship Id="rId7" Type="http://schemas.openxmlformats.org/officeDocument/2006/relationships/hyperlink" Target="https://medium.com/swlh/random-forest-and-its-implementation-71824ced454f" TargetMode="External"/><Relationship Id="rId2" Type="http://schemas.openxmlformats.org/officeDocument/2006/relationships/hyperlink" Target="https://www.cpuc.ca.gov/uploadedFiles/CPUC_Public_Website/Content/About_Us/Organization/Divisions/Policy_and_Planning/PPD_Work/PPDComparativeAnalysisofUtilityServicesRatesinCAFinal3.pdf" TargetMode="External"/><Relationship Id="rId1" Type="http://schemas.openxmlformats.org/officeDocument/2006/relationships/slideLayout" Target="../slideLayouts/slideLayout2.xml"/><Relationship Id="rId6" Type="http://schemas.openxmlformats.org/officeDocument/2006/relationships/hyperlink" Target="https://machinelearningmastery.com/sarima-for-time-series-forecasting-in-python/" TargetMode="External"/><Relationship Id="rId5" Type="http://schemas.openxmlformats.org/officeDocument/2006/relationships/hyperlink" Target="https://towardsdatascience.com/understanding-rnn-and-lstm-f7cdf6dfc14e" TargetMode="External"/><Relationship Id="rId4" Type="http://schemas.openxmlformats.org/officeDocument/2006/relationships/hyperlink" Target="https://www.eia.gov/electricity/data.php#sale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AC578-5C04-4DB9-AFAB-5D2625032B2E}"/>
              </a:ext>
            </a:extLst>
          </p:cNvPr>
          <p:cNvSpPr>
            <a:spLocks noGrp="1"/>
          </p:cNvSpPr>
          <p:nvPr>
            <p:ph type="ctrTitle"/>
          </p:nvPr>
        </p:nvSpPr>
        <p:spPr>
          <a:xfrm>
            <a:off x="1154955" y="1447800"/>
            <a:ext cx="9619062" cy="3329581"/>
          </a:xfrm>
        </p:spPr>
        <p:txBody>
          <a:bodyPr>
            <a:normAutofit fontScale="90000"/>
          </a:bodyPr>
          <a:lstStyle/>
          <a:p>
            <a:r>
              <a:rPr lang="en-US" dirty="0"/>
              <a:t>Classical Methods vs Machine Learning: Forecasting Electricity Sales and Prices</a:t>
            </a:r>
          </a:p>
        </p:txBody>
      </p:sp>
      <p:sp>
        <p:nvSpPr>
          <p:cNvPr id="3" name="Subtitle 2">
            <a:extLst>
              <a:ext uri="{FF2B5EF4-FFF2-40B4-BE49-F238E27FC236}">
                <a16:creationId xmlns:a16="http://schemas.microsoft.com/office/drawing/2014/main" id="{02928878-2826-4B99-84BB-CA43E14A9978}"/>
              </a:ext>
            </a:extLst>
          </p:cNvPr>
          <p:cNvSpPr>
            <a:spLocks noGrp="1"/>
          </p:cNvSpPr>
          <p:nvPr>
            <p:ph type="subTitle" idx="1"/>
          </p:nvPr>
        </p:nvSpPr>
        <p:spPr/>
        <p:txBody>
          <a:bodyPr>
            <a:normAutofit/>
          </a:bodyPr>
          <a:lstStyle/>
          <a:p>
            <a:r>
              <a:rPr lang="en-US" dirty="0"/>
              <a:t>Maram Salameh</a:t>
            </a:r>
          </a:p>
          <a:p>
            <a:r>
              <a:rPr lang="en-US" dirty="0"/>
              <a:t>ISE 243</a:t>
            </a:r>
          </a:p>
        </p:txBody>
      </p:sp>
    </p:spTree>
    <p:extLst>
      <p:ext uri="{BB962C8B-B14F-4D97-AF65-F5344CB8AC3E}">
        <p14:creationId xmlns:p14="http://schemas.microsoft.com/office/powerpoint/2010/main" val="1269179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362849A-570D-49DB-954C-63F144E88A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1CA42011-E478-428B-9D15-A98E338BF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8" name="Freeform 7">
            <a:extLst>
              <a:ext uri="{FF2B5EF4-FFF2-40B4-BE49-F238E27FC236}">
                <a16:creationId xmlns:a16="http://schemas.microsoft.com/office/drawing/2014/main" id="{9ED2773C-FE51-4632-BA46-036BDCDA6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58985BB9-3013-4AEF-8214-6A05DF652EC6}"/>
              </a:ext>
            </a:extLst>
          </p:cNvPr>
          <p:cNvSpPr>
            <a:spLocks noGrp="1"/>
          </p:cNvSpPr>
          <p:nvPr>
            <p:ph type="title"/>
          </p:nvPr>
        </p:nvSpPr>
        <p:spPr>
          <a:xfrm>
            <a:off x="648930" y="629267"/>
            <a:ext cx="9252154" cy="1016654"/>
          </a:xfrm>
        </p:spPr>
        <p:txBody>
          <a:bodyPr>
            <a:normAutofit/>
          </a:bodyPr>
          <a:lstStyle/>
          <a:p>
            <a:r>
              <a:rPr lang="en-US" dirty="0">
                <a:solidFill>
                  <a:srgbClr val="EBEBEB"/>
                </a:solidFill>
              </a:rPr>
              <a:t>Electricity Sales</a:t>
            </a:r>
          </a:p>
        </p:txBody>
      </p:sp>
      <p:sp useBgFill="1">
        <p:nvSpPr>
          <p:cNvPr id="40" name="Freeform: Shape 39">
            <a:extLst>
              <a:ext uri="{FF2B5EF4-FFF2-40B4-BE49-F238E27FC236}">
                <a16:creationId xmlns:a16="http://schemas.microsoft.com/office/drawing/2014/main" id="{E02F9158-C4C2-46A8-BE73-A4F77E139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pic>
        <p:nvPicPr>
          <p:cNvPr id="5" name="Content Placeholder 4" descr="Chart&#10;&#10;Description automatically generated">
            <a:extLst>
              <a:ext uri="{FF2B5EF4-FFF2-40B4-BE49-F238E27FC236}">
                <a16:creationId xmlns:a16="http://schemas.microsoft.com/office/drawing/2014/main" id="{AE240BE5-E739-4E68-B1C6-EFFCE8FCB0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787" y="2530825"/>
            <a:ext cx="4922373" cy="3679474"/>
          </a:xfrm>
          <a:prstGeom prst="rect">
            <a:avLst/>
          </a:prstGeom>
          <a:effectLst/>
        </p:spPr>
      </p:pic>
      <p:pic>
        <p:nvPicPr>
          <p:cNvPr id="7" name="Content Placeholder 6" descr="Text&#10;&#10;Description automatically generated">
            <a:extLst>
              <a:ext uri="{FF2B5EF4-FFF2-40B4-BE49-F238E27FC236}">
                <a16:creationId xmlns:a16="http://schemas.microsoft.com/office/drawing/2014/main" id="{97D47435-1D03-4131-9AE0-EBD215A6EC5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33204" y="2547938"/>
            <a:ext cx="4899329" cy="3659187"/>
          </a:xfrm>
        </p:spPr>
      </p:pic>
    </p:spTree>
    <p:extLst>
      <p:ext uri="{BB962C8B-B14F-4D97-AF65-F5344CB8AC3E}">
        <p14:creationId xmlns:p14="http://schemas.microsoft.com/office/powerpoint/2010/main" val="1581792472"/>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362849A-570D-49DB-954C-63F144E88A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CA42011-E478-428B-9D15-A98E338BF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 name="Freeform 7">
            <a:extLst>
              <a:ext uri="{FF2B5EF4-FFF2-40B4-BE49-F238E27FC236}">
                <a16:creationId xmlns:a16="http://schemas.microsoft.com/office/drawing/2014/main" id="{9ED2773C-FE51-4632-BA46-036BDCDA6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005AA567-A488-411B-9D2F-C44DFBA19760}"/>
              </a:ext>
            </a:extLst>
          </p:cNvPr>
          <p:cNvSpPr>
            <a:spLocks noGrp="1"/>
          </p:cNvSpPr>
          <p:nvPr>
            <p:ph type="title"/>
          </p:nvPr>
        </p:nvSpPr>
        <p:spPr>
          <a:xfrm>
            <a:off x="648930" y="629267"/>
            <a:ext cx="9252154" cy="1016654"/>
          </a:xfrm>
        </p:spPr>
        <p:txBody>
          <a:bodyPr>
            <a:normAutofit/>
          </a:bodyPr>
          <a:lstStyle/>
          <a:p>
            <a:pPr>
              <a:lnSpc>
                <a:spcPct val="90000"/>
              </a:lnSpc>
            </a:pPr>
            <a:r>
              <a:rPr lang="en-US" sz="3300" dirty="0">
                <a:solidFill>
                  <a:srgbClr val="EBEBEB"/>
                </a:solidFill>
              </a:rPr>
              <a:t>Holt-Winter’s Model:</a:t>
            </a:r>
            <a:br>
              <a:rPr lang="en-US" sz="3300" dirty="0">
                <a:solidFill>
                  <a:srgbClr val="EBEBEB"/>
                </a:solidFill>
              </a:rPr>
            </a:br>
            <a:r>
              <a:rPr lang="en-US" sz="3300" dirty="0">
                <a:solidFill>
                  <a:srgbClr val="EBEBEB"/>
                </a:solidFill>
              </a:rPr>
              <a:t>Electricity Sales</a:t>
            </a:r>
          </a:p>
        </p:txBody>
      </p:sp>
      <p:sp useBgFill="1">
        <p:nvSpPr>
          <p:cNvPr id="16" name="Freeform: Shape 15">
            <a:extLst>
              <a:ext uri="{FF2B5EF4-FFF2-40B4-BE49-F238E27FC236}">
                <a16:creationId xmlns:a16="http://schemas.microsoft.com/office/drawing/2014/main" id="{E02F9158-C4C2-46A8-BE73-A4F77E139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a16="http://schemas.microsoft.com/office/drawing/2014/main" id="{E20BAE12-C781-425C-83CB-E6EB326FFE03}"/>
              </a:ext>
            </a:extLst>
          </p:cNvPr>
          <p:cNvSpPr>
            <a:spLocks noGrp="1"/>
          </p:cNvSpPr>
          <p:nvPr>
            <p:ph idx="1"/>
          </p:nvPr>
        </p:nvSpPr>
        <p:spPr>
          <a:xfrm>
            <a:off x="6421089" y="2548281"/>
            <a:ext cx="5122606" cy="3658689"/>
          </a:xfrm>
        </p:spPr>
        <p:txBody>
          <a:bodyPr>
            <a:normAutofit/>
          </a:bodyPr>
          <a:lstStyle/>
          <a:p>
            <a:r>
              <a:rPr lang="en-US" dirty="0"/>
              <a:t>Model parameters:</a:t>
            </a:r>
          </a:p>
          <a:p>
            <a:r>
              <a:rPr lang="en-US" dirty="0"/>
              <a:t>using </a:t>
            </a:r>
            <a:r>
              <a:rPr lang="en-US" dirty="0" err="1"/>
              <a:t>statsmodels.tsa.holtwinters</a:t>
            </a:r>
            <a:r>
              <a:rPr lang="en-US" dirty="0"/>
              <a:t>,  </a:t>
            </a:r>
            <a:r>
              <a:rPr lang="en-US" dirty="0" err="1"/>
              <a:t>ExponentialSmoothing</a:t>
            </a:r>
            <a:endParaRPr lang="en-US" dirty="0"/>
          </a:p>
          <a:p>
            <a:pPr lvl="1"/>
            <a:r>
              <a:rPr lang="en-US" dirty="0"/>
              <a:t>seasonal=‘</a:t>
            </a:r>
            <a:r>
              <a:rPr lang="en-US" dirty="0" err="1"/>
              <a:t>mul</a:t>
            </a:r>
            <a:r>
              <a:rPr lang="en-US" dirty="0"/>
              <a:t>', trend=None, </a:t>
            </a:r>
            <a:r>
              <a:rPr lang="en-US" dirty="0" err="1"/>
              <a:t>seasonal_periods</a:t>
            </a:r>
            <a:r>
              <a:rPr lang="en-US" dirty="0"/>
              <a:t>=12</a:t>
            </a:r>
          </a:p>
          <a:p>
            <a:pPr lvl="1"/>
            <a:r>
              <a:rPr lang="en-US" dirty="0"/>
              <a:t>RMSE = 702951</a:t>
            </a:r>
          </a:p>
          <a:p>
            <a:pPr lvl="1"/>
            <a:r>
              <a:rPr lang="en-US" dirty="0"/>
              <a:t>MAE = 589194</a:t>
            </a:r>
          </a:p>
        </p:txBody>
      </p:sp>
      <p:pic>
        <p:nvPicPr>
          <p:cNvPr id="5" name="Picture 4" descr="Chart, line chart&#10;&#10;Description automatically generated">
            <a:extLst>
              <a:ext uri="{FF2B5EF4-FFF2-40B4-BE49-F238E27FC236}">
                <a16:creationId xmlns:a16="http://schemas.microsoft.com/office/drawing/2014/main" id="{25A59B4F-A524-4524-B5D2-28A2A40A2B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315" y="2286162"/>
            <a:ext cx="5852172" cy="4370841"/>
          </a:xfrm>
          <a:prstGeom prst="rect">
            <a:avLst/>
          </a:prstGeom>
        </p:spPr>
      </p:pic>
    </p:spTree>
    <p:extLst>
      <p:ext uri="{BB962C8B-B14F-4D97-AF65-F5344CB8AC3E}">
        <p14:creationId xmlns:p14="http://schemas.microsoft.com/office/powerpoint/2010/main" val="2352671213"/>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94289-5FEF-48A1-BA5D-11A4E254D6B4}"/>
              </a:ext>
            </a:extLst>
          </p:cNvPr>
          <p:cNvSpPr>
            <a:spLocks noGrp="1"/>
          </p:cNvSpPr>
          <p:nvPr>
            <p:ph type="title"/>
          </p:nvPr>
        </p:nvSpPr>
        <p:spPr/>
        <p:txBody>
          <a:bodyPr/>
          <a:lstStyle/>
          <a:p>
            <a:r>
              <a:rPr lang="en-US" dirty="0"/>
              <a:t>Seasonal ARIMA</a:t>
            </a:r>
          </a:p>
        </p:txBody>
      </p:sp>
      <p:sp>
        <p:nvSpPr>
          <p:cNvPr id="3" name="Content Placeholder 2">
            <a:extLst>
              <a:ext uri="{FF2B5EF4-FFF2-40B4-BE49-F238E27FC236}">
                <a16:creationId xmlns:a16="http://schemas.microsoft.com/office/drawing/2014/main" id="{021823A2-383F-4232-A5CB-0AF07028C171}"/>
              </a:ext>
            </a:extLst>
          </p:cNvPr>
          <p:cNvSpPr>
            <a:spLocks noGrp="1"/>
          </p:cNvSpPr>
          <p:nvPr>
            <p:ph idx="1"/>
          </p:nvPr>
        </p:nvSpPr>
        <p:spPr>
          <a:xfrm>
            <a:off x="745503" y="1596302"/>
            <a:ext cx="8946541" cy="4579211"/>
          </a:xfrm>
        </p:spPr>
        <p:txBody>
          <a:bodyPr>
            <a:normAutofit fontScale="85000" lnSpcReduction="10000"/>
          </a:bodyPr>
          <a:lstStyle/>
          <a:p>
            <a:r>
              <a:rPr lang="en-US" dirty="0"/>
              <a:t>Seasonal ARIMA, is an extension of ARIMA that supports univariate time series data with a seasonal component.</a:t>
            </a:r>
          </a:p>
          <a:p>
            <a:r>
              <a:rPr lang="en-US" dirty="0"/>
              <a:t>It adds three new hyperparameters to specify the autoregression (AR), differencing (I) and moving average (MA) for the seasonal component of the series, as well as an additional parameter for the period of the seasonality.</a:t>
            </a:r>
          </a:p>
          <a:p>
            <a:r>
              <a:rPr lang="en-US" dirty="0"/>
              <a:t>Trend elements (same as ARIMA model)</a:t>
            </a:r>
          </a:p>
          <a:p>
            <a:pPr lvl="1"/>
            <a:r>
              <a:rPr lang="en-US" dirty="0"/>
              <a:t>p: Trend autoregression order.</a:t>
            </a:r>
          </a:p>
          <a:p>
            <a:pPr lvl="1"/>
            <a:r>
              <a:rPr lang="en-US" dirty="0"/>
              <a:t>d: Trend difference order.</a:t>
            </a:r>
          </a:p>
          <a:p>
            <a:pPr lvl="1"/>
            <a:r>
              <a:rPr lang="en-US" dirty="0"/>
              <a:t>q: Trend moving average order.</a:t>
            </a:r>
          </a:p>
          <a:p>
            <a:r>
              <a:rPr lang="en-US" dirty="0"/>
              <a:t>Seasonal elements:</a:t>
            </a:r>
          </a:p>
          <a:p>
            <a:pPr lvl="1"/>
            <a:r>
              <a:rPr lang="en-US" dirty="0"/>
              <a:t>P: Seasonal autoregressive order.</a:t>
            </a:r>
          </a:p>
          <a:p>
            <a:pPr lvl="1"/>
            <a:r>
              <a:rPr lang="en-US" dirty="0"/>
              <a:t>D: Seasonal difference order.</a:t>
            </a:r>
          </a:p>
          <a:p>
            <a:pPr lvl="1"/>
            <a:r>
              <a:rPr lang="en-US" dirty="0"/>
              <a:t>Q: Seasonal moving average order.</a:t>
            </a:r>
          </a:p>
          <a:p>
            <a:pPr lvl="1"/>
            <a:r>
              <a:rPr lang="en-US" dirty="0"/>
              <a:t>m: The number of time steps for a single seasonal period.</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1373766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D28D5E-30C2-4390-B787-6FA094874F0B}"/>
              </a:ext>
            </a:extLst>
          </p:cNvPr>
          <p:cNvSpPr>
            <a:spLocks noGrp="1"/>
          </p:cNvSpPr>
          <p:nvPr>
            <p:ph type="title"/>
          </p:nvPr>
        </p:nvSpPr>
        <p:spPr>
          <a:xfrm>
            <a:off x="643855" y="1447799"/>
            <a:ext cx="3108626" cy="1444752"/>
          </a:xfrm>
        </p:spPr>
        <p:txBody>
          <a:bodyPr anchor="b">
            <a:normAutofit/>
          </a:bodyPr>
          <a:lstStyle/>
          <a:p>
            <a:pPr>
              <a:lnSpc>
                <a:spcPct val="90000"/>
              </a:lnSpc>
            </a:pPr>
            <a:r>
              <a:rPr lang="en-US" sz="3000">
                <a:solidFill>
                  <a:srgbClr val="EBEBEB"/>
                </a:solidFill>
              </a:rPr>
              <a:t>Seasonal Arima:</a:t>
            </a:r>
            <a:br>
              <a:rPr lang="en-US" sz="3000">
                <a:solidFill>
                  <a:srgbClr val="EBEBEB"/>
                </a:solidFill>
              </a:rPr>
            </a:br>
            <a:r>
              <a:rPr lang="en-US" sz="3000">
                <a:solidFill>
                  <a:srgbClr val="EBEBEB"/>
                </a:solidFill>
              </a:rPr>
              <a:t>Electricity Sales</a:t>
            </a:r>
          </a:p>
        </p:txBody>
      </p:sp>
      <p:sp>
        <p:nvSpPr>
          <p:cNvPr id="12"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 name="Freeform: Shape 13">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16" name="Rectangle 15">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8EC77FC9-A29F-4F7D-A567-60F698352409}"/>
              </a:ext>
            </a:extLst>
          </p:cNvPr>
          <p:cNvSpPr>
            <a:spLocks noGrp="1"/>
          </p:cNvSpPr>
          <p:nvPr>
            <p:ph idx="1"/>
          </p:nvPr>
        </p:nvSpPr>
        <p:spPr>
          <a:xfrm>
            <a:off x="643855" y="3072385"/>
            <a:ext cx="3108057" cy="2947415"/>
          </a:xfrm>
        </p:spPr>
        <p:txBody>
          <a:bodyPr>
            <a:normAutofit/>
          </a:bodyPr>
          <a:lstStyle/>
          <a:p>
            <a:r>
              <a:rPr lang="en-US" sz="1400" dirty="0" err="1">
                <a:solidFill>
                  <a:srgbClr val="FFFFFF"/>
                </a:solidFill>
              </a:rPr>
              <a:t>Adfuller</a:t>
            </a:r>
            <a:r>
              <a:rPr lang="en-US" sz="1400" dirty="0">
                <a:solidFill>
                  <a:srgbClr val="FFFFFF"/>
                </a:solidFill>
              </a:rPr>
              <a:t> test shows data is not stationary: p-value = 0.056316</a:t>
            </a:r>
          </a:p>
          <a:p>
            <a:r>
              <a:rPr lang="en-US" sz="1400" dirty="0">
                <a:solidFill>
                  <a:srgbClr val="FFFFFF"/>
                </a:solidFill>
              </a:rPr>
              <a:t>Used </a:t>
            </a:r>
            <a:r>
              <a:rPr lang="en-US" sz="1400" dirty="0" err="1">
                <a:solidFill>
                  <a:srgbClr val="FFFFFF"/>
                </a:solidFill>
              </a:rPr>
              <a:t>auto_arima</a:t>
            </a:r>
            <a:r>
              <a:rPr lang="en-US" sz="1400" dirty="0">
                <a:solidFill>
                  <a:srgbClr val="FFFFFF"/>
                </a:solidFill>
              </a:rPr>
              <a:t> from </a:t>
            </a:r>
            <a:r>
              <a:rPr lang="en-US" sz="1400" dirty="0" err="1">
                <a:solidFill>
                  <a:srgbClr val="FFFFFF"/>
                </a:solidFill>
              </a:rPr>
              <a:t>pmdarima</a:t>
            </a:r>
            <a:r>
              <a:rPr lang="en-US" sz="1400" dirty="0">
                <a:solidFill>
                  <a:srgbClr val="FFFFFF"/>
                </a:solidFill>
              </a:rPr>
              <a:t> library to find best fitting model:</a:t>
            </a:r>
          </a:p>
          <a:p>
            <a:pPr lvl="1"/>
            <a:r>
              <a:rPr lang="en-US" sz="1400" dirty="0">
                <a:solidFill>
                  <a:srgbClr val="FFFFFF"/>
                </a:solidFill>
              </a:rPr>
              <a:t>ARIMA(0,0,0)(0,1,0)[12]</a:t>
            </a:r>
          </a:p>
          <a:p>
            <a:pPr lvl="1"/>
            <a:r>
              <a:rPr lang="en-US" sz="1400" dirty="0">
                <a:solidFill>
                  <a:srgbClr val="FFFFFF"/>
                </a:solidFill>
              </a:rPr>
              <a:t>Diagnostic plot:</a:t>
            </a:r>
          </a:p>
          <a:p>
            <a:pPr lvl="1"/>
            <a:endParaRPr lang="en-US" sz="1400" dirty="0">
              <a:solidFill>
                <a:srgbClr val="FFFFFF"/>
              </a:solidFill>
            </a:endParaRPr>
          </a:p>
        </p:txBody>
      </p:sp>
      <p:pic>
        <p:nvPicPr>
          <p:cNvPr id="5" name="Picture 4" descr="Chart&#10;&#10;Description automatically generated">
            <a:extLst>
              <a:ext uri="{FF2B5EF4-FFF2-40B4-BE49-F238E27FC236}">
                <a16:creationId xmlns:a16="http://schemas.microsoft.com/office/drawing/2014/main" id="{111DAE2E-1810-4644-B8CB-5A96512E02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180" y="1447799"/>
            <a:ext cx="6116389" cy="4572001"/>
          </a:xfrm>
          <a:prstGeom prst="rect">
            <a:avLst/>
          </a:prstGeom>
          <a:effectLst/>
        </p:spPr>
      </p:pic>
    </p:spTree>
    <p:extLst>
      <p:ext uri="{BB962C8B-B14F-4D97-AF65-F5344CB8AC3E}">
        <p14:creationId xmlns:p14="http://schemas.microsoft.com/office/powerpoint/2010/main" val="3903980232"/>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8B741D-1413-46C3-8C6C-0A61255AF607}"/>
              </a:ext>
            </a:extLst>
          </p:cNvPr>
          <p:cNvSpPr>
            <a:spLocks noGrp="1"/>
          </p:cNvSpPr>
          <p:nvPr>
            <p:ph type="title"/>
          </p:nvPr>
        </p:nvSpPr>
        <p:spPr>
          <a:xfrm>
            <a:off x="643855" y="1447799"/>
            <a:ext cx="3108626" cy="1444752"/>
          </a:xfrm>
        </p:spPr>
        <p:txBody>
          <a:bodyPr anchor="b">
            <a:normAutofit/>
          </a:bodyPr>
          <a:lstStyle/>
          <a:p>
            <a:pPr>
              <a:lnSpc>
                <a:spcPct val="90000"/>
              </a:lnSpc>
            </a:pPr>
            <a:r>
              <a:rPr lang="en-US" sz="3200" dirty="0">
                <a:solidFill>
                  <a:srgbClr val="EBEBEB"/>
                </a:solidFill>
              </a:rPr>
              <a:t>SARIMA:</a:t>
            </a:r>
            <a:br>
              <a:rPr lang="en-US" sz="3200" dirty="0">
                <a:solidFill>
                  <a:srgbClr val="EBEBEB"/>
                </a:solidFill>
              </a:rPr>
            </a:br>
            <a:r>
              <a:rPr lang="en-US" sz="3200" dirty="0">
                <a:solidFill>
                  <a:srgbClr val="EBEBEB"/>
                </a:solidFill>
              </a:rPr>
              <a:t>Electricity Sales</a:t>
            </a:r>
          </a:p>
        </p:txBody>
      </p:sp>
      <p:sp>
        <p:nvSpPr>
          <p:cNvPr id="12"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 name="Freeform: Shape 13">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16" name="Rectangle 15">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565EEC9A-4D8F-480C-86F0-8B613DB7D992}"/>
              </a:ext>
            </a:extLst>
          </p:cNvPr>
          <p:cNvSpPr>
            <a:spLocks noGrp="1"/>
          </p:cNvSpPr>
          <p:nvPr>
            <p:ph idx="1"/>
          </p:nvPr>
        </p:nvSpPr>
        <p:spPr>
          <a:xfrm>
            <a:off x="643855" y="3072385"/>
            <a:ext cx="3108057" cy="2947415"/>
          </a:xfrm>
        </p:spPr>
        <p:txBody>
          <a:bodyPr>
            <a:normAutofit/>
          </a:bodyPr>
          <a:lstStyle/>
          <a:p>
            <a:r>
              <a:rPr lang="en-US" sz="1400" dirty="0">
                <a:solidFill>
                  <a:srgbClr val="FFFFFF"/>
                </a:solidFill>
              </a:rPr>
              <a:t>Model parameters:</a:t>
            </a:r>
          </a:p>
          <a:p>
            <a:pPr lvl="1"/>
            <a:r>
              <a:rPr lang="en-US" sz="1400" dirty="0">
                <a:solidFill>
                  <a:srgbClr val="FFFFFF"/>
                </a:solidFill>
              </a:rPr>
              <a:t>ARIMA(0,0,0)</a:t>
            </a:r>
          </a:p>
          <a:p>
            <a:pPr lvl="1"/>
            <a:r>
              <a:rPr lang="en-US" sz="1400" dirty="0">
                <a:solidFill>
                  <a:srgbClr val="FFFFFF"/>
                </a:solidFill>
              </a:rPr>
              <a:t>SARIMAX(0,1,0)12</a:t>
            </a:r>
          </a:p>
          <a:p>
            <a:r>
              <a:rPr lang="en-US" sz="1400" dirty="0">
                <a:solidFill>
                  <a:srgbClr val="FFFFFF"/>
                </a:solidFill>
              </a:rPr>
              <a:t>RMSE = 876141</a:t>
            </a:r>
          </a:p>
          <a:p>
            <a:r>
              <a:rPr lang="en-US" sz="1400" dirty="0">
                <a:solidFill>
                  <a:srgbClr val="FFFFFF"/>
                </a:solidFill>
              </a:rPr>
              <a:t>MAE = 716207</a:t>
            </a:r>
          </a:p>
          <a:p>
            <a:endParaRPr lang="en-US" sz="1400" dirty="0">
              <a:solidFill>
                <a:srgbClr val="FFFFFF"/>
              </a:solidFill>
            </a:endParaRPr>
          </a:p>
        </p:txBody>
      </p:sp>
      <p:pic>
        <p:nvPicPr>
          <p:cNvPr id="5" name="Picture 4" descr="Chart, line chart&#10;&#10;Description automatically generated">
            <a:extLst>
              <a:ext uri="{FF2B5EF4-FFF2-40B4-BE49-F238E27FC236}">
                <a16:creationId xmlns:a16="http://schemas.microsoft.com/office/drawing/2014/main" id="{E84B574A-90AB-4DB8-A159-0B5B41051B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7136" y="1243579"/>
            <a:ext cx="5852172" cy="4370841"/>
          </a:xfrm>
          <a:prstGeom prst="rect">
            <a:avLst/>
          </a:prstGeom>
        </p:spPr>
      </p:pic>
    </p:spTree>
    <p:extLst>
      <p:ext uri="{BB962C8B-B14F-4D97-AF65-F5344CB8AC3E}">
        <p14:creationId xmlns:p14="http://schemas.microsoft.com/office/powerpoint/2010/main" val="1526280725"/>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C9FAE2-5ECE-4CAF-919B-FE7E7CD7D86D}"/>
              </a:ext>
            </a:extLst>
          </p:cNvPr>
          <p:cNvSpPr>
            <a:spLocks noGrp="1"/>
          </p:cNvSpPr>
          <p:nvPr>
            <p:ph type="title"/>
          </p:nvPr>
        </p:nvSpPr>
        <p:spPr>
          <a:xfrm>
            <a:off x="635070" y="1132444"/>
            <a:ext cx="3108626" cy="1444752"/>
          </a:xfrm>
        </p:spPr>
        <p:txBody>
          <a:bodyPr anchor="b">
            <a:normAutofit/>
          </a:bodyPr>
          <a:lstStyle/>
          <a:p>
            <a:pPr>
              <a:lnSpc>
                <a:spcPct val="90000"/>
              </a:lnSpc>
            </a:pPr>
            <a:r>
              <a:rPr lang="en-US" sz="2500" dirty="0">
                <a:solidFill>
                  <a:srgbClr val="EBEBEB"/>
                </a:solidFill>
              </a:rPr>
              <a:t>Multivariate Linear Regression:</a:t>
            </a:r>
            <a:br>
              <a:rPr lang="en-US" sz="2500" dirty="0">
                <a:solidFill>
                  <a:srgbClr val="EBEBEB"/>
                </a:solidFill>
              </a:rPr>
            </a:br>
            <a:r>
              <a:rPr lang="en-US" sz="2500" dirty="0">
                <a:solidFill>
                  <a:srgbClr val="EBEBEB"/>
                </a:solidFill>
              </a:rPr>
              <a:t>Electricity Sales</a:t>
            </a:r>
          </a:p>
        </p:txBody>
      </p:sp>
      <p:sp>
        <p:nvSpPr>
          <p:cNvPr id="12"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 name="Freeform: Shape 13">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16" name="Rectangle 15">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F9023A70-899B-471D-A2E6-5C49BE591533}"/>
              </a:ext>
            </a:extLst>
          </p:cNvPr>
          <p:cNvSpPr>
            <a:spLocks noGrp="1"/>
          </p:cNvSpPr>
          <p:nvPr>
            <p:ph idx="1"/>
          </p:nvPr>
        </p:nvSpPr>
        <p:spPr>
          <a:xfrm>
            <a:off x="643855" y="2822713"/>
            <a:ext cx="3108626" cy="3604591"/>
          </a:xfrm>
        </p:spPr>
        <p:txBody>
          <a:bodyPr>
            <a:normAutofit/>
          </a:bodyPr>
          <a:lstStyle/>
          <a:p>
            <a:pPr>
              <a:lnSpc>
                <a:spcPct val="90000"/>
              </a:lnSpc>
            </a:pPr>
            <a:r>
              <a:rPr lang="en-US" sz="1100" dirty="0">
                <a:solidFill>
                  <a:srgbClr val="FFFFFF"/>
                </a:solidFill>
              </a:rPr>
              <a:t>Using  </a:t>
            </a:r>
            <a:r>
              <a:rPr lang="en-US" sz="1100" dirty="0" err="1">
                <a:solidFill>
                  <a:srgbClr val="FFFFFF"/>
                </a:solidFill>
              </a:rPr>
              <a:t>sklearn</a:t>
            </a:r>
            <a:r>
              <a:rPr lang="en-US" sz="1100" dirty="0">
                <a:solidFill>
                  <a:srgbClr val="FFFFFF"/>
                </a:solidFill>
              </a:rPr>
              <a:t> , </a:t>
            </a:r>
            <a:r>
              <a:rPr lang="en-US" sz="1100" dirty="0" err="1">
                <a:solidFill>
                  <a:srgbClr val="FFFFFF"/>
                </a:solidFill>
              </a:rPr>
              <a:t>linear_model</a:t>
            </a:r>
            <a:endParaRPr lang="en-US" sz="1100" dirty="0">
              <a:solidFill>
                <a:srgbClr val="FFFFFF"/>
              </a:solidFill>
            </a:endParaRPr>
          </a:p>
          <a:p>
            <a:pPr>
              <a:lnSpc>
                <a:spcPct val="90000"/>
              </a:lnSpc>
            </a:pPr>
            <a:r>
              <a:rPr lang="en-US" sz="1100" dirty="0">
                <a:solidFill>
                  <a:srgbClr val="FFFFFF"/>
                </a:solidFill>
              </a:rPr>
              <a:t>Target: Residential Sales</a:t>
            </a:r>
          </a:p>
          <a:p>
            <a:pPr>
              <a:lnSpc>
                <a:spcPct val="90000"/>
              </a:lnSpc>
            </a:pPr>
            <a:r>
              <a:rPr lang="en-US" sz="1100" dirty="0">
                <a:solidFill>
                  <a:srgbClr val="FFFFFF"/>
                </a:solidFill>
              </a:rPr>
              <a:t>Features: Residential Revenue, Residential Customers, and Residential Price</a:t>
            </a:r>
          </a:p>
          <a:p>
            <a:pPr>
              <a:lnSpc>
                <a:spcPct val="90000"/>
              </a:lnSpc>
            </a:pPr>
            <a:r>
              <a:rPr lang="en-US" sz="1100" dirty="0">
                <a:solidFill>
                  <a:srgbClr val="FFFFFF"/>
                </a:solidFill>
              </a:rPr>
              <a:t>Model Parameters:</a:t>
            </a:r>
          </a:p>
          <a:p>
            <a:pPr lvl="1">
              <a:lnSpc>
                <a:spcPct val="90000"/>
              </a:lnSpc>
            </a:pPr>
            <a:r>
              <a:rPr lang="en-US" sz="1100" dirty="0">
                <a:solidFill>
                  <a:srgbClr val="FFFFFF"/>
                </a:solidFill>
              </a:rPr>
              <a:t>Coefficients: [ 5.58987966e+00 -1.45077666e-02 -3.94263828e+05]</a:t>
            </a:r>
          </a:p>
          <a:p>
            <a:pPr lvl="1">
              <a:lnSpc>
                <a:spcPct val="90000"/>
              </a:lnSpc>
            </a:pPr>
            <a:r>
              <a:rPr lang="en-US" sz="1100" dirty="0">
                <a:solidFill>
                  <a:srgbClr val="FFFFFF"/>
                </a:solidFill>
              </a:rPr>
              <a:t>Intercept: [7232206]</a:t>
            </a:r>
          </a:p>
          <a:p>
            <a:pPr lvl="1">
              <a:lnSpc>
                <a:spcPct val="90000"/>
              </a:lnSpc>
            </a:pPr>
            <a:r>
              <a:rPr lang="en-US" sz="1100" dirty="0">
                <a:solidFill>
                  <a:srgbClr val="FFFFFF"/>
                </a:solidFill>
              </a:rPr>
              <a:t>Confidence: [0.977]</a:t>
            </a:r>
          </a:p>
          <a:p>
            <a:pPr>
              <a:lnSpc>
                <a:spcPct val="90000"/>
              </a:lnSpc>
            </a:pPr>
            <a:r>
              <a:rPr lang="en-US" sz="1100" dirty="0">
                <a:solidFill>
                  <a:srgbClr val="FFFFFF"/>
                </a:solidFill>
              </a:rPr>
              <a:t>RMSE = 240210</a:t>
            </a:r>
          </a:p>
          <a:p>
            <a:pPr>
              <a:lnSpc>
                <a:spcPct val="90000"/>
              </a:lnSpc>
            </a:pPr>
            <a:r>
              <a:rPr lang="en-US" sz="1100" dirty="0">
                <a:solidFill>
                  <a:srgbClr val="FFFFFF"/>
                </a:solidFill>
              </a:rPr>
              <a:t>MAE = 186133</a:t>
            </a:r>
          </a:p>
        </p:txBody>
      </p:sp>
      <p:pic>
        <p:nvPicPr>
          <p:cNvPr id="6" name="Picture 5" descr="Chart, line chart&#10;&#10;Description automatically generated">
            <a:extLst>
              <a:ext uri="{FF2B5EF4-FFF2-40B4-BE49-F238E27FC236}">
                <a16:creationId xmlns:a16="http://schemas.microsoft.com/office/drawing/2014/main" id="{7213804B-6DBF-49DF-9E59-4441B7B798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0569" y="1524220"/>
            <a:ext cx="5852172" cy="4370841"/>
          </a:xfrm>
          <a:prstGeom prst="rect">
            <a:avLst/>
          </a:prstGeom>
        </p:spPr>
      </p:pic>
    </p:spTree>
    <p:extLst>
      <p:ext uri="{BB962C8B-B14F-4D97-AF65-F5344CB8AC3E}">
        <p14:creationId xmlns:p14="http://schemas.microsoft.com/office/powerpoint/2010/main" val="3378510949"/>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B5CBE-B431-4B4A-A05D-E9D84C9B93D3}"/>
              </a:ext>
            </a:extLst>
          </p:cNvPr>
          <p:cNvSpPr>
            <a:spLocks noGrp="1"/>
          </p:cNvSpPr>
          <p:nvPr>
            <p:ph type="title"/>
          </p:nvPr>
        </p:nvSpPr>
        <p:spPr/>
        <p:txBody>
          <a:bodyPr/>
          <a:lstStyle/>
          <a:p>
            <a:r>
              <a:rPr lang="en-US" dirty="0"/>
              <a:t>Long Short-Term Memory</a:t>
            </a:r>
          </a:p>
        </p:txBody>
      </p:sp>
      <p:sp>
        <p:nvSpPr>
          <p:cNvPr id="3" name="Content Placeholder 2">
            <a:extLst>
              <a:ext uri="{FF2B5EF4-FFF2-40B4-BE49-F238E27FC236}">
                <a16:creationId xmlns:a16="http://schemas.microsoft.com/office/drawing/2014/main" id="{A8966FC8-2264-4FBA-AE8A-E66599AD159C}"/>
              </a:ext>
            </a:extLst>
          </p:cNvPr>
          <p:cNvSpPr>
            <a:spLocks noGrp="1"/>
          </p:cNvSpPr>
          <p:nvPr>
            <p:ph idx="1"/>
          </p:nvPr>
        </p:nvSpPr>
        <p:spPr/>
        <p:txBody>
          <a:bodyPr/>
          <a:lstStyle/>
          <a:p>
            <a:r>
              <a:rPr lang="en-US" dirty="0"/>
              <a:t>(LSTM) networks are a modified version of recurrent neural networks; feedforward neural network that has an internal memory. Therefore,  makes it easier to remember past data in memory.</a:t>
            </a:r>
          </a:p>
          <a:p>
            <a:r>
              <a:rPr lang="en-US" dirty="0"/>
              <a:t>LSTM network has 3 gates:</a:t>
            </a:r>
          </a:p>
          <a:p>
            <a:pPr lvl="1"/>
            <a:r>
              <a:rPr lang="en-US" dirty="0"/>
              <a:t>Input gate — discover which value from input should be used to modify the memory.</a:t>
            </a:r>
          </a:p>
          <a:p>
            <a:pPr lvl="1"/>
            <a:r>
              <a:rPr lang="en-US" dirty="0"/>
              <a:t>Forget gate — discover what details to be discarded from the block.</a:t>
            </a:r>
          </a:p>
          <a:p>
            <a:pPr lvl="1"/>
            <a:r>
              <a:rPr lang="en-US" dirty="0"/>
              <a:t>Output gate — the input and the memory of the block is used to decide the output. </a:t>
            </a:r>
          </a:p>
        </p:txBody>
      </p:sp>
    </p:spTree>
    <p:extLst>
      <p:ext uri="{BB962C8B-B14F-4D97-AF65-F5344CB8AC3E}">
        <p14:creationId xmlns:p14="http://schemas.microsoft.com/office/powerpoint/2010/main" val="2873307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2E1EF-0E69-4321-AFDA-369847163476}"/>
              </a:ext>
            </a:extLst>
          </p:cNvPr>
          <p:cNvSpPr>
            <a:spLocks noGrp="1"/>
          </p:cNvSpPr>
          <p:nvPr>
            <p:ph type="title"/>
          </p:nvPr>
        </p:nvSpPr>
        <p:spPr/>
        <p:txBody>
          <a:bodyPr/>
          <a:lstStyle/>
          <a:p>
            <a:r>
              <a:rPr lang="en-US" dirty="0"/>
              <a:t>Long Short-Term Memory:</a:t>
            </a:r>
            <a:br>
              <a:rPr lang="en-US" dirty="0"/>
            </a:br>
            <a:r>
              <a:rPr lang="en-US" dirty="0"/>
              <a:t>Electricity Sales:</a:t>
            </a:r>
          </a:p>
        </p:txBody>
      </p:sp>
      <p:sp>
        <p:nvSpPr>
          <p:cNvPr id="3" name="Content Placeholder 2">
            <a:extLst>
              <a:ext uri="{FF2B5EF4-FFF2-40B4-BE49-F238E27FC236}">
                <a16:creationId xmlns:a16="http://schemas.microsoft.com/office/drawing/2014/main" id="{87A32BB5-6A7A-4475-92F9-C2F63474C50B}"/>
              </a:ext>
            </a:extLst>
          </p:cNvPr>
          <p:cNvSpPr>
            <a:spLocks noGrp="1"/>
          </p:cNvSpPr>
          <p:nvPr>
            <p:ph idx="1"/>
          </p:nvPr>
        </p:nvSpPr>
        <p:spPr>
          <a:xfrm>
            <a:off x="96147" y="2028608"/>
            <a:ext cx="8946541" cy="4195481"/>
          </a:xfrm>
        </p:spPr>
        <p:txBody>
          <a:bodyPr/>
          <a:lstStyle/>
          <a:p>
            <a:r>
              <a:rPr lang="en-US" dirty="0"/>
              <a:t>Model Parameters</a:t>
            </a:r>
          </a:p>
          <a:p>
            <a:pPr lvl="1"/>
            <a:r>
              <a:rPr lang="en-US" dirty="0"/>
              <a:t>Using </a:t>
            </a:r>
            <a:r>
              <a:rPr lang="en-US" dirty="0" err="1"/>
              <a:t>keras</a:t>
            </a:r>
            <a:r>
              <a:rPr lang="en-US" dirty="0"/>
              <a:t> library and initialize as sequential()</a:t>
            </a:r>
          </a:p>
          <a:p>
            <a:pPr lvl="1"/>
            <a:r>
              <a:rPr lang="en-US" dirty="0"/>
              <a:t>Neurons = 4</a:t>
            </a:r>
          </a:p>
          <a:p>
            <a:pPr lvl="1"/>
            <a:r>
              <a:rPr lang="en-US" dirty="0"/>
              <a:t>Batch size = 1</a:t>
            </a:r>
          </a:p>
          <a:p>
            <a:pPr lvl="1"/>
            <a:r>
              <a:rPr lang="en-US" dirty="0"/>
              <a:t>Epoch = 3000 </a:t>
            </a:r>
          </a:p>
          <a:p>
            <a:pPr lvl="1"/>
            <a:r>
              <a:rPr lang="en-US" dirty="0"/>
              <a:t>Optimizer = ‘</a:t>
            </a:r>
            <a:r>
              <a:rPr lang="en-US" dirty="0" err="1"/>
              <a:t>adam</a:t>
            </a:r>
            <a:r>
              <a:rPr lang="en-US" dirty="0"/>
              <a:t>’</a:t>
            </a:r>
          </a:p>
          <a:p>
            <a:r>
              <a:rPr lang="en-US" dirty="0"/>
              <a:t>RMSE = 1461370</a:t>
            </a:r>
          </a:p>
          <a:p>
            <a:r>
              <a:rPr lang="en-US" dirty="0"/>
              <a:t>MAE = 1194210</a:t>
            </a:r>
          </a:p>
          <a:p>
            <a:endParaRPr lang="en-US" dirty="0"/>
          </a:p>
        </p:txBody>
      </p:sp>
      <p:pic>
        <p:nvPicPr>
          <p:cNvPr id="5" name="Picture 4" descr="Chart, line chart&#10;&#10;Description automatically generated">
            <a:extLst>
              <a:ext uri="{FF2B5EF4-FFF2-40B4-BE49-F238E27FC236}">
                <a16:creationId xmlns:a16="http://schemas.microsoft.com/office/drawing/2014/main" id="{04B840A2-473D-4136-9601-23832BB032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6602" y="1510866"/>
            <a:ext cx="5852172" cy="4370841"/>
          </a:xfrm>
          <a:prstGeom prst="rect">
            <a:avLst/>
          </a:prstGeom>
        </p:spPr>
      </p:pic>
    </p:spTree>
    <p:extLst>
      <p:ext uri="{BB962C8B-B14F-4D97-AF65-F5344CB8AC3E}">
        <p14:creationId xmlns:p14="http://schemas.microsoft.com/office/powerpoint/2010/main" val="4255369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8DB8A-5C43-4AE3-8CF8-7EF7403DA8E1}"/>
              </a:ext>
            </a:extLst>
          </p:cNvPr>
          <p:cNvSpPr>
            <a:spLocks noGrp="1"/>
          </p:cNvSpPr>
          <p:nvPr>
            <p:ph type="title"/>
          </p:nvPr>
        </p:nvSpPr>
        <p:spPr/>
        <p:txBody>
          <a:bodyPr/>
          <a:lstStyle/>
          <a:p>
            <a:r>
              <a:rPr lang="en-US" dirty="0"/>
              <a:t>Random Forest Regressor</a:t>
            </a:r>
          </a:p>
        </p:txBody>
      </p:sp>
      <p:sp>
        <p:nvSpPr>
          <p:cNvPr id="3" name="Content Placeholder 2">
            <a:extLst>
              <a:ext uri="{FF2B5EF4-FFF2-40B4-BE49-F238E27FC236}">
                <a16:creationId xmlns:a16="http://schemas.microsoft.com/office/drawing/2014/main" id="{9FA8103A-50CF-40A1-A8B4-68A3EA24E8D4}"/>
              </a:ext>
            </a:extLst>
          </p:cNvPr>
          <p:cNvSpPr>
            <a:spLocks noGrp="1"/>
          </p:cNvSpPr>
          <p:nvPr>
            <p:ph idx="1"/>
          </p:nvPr>
        </p:nvSpPr>
        <p:spPr/>
        <p:txBody>
          <a:bodyPr/>
          <a:lstStyle/>
          <a:p>
            <a:r>
              <a:rPr lang="en-US" dirty="0"/>
              <a:t>Random forest is a Supervised Learning algorithm which uses ensemble learning method for classification and regression.</a:t>
            </a:r>
          </a:p>
          <a:p>
            <a:r>
              <a:rPr lang="en-US" dirty="0"/>
              <a:t>Random forest is a bagging technique. The trees in random forests are run in parallel. There is no interaction between these trees while building the trees.</a:t>
            </a:r>
          </a:p>
          <a:p>
            <a:r>
              <a:rPr lang="en-US" dirty="0"/>
              <a:t>It operates by constructing a multitude of decision trees at training time and outputting the mean prediction (regression) of the individual trees.</a:t>
            </a:r>
          </a:p>
          <a:p>
            <a:endParaRPr lang="en-US" dirty="0"/>
          </a:p>
        </p:txBody>
      </p:sp>
    </p:spTree>
    <p:extLst>
      <p:ext uri="{BB962C8B-B14F-4D97-AF65-F5344CB8AC3E}">
        <p14:creationId xmlns:p14="http://schemas.microsoft.com/office/powerpoint/2010/main" val="15235435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F6358-4523-44B0-9DA8-23F9EF598AEB}"/>
              </a:ext>
            </a:extLst>
          </p:cNvPr>
          <p:cNvSpPr>
            <a:spLocks noGrp="1"/>
          </p:cNvSpPr>
          <p:nvPr>
            <p:ph type="title"/>
          </p:nvPr>
        </p:nvSpPr>
        <p:spPr/>
        <p:txBody>
          <a:bodyPr/>
          <a:lstStyle/>
          <a:p>
            <a:r>
              <a:rPr lang="en-US" dirty="0"/>
              <a:t>Random Forest:</a:t>
            </a:r>
            <a:br>
              <a:rPr lang="en-US" dirty="0"/>
            </a:br>
            <a:r>
              <a:rPr lang="en-US" dirty="0"/>
              <a:t>Electricity Sales</a:t>
            </a:r>
          </a:p>
        </p:txBody>
      </p:sp>
      <p:sp>
        <p:nvSpPr>
          <p:cNvPr id="3" name="Content Placeholder 2">
            <a:extLst>
              <a:ext uri="{FF2B5EF4-FFF2-40B4-BE49-F238E27FC236}">
                <a16:creationId xmlns:a16="http://schemas.microsoft.com/office/drawing/2014/main" id="{4792B639-2D5C-4AF6-9FFD-A01C11DA14AB}"/>
              </a:ext>
            </a:extLst>
          </p:cNvPr>
          <p:cNvSpPr>
            <a:spLocks noGrp="1"/>
          </p:cNvSpPr>
          <p:nvPr>
            <p:ph idx="1"/>
          </p:nvPr>
        </p:nvSpPr>
        <p:spPr>
          <a:xfrm>
            <a:off x="427451" y="2028608"/>
            <a:ext cx="8946541" cy="4195481"/>
          </a:xfrm>
        </p:spPr>
        <p:txBody>
          <a:bodyPr/>
          <a:lstStyle/>
          <a:p>
            <a:r>
              <a:rPr lang="en-US" dirty="0"/>
              <a:t>Model Parameters:</a:t>
            </a:r>
          </a:p>
          <a:p>
            <a:pPr lvl="1"/>
            <a:r>
              <a:rPr lang="en-US" dirty="0" err="1"/>
              <a:t>sklearn.ensemble</a:t>
            </a:r>
            <a:r>
              <a:rPr lang="en-US" dirty="0"/>
              <a:t>, </a:t>
            </a:r>
            <a:r>
              <a:rPr lang="en-US" dirty="0" err="1"/>
              <a:t>RandomForestRegressor</a:t>
            </a:r>
            <a:endParaRPr lang="en-US" dirty="0"/>
          </a:p>
          <a:p>
            <a:pPr lvl="1"/>
            <a:r>
              <a:rPr lang="en-US" dirty="0" err="1"/>
              <a:t>n_estimators</a:t>
            </a:r>
            <a:r>
              <a:rPr lang="en-US" dirty="0"/>
              <a:t>=200, </a:t>
            </a:r>
          </a:p>
          <a:p>
            <a:pPr lvl="1"/>
            <a:r>
              <a:rPr lang="en-US" dirty="0" err="1"/>
              <a:t>random_state</a:t>
            </a:r>
            <a:r>
              <a:rPr lang="en-US" dirty="0"/>
              <a:t>=0</a:t>
            </a:r>
          </a:p>
          <a:p>
            <a:r>
              <a:rPr lang="en-US" dirty="0">
                <a:latin typeface="+mn-lt"/>
              </a:rPr>
              <a:t>RMSE = </a:t>
            </a:r>
            <a:r>
              <a:rPr lang="en-US" sz="1800" dirty="0">
                <a:effectLst/>
                <a:latin typeface="+mn-lt"/>
                <a:ea typeface="Calibri" panose="020F0502020204030204" pitchFamily="34" charset="0"/>
              </a:rPr>
              <a:t>608674</a:t>
            </a:r>
          </a:p>
          <a:p>
            <a:r>
              <a:rPr lang="en-US" dirty="0">
                <a:latin typeface="+mn-lt"/>
              </a:rPr>
              <a:t>MAE = </a:t>
            </a:r>
            <a:r>
              <a:rPr lang="en-US" sz="1800" dirty="0">
                <a:effectLst/>
                <a:latin typeface="+mn-lt"/>
                <a:ea typeface="Calibri" panose="020F0502020204030204" pitchFamily="34" charset="0"/>
              </a:rPr>
              <a:t>484645</a:t>
            </a:r>
            <a:endParaRPr lang="en-US" dirty="0">
              <a:latin typeface="+mn-lt"/>
            </a:endParaRPr>
          </a:p>
        </p:txBody>
      </p:sp>
      <p:pic>
        <p:nvPicPr>
          <p:cNvPr id="6" name="Picture 5" descr="Chart, line chart&#10;&#10;Description automatically generated">
            <a:extLst>
              <a:ext uri="{FF2B5EF4-FFF2-40B4-BE49-F238E27FC236}">
                <a16:creationId xmlns:a16="http://schemas.microsoft.com/office/drawing/2014/main" id="{A9FB7B9D-827D-43CF-95C0-C9D820167C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8535" y="1398324"/>
            <a:ext cx="5852172" cy="4370841"/>
          </a:xfrm>
          <a:prstGeom prst="rect">
            <a:avLst/>
          </a:prstGeom>
        </p:spPr>
      </p:pic>
    </p:spTree>
    <p:extLst>
      <p:ext uri="{BB962C8B-B14F-4D97-AF65-F5344CB8AC3E}">
        <p14:creationId xmlns:p14="http://schemas.microsoft.com/office/powerpoint/2010/main" val="3420860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C029E-7B7D-45BE-9104-8AAC8B6A9A92}"/>
              </a:ext>
            </a:extLst>
          </p:cNvPr>
          <p:cNvSpPr>
            <a:spLocks noGrp="1"/>
          </p:cNvSpPr>
          <p:nvPr>
            <p:ph type="title"/>
          </p:nvPr>
        </p:nvSpPr>
        <p:spPr/>
        <p:txBody>
          <a:bodyPr/>
          <a:lstStyle/>
          <a:p>
            <a:r>
              <a:rPr lang="en-US" dirty="0"/>
              <a:t>Residential Energy Consumption</a:t>
            </a:r>
          </a:p>
        </p:txBody>
      </p:sp>
      <p:sp>
        <p:nvSpPr>
          <p:cNvPr id="3" name="Content Placeholder 2">
            <a:extLst>
              <a:ext uri="{FF2B5EF4-FFF2-40B4-BE49-F238E27FC236}">
                <a16:creationId xmlns:a16="http://schemas.microsoft.com/office/drawing/2014/main" id="{DF4E25B0-B23D-4B27-BCFB-84F52C859016}"/>
              </a:ext>
            </a:extLst>
          </p:cNvPr>
          <p:cNvSpPr>
            <a:spLocks noGrp="1"/>
          </p:cNvSpPr>
          <p:nvPr>
            <p:ph idx="1"/>
          </p:nvPr>
        </p:nvSpPr>
        <p:spPr/>
        <p:txBody>
          <a:bodyPr/>
          <a:lstStyle/>
          <a:p>
            <a:r>
              <a:rPr lang="en-US" dirty="0"/>
              <a:t>The residential sector accounts for about 21% of total U.S. energy consumption.</a:t>
            </a:r>
          </a:p>
          <a:p>
            <a:r>
              <a:rPr lang="en-US" dirty="0"/>
              <a:t>In 2019, the average annual electricity consumption for a U.S. residential utility customer was 11,000 </a:t>
            </a:r>
            <a:r>
              <a:rPr lang="en-US" dirty="0" err="1"/>
              <a:t>kilowatthours</a:t>
            </a:r>
            <a:r>
              <a:rPr lang="en-US" dirty="0"/>
              <a:t> (kWh), an average of about 877 kWh per month.</a:t>
            </a:r>
          </a:p>
          <a:p>
            <a:r>
              <a:rPr lang="en-US" dirty="0"/>
              <a:t>At 557 kWh per month, California’s average residential electricity use is among the lowest in the nation. </a:t>
            </a:r>
          </a:p>
          <a:p>
            <a:r>
              <a:rPr lang="en-US" dirty="0"/>
              <a:t>Californians use about 33% less electricity at home than customers in the rest of the country.</a:t>
            </a:r>
          </a:p>
          <a:p>
            <a:endParaRPr lang="en-US" dirty="0"/>
          </a:p>
          <a:p>
            <a:endParaRPr lang="en-US" dirty="0"/>
          </a:p>
        </p:txBody>
      </p:sp>
    </p:spTree>
    <p:extLst>
      <p:ext uri="{BB962C8B-B14F-4D97-AF65-F5344CB8AC3E}">
        <p14:creationId xmlns:p14="http://schemas.microsoft.com/office/powerpoint/2010/main" val="3796695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92696-02EE-4EAB-BF5E-5716AE02F7FB}"/>
              </a:ext>
            </a:extLst>
          </p:cNvPr>
          <p:cNvSpPr>
            <a:spLocks noGrp="1"/>
          </p:cNvSpPr>
          <p:nvPr>
            <p:ph type="title"/>
          </p:nvPr>
        </p:nvSpPr>
        <p:spPr/>
        <p:txBody>
          <a:bodyPr/>
          <a:lstStyle/>
          <a:p>
            <a:r>
              <a:rPr lang="en-US" dirty="0"/>
              <a:t>Summary:</a:t>
            </a:r>
            <a:br>
              <a:rPr lang="en-US" dirty="0"/>
            </a:br>
            <a:r>
              <a:rPr lang="en-US" dirty="0"/>
              <a:t>Electricity Sales Forecasting</a:t>
            </a:r>
          </a:p>
        </p:txBody>
      </p:sp>
      <p:graphicFrame>
        <p:nvGraphicFramePr>
          <p:cNvPr id="4" name="Table 4">
            <a:extLst>
              <a:ext uri="{FF2B5EF4-FFF2-40B4-BE49-F238E27FC236}">
                <a16:creationId xmlns:a16="http://schemas.microsoft.com/office/drawing/2014/main" id="{C80ABC1B-0A8E-4D31-B343-CB2985B2EC0C}"/>
              </a:ext>
            </a:extLst>
          </p:cNvPr>
          <p:cNvGraphicFramePr>
            <a:graphicFrameLocks noGrp="1"/>
          </p:cNvGraphicFramePr>
          <p:nvPr>
            <p:ph idx="1"/>
            <p:extLst>
              <p:ext uri="{D42A27DB-BD31-4B8C-83A1-F6EECF244321}">
                <p14:modId xmlns:p14="http://schemas.microsoft.com/office/powerpoint/2010/main" val="1622424653"/>
              </p:ext>
            </p:extLst>
          </p:nvPr>
        </p:nvGraphicFramePr>
        <p:xfrm>
          <a:off x="1103313" y="2052638"/>
          <a:ext cx="9404724" cy="2494280"/>
        </p:xfrm>
        <a:graphic>
          <a:graphicData uri="http://schemas.openxmlformats.org/drawingml/2006/table">
            <a:tbl>
              <a:tblPr firstRow="1" bandRow="1">
                <a:tableStyleId>{5C22544A-7EE6-4342-B048-85BDC9FD1C3A}</a:tableStyleId>
              </a:tblPr>
              <a:tblGrid>
                <a:gridCol w="3309661">
                  <a:extLst>
                    <a:ext uri="{9D8B030D-6E8A-4147-A177-3AD203B41FA5}">
                      <a16:colId xmlns:a16="http://schemas.microsoft.com/office/drawing/2014/main" val="1760616918"/>
                    </a:ext>
                  </a:extLst>
                </a:gridCol>
                <a:gridCol w="2960155">
                  <a:extLst>
                    <a:ext uri="{9D8B030D-6E8A-4147-A177-3AD203B41FA5}">
                      <a16:colId xmlns:a16="http://schemas.microsoft.com/office/drawing/2014/main" val="1750196966"/>
                    </a:ext>
                  </a:extLst>
                </a:gridCol>
                <a:gridCol w="3134908">
                  <a:extLst>
                    <a:ext uri="{9D8B030D-6E8A-4147-A177-3AD203B41FA5}">
                      <a16:colId xmlns:a16="http://schemas.microsoft.com/office/drawing/2014/main" val="784654951"/>
                    </a:ext>
                  </a:extLst>
                </a:gridCol>
              </a:tblGrid>
              <a:tr h="370840">
                <a:tc>
                  <a:txBody>
                    <a:bodyPr/>
                    <a:lstStyle/>
                    <a:p>
                      <a:r>
                        <a:rPr lang="en-US" dirty="0"/>
                        <a:t>Method</a:t>
                      </a:r>
                    </a:p>
                  </a:txBody>
                  <a:tcPr/>
                </a:tc>
                <a:tc>
                  <a:txBody>
                    <a:bodyPr/>
                    <a:lstStyle/>
                    <a:p>
                      <a:r>
                        <a:rPr lang="en-US" dirty="0"/>
                        <a:t>RMSE</a:t>
                      </a:r>
                    </a:p>
                  </a:txBody>
                  <a:tcPr/>
                </a:tc>
                <a:tc>
                  <a:txBody>
                    <a:bodyPr/>
                    <a:lstStyle/>
                    <a:p>
                      <a:r>
                        <a:rPr lang="en-US" dirty="0"/>
                        <a:t>MAE</a:t>
                      </a:r>
                    </a:p>
                  </a:txBody>
                  <a:tcPr/>
                </a:tc>
                <a:extLst>
                  <a:ext uri="{0D108BD9-81ED-4DB2-BD59-A6C34878D82A}">
                    <a16:rowId xmlns:a16="http://schemas.microsoft.com/office/drawing/2014/main" val="771163199"/>
                  </a:ext>
                </a:extLst>
              </a:tr>
              <a:tr h="370840">
                <a:tc>
                  <a:txBody>
                    <a:bodyPr/>
                    <a:lstStyle/>
                    <a:p>
                      <a:r>
                        <a:rPr lang="en-US" dirty="0"/>
                        <a:t>Holt-Winter’s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702951</a:t>
                      </a:r>
                    </a:p>
                  </a:txBody>
                  <a:tcPr/>
                </a:tc>
                <a:tc>
                  <a:txBody>
                    <a:bodyPr/>
                    <a:lstStyle/>
                    <a:p>
                      <a:r>
                        <a:rPr lang="en-US" dirty="0"/>
                        <a:t>589194</a:t>
                      </a:r>
                    </a:p>
                  </a:txBody>
                  <a:tcPr/>
                </a:tc>
                <a:extLst>
                  <a:ext uri="{0D108BD9-81ED-4DB2-BD59-A6C34878D82A}">
                    <a16:rowId xmlns:a16="http://schemas.microsoft.com/office/drawing/2014/main" val="1332542918"/>
                  </a:ext>
                </a:extLst>
              </a:tr>
              <a:tr h="370840">
                <a:tc>
                  <a:txBody>
                    <a:bodyPr/>
                    <a:lstStyle/>
                    <a:p>
                      <a:r>
                        <a:rPr lang="en-US" dirty="0"/>
                        <a:t>SARIMA</a:t>
                      </a:r>
                    </a:p>
                  </a:txBody>
                  <a:tcPr/>
                </a:tc>
                <a:tc>
                  <a:txBody>
                    <a:bodyPr/>
                    <a:lstStyle/>
                    <a:p>
                      <a:r>
                        <a:rPr lang="en-US" dirty="0"/>
                        <a:t>876141</a:t>
                      </a:r>
                    </a:p>
                  </a:txBody>
                  <a:tcPr/>
                </a:tc>
                <a:tc>
                  <a:txBody>
                    <a:bodyPr/>
                    <a:lstStyle/>
                    <a:p>
                      <a:r>
                        <a:rPr lang="en-US" dirty="0"/>
                        <a:t>716207</a:t>
                      </a:r>
                    </a:p>
                  </a:txBody>
                  <a:tcPr/>
                </a:tc>
                <a:extLst>
                  <a:ext uri="{0D108BD9-81ED-4DB2-BD59-A6C34878D82A}">
                    <a16:rowId xmlns:a16="http://schemas.microsoft.com/office/drawing/2014/main" val="2710906638"/>
                  </a:ext>
                </a:extLst>
              </a:tr>
              <a:tr h="370840">
                <a:tc>
                  <a:txBody>
                    <a:bodyPr/>
                    <a:lstStyle/>
                    <a:p>
                      <a:r>
                        <a:rPr lang="en-US" dirty="0"/>
                        <a:t>Multivariate Linear Regression</a:t>
                      </a:r>
                    </a:p>
                  </a:txBody>
                  <a:tcPr/>
                </a:tc>
                <a:tc>
                  <a:txBody>
                    <a:bodyPr/>
                    <a:lstStyle/>
                    <a:p>
                      <a:r>
                        <a:rPr lang="en-US" dirty="0"/>
                        <a:t>240210</a:t>
                      </a:r>
                    </a:p>
                    <a:p>
                      <a:endParaRPr lang="en-US" dirty="0"/>
                    </a:p>
                  </a:txBody>
                  <a:tcPr/>
                </a:tc>
                <a:tc>
                  <a:txBody>
                    <a:bodyPr/>
                    <a:lstStyle/>
                    <a:p>
                      <a:r>
                        <a:rPr lang="en-US" dirty="0"/>
                        <a:t>186133</a:t>
                      </a:r>
                    </a:p>
                    <a:p>
                      <a:endParaRPr lang="en-US" dirty="0"/>
                    </a:p>
                  </a:txBody>
                  <a:tcPr/>
                </a:tc>
                <a:extLst>
                  <a:ext uri="{0D108BD9-81ED-4DB2-BD59-A6C34878D82A}">
                    <a16:rowId xmlns:a16="http://schemas.microsoft.com/office/drawing/2014/main" val="287633198"/>
                  </a:ext>
                </a:extLst>
              </a:tr>
              <a:tr h="370840">
                <a:tc>
                  <a:txBody>
                    <a:bodyPr/>
                    <a:lstStyle/>
                    <a:p>
                      <a:r>
                        <a:rPr lang="en-US" dirty="0"/>
                        <a:t>LSTM</a:t>
                      </a:r>
                    </a:p>
                  </a:txBody>
                  <a:tcPr/>
                </a:tc>
                <a:tc>
                  <a:txBody>
                    <a:bodyPr/>
                    <a:lstStyle/>
                    <a:p>
                      <a:r>
                        <a:rPr lang="en-US" dirty="0"/>
                        <a:t>2007388</a:t>
                      </a:r>
                    </a:p>
                  </a:txBody>
                  <a:tcPr/>
                </a:tc>
                <a:tc>
                  <a:txBody>
                    <a:bodyPr/>
                    <a:lstStyle/>
                    <a:p>
                      <a:r>
                        <a:rPr lang="en-US" dirty="0"/>
                        <a:t>1583042</a:t>
                      </a:r>
                    </a:p>
                  </a:txBody>
                  <a:tcPr/>
                </a:tc>
                <a:extLst>
                  <a:ext uri="{0D108BD9-81ED-4DB2-BD59-A6C34878D82A}">
                    <a16:rowId xmlns:a16="http://schemas.microsoft.com/office/drawing/2014/main" val="3708564117"/>
                  </a:ext>
                </a:extLst>
              </a:tr>
              <a:tr h="370840">
                <a:tc>
                  <a:txBody>
                    <a:bodyPr/>
                    <a:lstStyle/>
                    <a:p>
                      <a:r>
                        <a:rPr lang="en-US" dirty="0"/>
                        <a:t>Random Forest Regressor</a:t>
                      </a:r>
                    </a:p>
                  </a:txBody>
                  <a:tcPr/>
                </a:tc>
                <a:tc>
                  <a:txBody>
                    <a:bodyPr/>
                    <a:lstStyle/>
                    <a:p>
                      <a:r>
                        <a:rPr lang="en-US" dirty="0"/>
                        <a:t>608674</a:t>
                      </a:r>
                    </a:p>
                  </a:txBody>
                  <a:tcPr/>
                </a:tc>
                <a:tc>
                  <a:txBody>
                    <a:bodyPr/>
                    <a:lstStyle/>
                    <a:p>
                      <a:r>
                        <a:rPr lang="en-US" dirty="0"/>
                        <a:t>484645</a:t>
                      </a:r>
                    </a:p>
                  </a:txBody>
                  <a:tcPr/>
                </a:tc>
                <a:extLst>
                  <a:ext uri="{0D108BD9-81ED-4DB2-BD59-A6C34878D82A}">
                    <a16:rowId xmlns:a16="http://schemas.microsoft.com/office/drawing/2014/main" val="4100346811"/>
                  </a:ext>
                </a:extLst>
              </a:tr>
            </a:tbl>
          </a:graphicData>
        </a:graphic>
      </p:graphicFrame>
    </p:spTree>
    <p:extLst>
      <p:ext uri="{BB962C8B-B14F-4D97-AF65-F5344CB8AC3E}">
        <p14:creationId xmlns:p14="http://schemas.microsoft.com/office/powerpoint/2010/main" val="20210857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ABD35C4-55E6-4368-AA16-774DE93AEAD1}"/>
              </a:ext>
            </a:extLst>
          </p:cNvPr>
          <p:cNvSpPr>
            <a:spLocks noGrp="1"/>
          </p:cNvSpPr>
          <p:nvPr>
            <p:ph type="title"/>
          </p:nvPr>
        </p:nvSpPr>
        <p:spPr>
          <a:xfrm>
            <a:off x="6683829" y="1447800"/>
            <a:ext cx="4397828" cy="3329581"/>
          </a:xfrm>
        </p:spPr>
        <p:txBody>
          <a:bodyPr vert="horz" lIns="91440" tIns="45720" rIns="91440" bIns="45720" rtlCol="0" anchor="b">
            <a:normAutofit/>
          </a:bodyPr>
          <a:lstStyle/>
          <a:p>
            <a:r>
              <a:rPr lang="en-US" sz="5600" b="0" i="0" kern="1200" dirty="0">
                <a:solidFill>
                  <a:schemeClr val="tx2"/>
                </a:solidFill>
                <a:latin typeface="+mj-lt"/>
                <a:ea typeface="+mj-ea"/>
                <a:cs typeface="+mj-cs"/>
              </a:rPr>
              <a:t>Forecasting Electricity Prices</a:t>
            </a:r>
          </a:p>
        </p:txBody>
      </p:sp>
    </p:spTree>
    <p:extLst>
      <p:ext uri="{BB962C8B-B14F-4D97-AF65-F5344CB8AC3E}">
        <p14:creationId xmlns:p14="http://schemas.microsoft.com/office/powerpoint/2010/main" val="14239774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9362849A-570D-49DB-954C-63F144E88A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CA42011-E478-428B-9D15-A98E338BF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4" name="Freeform 7">
            <a:extLst>
              <a:ext uri="{FF2B5EF4-FFF2-40B4-BE49-F238E27FC236}">
                <a16:creationId xmlns:a16="http://schemas.microsoft.com/office/drawing/2014/main" id="{9ED2773C-FE51-4632-BA46-036BDCDA6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D2459DA9-A855-4A7A-975B-2C67995F1C43}"/>
              </a:ext>
            </a:extLst>
          </p:cNvPr>
          <p:cNvSpPr>
            <a:spLocks noGrp="1"/>
          </p:cNvSpPr>
          <p:nvPr>
            <p:ph type="title"/>
          </p:nvPr>
        </p:nvSpPr>
        <p:spPr>
          <a:xfrm>
            <a:off x="648930" y="629267"/>
            <a:ext cx="9252154" cy="1016654"/>
          </a:xfrm>
        </p:spPr>
        <p:txBody>
          <a:bodyPr>
            <a:normAutofit/>
          </a:bodyPr>
          <a:lstStyle/>
          <a:p>
            <a:r>
              <a:rPr lang="en-US" dirty="0">
                <a:solidFill>
                  <a:srgbClr val="EBEBEB"/>
                </a:solidFill>
              </a:rPr>
              <a:t>Electricity Prices</a:t>
            </a:r>
          </a:p>
        </p:txBody>
      </p:sp>
      <p:sp useBgFill="1">
        <p:nvSpPr>
          <p:cNvPr id="26" name="Freeform: Shape 25">
            <a:extLst>
              <a:ext uri="{FF2B5EF4-FFF2-40B4-BE49-F238E27FC236}">
                <a16:creationId xmlns:a16="http://schemas.microsoft.com/office/drawing/2014/main" id="{E02F9158-C4C2-46A8-BE73-A4F77E139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pic>
        <p:nvPicPr>
          <p:cNvPr id="13" name="Content Placeholder 12" descr="Chart, line chart&#10;&#10;Description automatically generated">
            <a:extLst>
              <a:ext uri="{FF2B5EF4-FFF2-40B4-BE49-F238E27FC236}">
                <a16:creationId xmlns:a16="http://schemas.microsoft.com/office/drawing/2014/main" id="{72F17F1C-3C42-4D21-86E9-9866482EB5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787" y="2548281"/>
            <a:ext cx="4899021" cy="3662018"/>
          </a:xfrm>
          <a:prstGeom prst="rect">
            <a:avLst/>
          </a:prstGeom>
          <a:effectLst/>
        </p:spPr>
      </p:pic>
      <p:pic>
        <p:nvPicPr>
          <p:cNvPr id="19" name="Content Placeholder 18" descr="Graphical user interface, text, email&#10;&#10;Description automatically generated">
            <a:extLst>
              <a:ext uri="{FF2B5EF4-FFF2-40B4-BE49-F238E27FC236}">
                <a16:creationId xmlns:a16="http://schemas.microsoft.com/office/drawing/2014/main" id="{699C629E-60AC-45E7-8F52-D8D334D29B8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33204" y="2547938"/>
            <a:ext cx="4899329" cy="3659187"/>
          </a:xfrm>
        </p:spPr>
      </p:pic>
    </p:spTree>
    <p:extLst>
      <p:ext uri="{BB962C8B-B14F-4D97-AF65-F5344CB8AC3E}">
        <p14:creationId xmlns:p14="http://schemas.microsoft.com/office/powerpoint/2010/main" val="3054496679"/>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D2FAB9-22C7-45B5-9815-1A972DC6946B}"/>
              </a:ext>
            </a:extLst>
          </p:cNvPr>
          <p:cNvSpPr>
            <a:spLocks noGrp="1"/>
          </p:cNvSpPr>
          <p:nvPr>
            <p:ph type="title"/>
          </p:nvPr>
        </p:nvSpPr>
        <p:spPr>
          <a:xfrm>
            <a:off x="643855" y="1447799"/>
            <a:ext cx="3108626" cy="1444752"/>
          </a:xfrm>
        </p:spPr>
        <p:txBody>
          <a:bodyPr anchor="b">
            <a:normAutofit/>
          </a:bodyPr>
          <a:lstStyle/>
          <a:p>
            <a:pPr>
              <a:lnSpc>
                <a:spcPct val="90000"/>
              </a:lnSpc>
            </a:pPr>
            <a:r>
              <a:rPr lang="en-US" sz="2700" dirty="0">
                <a:solidFill>
                  <a:srgbClr val="EBEBEB"/>
                </a:solidFill>
              </a:rPr>
              <a:t>Holt-Winter’s Model:</a:t>
            </a:r>
            <a:br>
              <a:rPr lang="en-US" sz="2700" dirty="0">
                <a:solidFill>
                  <a:srgbClr val="EBEBEB"/>
                </a:solidFill>
              </a:rPr>
            </a:br>
            <a:r>
              <a:rPr lang="en-US" sz="2700" dirty="0">
                <a:solidFill>
                  <a:srgbClr val="EBEBEB"/>
                </a:solidFill>
              </a:rPr>
              <a:t>Electricity Prices</a:t>
            </a:r>
          </a:p>
        </p:txBody>
      </p:sp>
      <p:sp>
        <p:nvSpPr>
          <p:cNvPr id="19"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0" name="Freeform: Shape 13">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21" name="Rectangle 15">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DD3878D-7F22-4A3F-8D2B-ADA99B78834C}"/>
              </a:ext>
            </a:extLst>
          </p:cNvPr>
          <p:cNvSpPr>
            <a:spLocks noGrp="1"/>
          </p:cNvSpPr>
          <p:nvPr>
            <p:ph idx="1"/>
          </p:nvPr>
        </p:nvSpPr>
        <p:spPr>
          <a:xfrm>
            <a:off x="643855" y="3072385"/>
            <a:ext cx="3108057" cy="2947415"/>
          </a:xfrm>
        </p:spPr>
        <p:txBody>
          <a:bodyPr>
            <a:normAutofit/>
          </a:bodyPr>
          <a:lstStyle/>
          <a:p>
            <a:r>
              <a:rPr lang="en-US" sz="1400" dirty="0">
                <a:solidFill>
                  <a:srgbClr val="FFFFFF"/>
                </a:solidFill>
              </a:rPr>
              <a:t>Model Parameters:</a:t>
            </a:r>
          </a:p>
          <a:p>
            <a:r>
              <a:rPr lang="en-US" sz="1400" dirty="0" err="1">
                <a:solidFill>
                  <a:srgbClr val="FFFFFF"/>
                </a:solidFill>
              </a:rPr>
              <a:t>statsmodels.tsa.holtwinters</a:t>
            </a:r>
            <a:r>
              <a:rPr lang="en-US" sz="1400" dirty="0">
                <a:solidFill>
                  <a:srgbClr val="FFFFFF"/>
                </a:solidFill>
              </a:rPr>
              <a:t>, </a:t>
            </a:r>
            <a:r>
              <a:rPr lang="en-US" sz="1400" dirty="0" err="1">
                <a:solidFill>
                  <a:srgbClr val="FFFFFF"/>
                </a:solidFill>
              </a:rPr>
              <a:t>ExponentialSmoothing</a:t>
            </a:r>
            <a:endParaRPr lang="en-US" sz="1400" dirty="0">
              <a:solidFill>
                <a:srgbClr val="FFFFFF"/>
              </a:solidFill>
            </a:endParaRPr>
          </a:p>
          <a:p>
            <a:pPr lvl="1"/>
            <a:r>
              <a:rPr lang="en-US" sz="1400" dirty="0">
                <a:solidFill>
                  <a:srgbClr val="FFFFFF"/>
                </a:solidFill>
              </a:rPr>
              <a:t>seasonal='add', trend=‘</a:t>
            </a:r>
            <a:r>
              <a:rPr lang="en-US" sz="1400" dirty="0" err="1">
                <a:solidFill>
                  <a:srgbClr val="FFFFFF"/>
                </a:solidFill>
              </a:rPr>
              <a:t>zddl</a:t>
            </a:r>
            <a:r>
              <a:rPr lang="en-US" sz="1400" dirty="0">
                <a:solidFill>
                  <a:srgbClr val="FFFFFF"/>
                </a:solidFill>
              </a:rPr>
              <a:t>', </a:t>
            </a:r>
            <a:r>
              <a:rPr lang="en-US" sz="1400" dirty="0" err="1">
                <a:solidFill>
                  <a:srgbClr val="FFFFFF"/>
                </a:solidFill>
              </a:rPr>
              <a:t>seasonal_periods</a:t>
            </a:r>
            <a:r>
              <a:rPr lang="en-US" sz="1400" dirty="0">
                <a:solidFill>
                  <a:srgbClr val="FFFFFF"/>
                </a:solidFill>
              </a:rPr>
              <a:t>=12</a:t>
            </a:r>
          </a:p>
          <a:p>
            <a:pPr lvl="1"/>
            <a:r>
              <a:rPr lang="en-US" sz="1400" dirty="0">
                <a:solidFill>
                  <a:srgbClr val="FFFFFF"/>
                </a:solidFill>
              </a:rPr>
              <a:t>RMSE = 1.15</a:t>
            </a:r>
          </a:p>
          <a:p>
            <a:pPr lvl="1"/>
            <a:r>
              <a:rPr lang="en-US" sz="1400" dirty="0">
                <a:solidFill>
                  <a:srgbClr val="FFFFFF"/>
                </a:solidFill>
              </a:rPr>
              <a:t>MAE = 0.92</a:t>
            </a:r>
          </a:p>
        </p:txBody>
      </p:sp>
      <p:pic>
        <p:nvPicPr>
          <p:cNvPr id="5" name="Picture 4" descr="Chart, line chart&#10;&#10;Description automatically generated">
            <a:extLst>
              <a:ext uri="{FF2B5EF4-FFF2-40B4-BE49-F238E27FC236}">
                <a16:creationId xmlns:a16="http://schemas.microsoft.com/office/drawing/2014/main" id="{DC510DDC-34CE-4C52-98A7-737C9CDE04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3705" y="1447799"/>
            <a:ext cx="5852172" cy="4370841"/>
          </a:xfrm>
          <a:prstGeom prst="rect">
            <a:avLst/>
          </a:prstGeom>
        </p:spPr>
      </p:pic>
    </p:spTree>
    <p:extLst>
      <p:ext uri="{BB962C8B-B14F-4D97-AF65-F5344CB8AC3E}">
        <p14:creationId xmlns:p14="http://schemas.microsoft.com/office/powerpoint/2010/main" val="641153297"/>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C9C82-666D-41F2-822E-8DF30FD32D6C}"/>
              </a:ext>
            </a:extLst>
          </p:cNvPr>
          <p:cNvSpPr>
            <a:spLocks noGrp="1"/>
          </p:cNvSpPr>
          <p:nvPr>
            <p:ph type="title"/>
          </p:nvPr>
        </p:nvSpPr>
        <p:spPr>
          <a:xfrm>
            <a:off x="648929" y="1450259"/>
            <a:ext cx="3753599" cy="1442153"/>
          </a:xfrm>
        </p:spPr>
        <p:txBody>
          <a:bodyPr>
            <a:normAutofit/>
          </a:bodyPr>
          <a:lstStyle/>
          <a:p>
            <a:r>
              <a:rPr lang="en-US" sz="3300"/>
              <a:t>Seasonal ARIMA:</a:t>
            </a:r>
            <a:br>
              <a:rPr lang="en-US" sz="3300"/>
            </a:br>
            <a:r>
              <a:rPr lang="en-US" sz="3300"/>
              <a:t>Electricity Prices</a:t>
            </a:r>
          </a:p>
        </p:txBody>
      </p:sp>
      <p:sp>
        <p:nvSpPr>
          <p:cNvPr id="3" name="Content Placeholder 2">
            <a:extLst>
              <a:ext uri="{FF2B5EF4-FFF2-40B4-BE49-F238E27FC236}">
                <a16:creationId xmlns:a16="http://schemas.microsoft.com/office/drawing/2014/main" id="{E76C352B-AEBC-480B-A389-D3FB0B31FCC1}"/>
              </a:ext>
            </a:extLst>
          </p:cNvPr>
          <p:cNvSpPr>
            <a:spLocks noGrp="1"/>
          </p:cNvSpPr>
          <p:nvPr>
            <p:ph idx="1"/>
          </p:nvPr>
        </p:nvSpPr>
        <p:spPr>
          <a:xfrm>
            <a:off x="647700" y="3072385"/>
            <a:ext cx="3754987" cy="2947415"/>
          </a:xfrm>
        </p:spPr>
        <p:txBody>
          <a:bodyPr>
            <a:normAutofit/>
          </a:bodyPr>
          <a:lstStyle/>
          <a:p>
            <a:r>
              <a:rPr lang="en-US" sz="1800"/>
              <a:t>Adfuller test shows data is not stationary: p-value = 0.994777</a:t>
            </a:r>
          </a:p>
          <a:p>
            <a:r>
              <a:rPr lang="en-US" sz="1800"/>
              <a:t>Used auto_arima from pmdarima library to find best fitting model:</a:t>
            </a:r>
          </a:p>
          <a:p>
            <a:pPr lvl="1"/>
            <a:r>
              <a:rPr lang="en-US" dirty="0"/>
              <a:t>ARIMA(0,0,0)(1,1,0)[12]</a:t>
            </a:r>
          </a:p>
          <a:p>
            <a:pPr lvl="1"/>
            <a:r>
              <a:rPr lang="en-US" dirty="0"/>
              <a:t>Diagnostic Plot:</a:t>
            </a:r>
          </a:p>
          <a:p>
            <a:pPr lvl="1"/>
            <a:endParaRPr lang="en-US" dirty="0"/>
          </a:p>
        </p:txBody>
      </p:sp>
      <p:pic>
        <p:nvPicPr>
          <p:cNvPr id="5" name="Picture 4" descr="Chart&#10;&#10;Description automatically generated">
            <a:extLst>
              <a:ext uri="{FF2B5EF4-FFF2-40B4-BE49-F238E27FC236}">
                <a16:creationId xmlns:a16="http://schemas.microsoft.com/office/drawing/2014/main" id="{59C39122-7DB6-4D39-9D29-A7CB23493922}"/>
              </a:ext>
            </a:extLst>
          </p:cNvPr>
          <p:cNvPicPr>
            <a:picLocks noChangeAspect="1"/>
          </p:cNvPicPr>
          <p:nvPr/>
        </p:nvPicPr>
        <p:blipFill rotWithShape="1">
          <a:blip r:embed="rId3">
            <a:extLst>
              <a:ext uri="{28A0092B-C50C-407E-A947-70E740481C1C}">
                <a14:useLocalDpi xmlns:a14="http://schemas.microsoft.com/office/drawing/2010/main" val="0"/>
              </a:ext>
            </a:extLst>
          </a:blip>
          <a:srcRect r="1" b="5815"/>
          <a:stretch/>
        </p:blipFill>
        <p:spPr>
          <a:xfrm>
            <a:off x="5050389" y="1447799"/>
            <a:ext cx="6493910" cy="4572001"/>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9509558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362849A-570D-49DB-954C-63F144E88A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CA42011-E478-428B-9D15-A98E338BF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 name="Freeform 7">
            <a:extLst>
              <a:ext uri="{FF2B5EF4-FFF2-40B4-BE49-F238E27FC236}">
                <a16:creationId xmlns:a16="http://schemas.microsoft.com/office/drawing/2014/main" id="{9ED2773C-FE51-4632-BA46-036BDCDA6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9EA41C8C-BDC5-497C-8648-33917BA173E9}"/>
              </a:ext>
            </a:extLst>
          </p:cNvPr>
          <p:cNvSpPr>
            <a:spLocks noGrp="1"/>
          </p:cNvSpPr>
          <p:nvPr>
            <p:ph type="title"/>
          </p:nvPr>
        </p:nvSpPr>
        <p:spPr>
          <a:xfrm>
            <a:off x="648930" y="629267"/>
            <a:ext cx="9252154" cy="1016654"/>
          </a:xfrm>
        </p:spPr>
        <p:txBody>
          <a:bodyPr>
            <a:normAutofit/>
          </a:bodyPr>
          <a:lstStyle/>
          <a:p>
            <a:pPr>
              <a:lnSpc>
                <a:spcPct val="90000"/>
              </a:lnSpc>
            </a:pPr>
            <a:r>
              <a:rPr lang="en-US" sz="3300">
                <a:solidFill>
                  <a:srgbClr val="EBEBEB"/>
                </a:solidFill>
              </a:rPr>
              <a:t>SARIMA:</a:t>
            </a:r>
            <a:br>
              <a:rPr lang="en-US" sz="3300">
                <a:solidFill>
                  <a:srgbClr val="EBEBEB"/>
                </a:solidFill>
              </a:rPr>
            </a:br>
            <a:r>
              <a:rPr lang="en-US" sz="3300">
                <a:solidFill>
                  <a:srgbClr val="EBEBEB"/>
                </a:solidFill>
              </a:rPr>
              <a:t>Electricity Prices</a:t>
            </a:r>
          </a:p>
        </p:txBody>
      </p:sp>
      <p:sp useBgFill="1">
        <p:nvSpPr>
          <p:cNvPr id="16" name="Freeform: Shape 15">
            <a:extLst>
              <a:ext uri="{FF2B5EF4-FFF2-40B4-BE49-F238E27FC236}">
                <a16:creationId xmlns:a16="http://schemas.microsoft.com/office/drawing/2014/main" id="{E02F9158-C4C2-46A8-BE73-A4F77E139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a16="http://schemas.microsoft.com/office/drawing/2014/main" id="{E603DE42-5BF7-41DA-95E5-1BB72E4C8085}"/>
              </a:ext>
            </a:extLst>
          </p:cNvPr>
          <p:cNvSpPr>
            <a:spLocks noGrp="1"/>
          </p:cNvSpPr>
          <p:nvPr>
            <p:ph idx="1"/>
          </p:nvPr>
        </p:nvSpPr>
        <p:spPr>
          <a:xfrm>
            <a:off x="6421089" y="2548281"/>
            <a:ext cx="5122606" cy="3658689"/>
          </a:xfrm>
        </p:spPr>
        <p:txBody>
          <a:bodyPr>
            <a:normAutofit/>
          </a:bodyPr>
          <a:lstStyle/>
          <a:p>
            <a:r>
              <a:rPr lang="en-US" dirty="0"/>
              <a:t>Model Parameters:</a:t>
            </a:r>
          </a:p>
          <a:p>
            <a:pPr lvl="1"/>
            <a:r>
              <a:rPr lang="en-US" dirty="0"/>
              <a:t>ARIMA(0,0,0)</a:t>
            </a:r>
          </a:p>
          <a:p>
            <a:pPr lvl="1"/>
            <a:r>
              <a:rPr lang="en-US" dirty="0"/>
              <a:t>SARIMA(1,1,0)12</a:t>
            </a:r>
          </a:p>
          <a:p>
            <a:r>
              <a:rPr lang="en-US" dirty="0"/>
              <a:t>RMSE = 1.27</a:t>
            </a:r>
          </a:p>
          <a:p>
            <a:r>
              <a:rPr lang="en-US" dirty="0"/>
              <a:t>MAE = 1.06</a:t>
            </a:r>
          </a:p>
          <a:p>
            <a:pPr lvl="1"/>
            <a:endParaRPr lang="en-US" dirty="0"/>
          </a:p>
        </p:txBody>
      </p:sp>
      <p:pic>
        <p:nvPicPr>
          <p:cNvPr id="5" name="Picture 4" descr="Chart, line chart&#10;&#10;Description automatically generated">
            <a:extLst>
              <a:ext uri="{FF2B5EF4-FFF2-40B4-BE49-F238E27FC236}">
                <a16:creationId xmlns:a16="http://schemas.microsoft.com/office/drawing/2014/main" id="{04173DDF-0322-4248-A7C4-2681A47B3B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491" y="2391336"/>
            <a:ext cx="5852172" cy="4370841"/>
          </a:xfrm>
          <a:prstGeom prst="rect">
            <a:avLst/>
          </a:prstGeom>
        </p:spPr>
      </p:pic>
    </p:spTree>
    <p:extLst>
      <p:ext uri="{BB962C8B-B14F-4D97-AF65-F5344CB8AC3E}">
        <p14:creationId xmlns:p14="http://schemas.microsoft.com/office/powerpoint/2010/main" val="954741316"/>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9D27C-9A28-4BF8-9D58-D949B506DAEC}"/>
              </a:ext>
            </a:extLst>
          </p:cNvPr>
          <p:cNvSpPr>
            <a:spLocks noGrp="1"/>
          </p:cNvSpPr>
          <p:nvPr>
            <p:ph type="title"/>
          </p:nvPr>
        </p:nvSpPr>
        <p:spPr>
          <a:xfrm>
            <a:off x="648930" y="629266"/>
            <a:ext cx="9252154" cy="1223983"/>
          </a:xfrm>
        </p:spPr>
        <p:txBody>
          <a:bodyPr>
            <a:normAutofit/>
          </a:bodyPr>
          <a:lstStyle/>
          <a:p>
            <a:pPr>
              <a:lnSpc>
                <a:spcPct val="90000"/>
              </a:lnSpc>
            </a:pPr>
            <a:r>
              <a:rPr lang="en-US" sz="3900"/>
              <a:t>Multivariate Linear Regression:</a:t>
            </a:r>
            <a:br>
              <a:rPr lang="en-US" sz="3900"/>
            </a:br>
            <a:r>
              <a:rPr lang="en-US" sz="3900"/>
              <a:t>Electricity Prices</a:t>
            </a:r>
          </a:p>
        </p:txBody>
      </p:sp>
      <p:sp>
        <p:nvSpPr>
          <p:cNvPr id="3" name="Content Placeholder 2">
            <a:extLst>
              <a:ext uri="{FF2B5EF4-FFF2-40B4-BE49-F238E27FC236}">
                <a16:creationId xmlns:a16="http://schemas.microsoft.com/office/drawing/2014/main" id="{AA13FA61-0BFC-4696-ADA3-B104701511E1}"/>
              </a:ext>
            </a:extLst>
          </p:cNvPr>
          <p:cNvSpPr>
            <a:spLocks noGrp="1"/>
          </p:cNvSpPr>
          <p:nvPr>
            <p:ph idx="1"/>
          </p:nvPr>
        </p:nvSpPr>
        <p:spPr>
          <a:xfrm>
            <a:off x="6575729" y="2052214"/>
            <a:ext cx="4415293" cy="4196185"/>
          </a:xfrm>
        </p:spPr>
        <p:txBody>
          <a:bodyPr>
            <a:normAutofit lnSpcReduction="10000"/>
          </a:bodyPr>
          <a:lstStyle/>
          <a:p>
            <a:pPr>
              <a:lnSpc>
                <a:spcPct val="90000"/>
              </a:lnSpc>
            </a:pPr>
            <a:r>
              <a:rPr lang="en-US" dirty="0"/>
              <a:t>Using </a:t>
            </a:r>
            <a:r>
              <a:rPr lang="en-US" dirty="0" err="1"/>
              <a:t>sklearn</a:t>
            </a:r>
            <a:r>
              <a:rPr lang="en-US" dirty="0"/>
              <a:t>, </a:t>
            </a:r>
            <a:r>
              <a:rPr lang="en-US" dirty="0" err="1"/>
              <a:t>linear_model</a:t>
            </a:r>
            <a:endParaRPr lang="en-US" dirty="0"/>
          </a:p>
          <a:p>
            <a:pPr>
              <a:lnSpc>
                <a:spcPct val="90000"/>
              </a:lnSpc>
            </a:pPr>
            <a:r>
              <a:rPr lang="en-US" dirty="0"/>
              <a:t>Target: Residential Prices</a:t>
            </a:r>
          </a:p>
          <a:p>
            <a:pPr>
              <a:lnSpc>
                <a:spcPct val="90000"/>
              </a:lnSpc>
            </a:pPr>
            <a:r>
              <a:rPr lang="en-US" dirty="0"/>
              <a:t>Features: Residential Revenue, Residential Sales, and Residential Customers</a:t>
            </a:r>
          </a:p>
          <a:p>
            <a:pPr>
              <a:lnSpc>
                <a:spcPct val="90000"/>
              </a:lnSpc>
            </a:pPr>
            <a:r>
              <a:rPr lang="en-US" dirty="0"/>
              <a:t>Model Parameters:</a:t>
            </a:r>
          </a:p>
          <a:p>
            <a:pPr lvl="1">
              <a:lnSpc>
                <a:spcPct val="90000"/>
              </a:lnSpc>
            </a:pPr>
            <a:r>
              <a:rPr lang="en-US" dirty="0"/>
              <a:t>Coefficients: [1.35713237e-05 -2.38566585e-06  3.65098538e-08]</a:t>
            </a:r>
          </a:p>
          <a:p>
            <a:pPr lvl="1">
              <a:lnSpc>
                <a:spcPct val="90000"/>
              </a:lnSpc>
            </a:pPr>
            <a:r>
              <a:rPr lang="en-US" dirty="0"/>
              <a:t>Intercept: [17.00]</a:t>
            </a:r>
          </a:p>
          <a:p>
            <a:pPr lvl="1">
              <a:lnSpc>
                <a:spcPct val="90000"/>
              </a:lnSpc>
            </a:pPr>
            <a:r>
              <a:rPr lang="en-US" dirty="0"/>
              <a:t>Confidence = 0.83</a:t>
            </a:r>
          </a:p>
          <a:p>
            <a:pPr>
              <a:lnSpc>
                <a:spcPct val="90000"/>
              </a:lnSpc>
            </a:pPr>
            <a:r>
              <a:rPr lang="en-US" dirty="0"/>
              <a:t>RMSE = 0.66</a:t>
            </a:r>
          </a:p>
          <a:p>
            <a:pPr>
              <a:lnSpc>
                <a:spcPct val="90000"/>
              </a:lnSpc>
            </a:pPr>
            <a:r>
              <a:rPr lang="en-US" dirty="0"/>
              <a:t>MAE = 0.50</a:t>
            </a:r>
          </a:p>
          <a:p>
            <a:pPr>
              <a:lnSpc>
                <a:spcPct val="90000"/>
              </a:lnSpc>
            </a:pPr>
            <a:endParaRPr lang="en-US" dirty="0"/>
          </a:p>
        </p:txBody>
      </p:sp>
      <p:pic>
        <p:nvPicPr>
          <p:cNvPr id="6" name="Picture 5" descr="Chart, line chart&#10;&#10;Description automatically generated">
            <a:extLst>
              <a:ext uri="{FF2B5EF4-FFF2-40B4-BE49-F238E27FC236}">
                <a16:creationId xmlns:a16="http://schemas.microsoft.com/office/drawing/2014/main" id="{1DC531F8-1176-4B5B-BF63-8608C94524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69" y="2052214"/>
            <a:ext cx="5852172" cy="4370841"/>
          </a:xfrm>
          <a:prstGeom prst="rect">
            <a:avLst/>
          </a:prstGeom>
        </p:spPr>
      </p:pic>
    </p:spTree>
    <p:extLst>
      <p:ext uri="{BB962C8B-B14F-4D97-AF65-F5344CB8AC3E}">
        <p14:creationId xmlns:p14="http://schemas.microsoft.com/office/powerpoint/2010/main" val="6138432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734C8-20E4-490B-85F1-1CE63C73E959}"/>
              </a:ext>
            </a:extLst>
          </p:cNvPr>
          <p:cNvSpPr>
            <a:spLocks noGrp="1"/>
          </p:cNvSpPr>
          <p:nvPr>
            <p:ph type="title"/>
          </p:nvPr>
        </p:nvSpPr>
        <p:spPr/>
        <p:txBody>
          <a:bodyPr/>
          <a:lstStyle/>
          <a:p>
            <a:r>
              <a:rPr lang="en-US" dirty="0"/>
              <a:t>Long Short-Term Memory:</a:t>
            </a:r>
            <a:br>
              <a:rPr lang="en-US" dirty="0"/>
            </a:br>
            <a:r>
              <a:rPr lang="en-US" dirty="0"/>
              <a:t>Electricity Prices</a:t>
            </a:r>
          </a:p>
        </p:txBody>
      </p:sp>
      <p:sp>
        <p:nvSpPr>
          <p:cNvPr id="3" name="Content Placeholder 2">
            <a:extLst>
              <a:ext uri="{FF2B5EF4-FFF2-40B4-BE49-F238E27FC236}">
                <a16:creationId xmlns:a16="http://schemas.microsoft.com/office/drawing/2014/main" id="{5A9FEC5B-8CF1-40AD-90E2-4952ECC49FAE}"/>
              </a:ext>
            </a:extLst>
          </p:cNvPr>
          <p:cNvSpPr>
            <a:spLocks noGrp="1"/>
          </p:cNvSpPr>
          <p:nvPr>
            <p:ph idx="1"/>
          </p:nvPr>
        </p:nvSpPr>
        <p:spPr>
          <a:xfrm>
            <a:off x="75545" y="2028608"/>
            <a:ext cx="8946541" cy="4195481"/>
          </a:xfrm>
        </p:spPr>
        <p:txBody>
          <a:bodyPr/>
          <a:lstStyle/>
          <a:p>
            <a:r>
              <a:rPr lang="en-US" dirty="0"/>
              <a:t>Model Parameters:</a:t>
            </a:r>
          </a:p>
          <a:p>
            <a:pPr lvl="1"/>
            <a:r>
              <a:rPr lang="en-US" dirty="0"/>
              <a:t>Using </a:t>
            </a:r>
            <a:r>
              <a:rPr lang="en-US" dirty="0" err="1"/>
              <a:t>keras</a:t>
            </a:r>
            <a:r>
              <a:rPr lang="en-US" dirty="0"/>
              <a:t> library and initialize as sequential()</a:t>
            </a:r>
          </a:p>
          <a:p>
            <a:pPr lvl="1"/>
            <a:r>
              <a:rPr lang="en-US" dirty="0"/>
              <a:t>Neurons = 4</a:t>
            </a:r>
          </a:p>
          <a:p>
            <a:pPr lvl="1"/>
            <a:r>
              <a:rPr lang="en-US" dirty="0"/>
              <a:t>Batch size = 1</a:t>
            </a:r>
          </a:p>
          <a:p>
            <a:pPr lvl="1"/>
            <a:r>
              <a:rPr lang="en-US" dirty="0"/>
              <a:t>Epoch = 3000 </a:t>
            </a:r>
          </a:p>
          <a:p>
            <a:pPr lvl="1"/>
            <a:r>
              <a:rPr lang="en-US" dirty="0"/>
              <a:t>Optimizer = ‘</a:t>
            </a:r>
            <a:r>
              <a:rPr lang="en-US" dirty="0" err="1"/>
              <a:t>adam</a:t>
            </a:r>
            <a:r>
              <a:rPr lang="en-US" dirty="0"/>
              <a:t>’</a:t>
            </a:r>
          </a:p>
          <a:p>
            <a:r>
              <a:rPr lang="en-US" dirty="0"/>
              <a:t>RMSE = 0.98</a:t>
            </a:r>
          </a:p>
          <a:p>
            <a:r>
              <a:rPr lang="en-US" dirty="0"/>
              <a:t>MAE = 0.79</a:t>
            </a:r>
          </a:p>
        </p:txBody>
      </p:sp>
      <p:pic>
        <p:nvPicPr>
          <p:cNvPr id="7" name="Picture 6" descr="Chart, line chart&#10;&#10;Description automatically generated">
            <a:extLst>
              <a:ext uri="{FF2B5EF4-FFF2-40B4-BE49-F238E27FC236}">
                <a16:creationId xmlns:a16="http://schemas.microsoft.com/office/drawing/2014/main" id="{B8584E69-775C-416A-B187-8539C3995D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807528"/>
            <a:ext cx="5852172" cy="4370841"/>
          </a:xfrm>
          <a:prstGeom prst="rect">
            <a:avLst/>
          </a:prstGeom>
        </p:spPr>
      </p:pic>
    </p:spTree>
    <p:extLst>
      <p:ext uri="{BB962C8B-B14F-4D97-AF65-F5344CB8AC3E}">
        <p14:creationId xmlns:p14="http://schemas.microsoft.com/office/powerpoint/2010/main" val="3081558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1A3CB-ABC4-4404-B9AF-54A3E1B892D6}"/>
              </a:ext>
            </a:extLst>
          </p:cNvPr>
          <p:cNvSpPr>
            <a:spLocks noGrp="1"/>
          </p:cNvSpPr>
          <p:nvPr>
            <p:ph type="title"/>
          </p:nvPr>
        </p:nvSpPr>
        <p:spPr/>
        <p:txBody>
          <a:bodyPr/>
          <a:lstStyle/>
          <a:p>
            <a:r>
              <a:rPr lang="en-US" dirty="0"/>
              <a:t>Random Forest:</a:t>
            </a:r>
            <a:br>
              <a:rPr lang="en-US" dirty="0"/>
            </a:br>
            <a:r>
              <a:rPr lang="en-US" dirty="0"/>
              <a:t>Electricity Prices</a:t>
            </a:r>
          </a:p>
        </p:txBody>
      </p:sp>
      <p:sp>
        <p:nvSpPr>
          <p:cNvPr id="3" name="Content Placeholder 2">
            <a:extLst>
              <a:ext uri="{FF2B5EF4-FFF2-40B4-BE49-F238E27FC236}">
                <a16:creationId xmlns:a16="http://schemas.microsoft.com/office/drawing/2014/main" id="{264C3B71-152E-4685-A0D7-C18FAFF88664}"/>
              </a:ext>
            </a:extLst>
          </p:cNvPr>
          <p:cNvSpPr>
            <a:spLocks noGrp="1"/>
          </p:cNvSpPr>
          <p:nvPr>
            <p:ph idx="1"/>
          </p:nvPr>
        </p:nvSpPr>
        <p:spPr>
          <a:xfrm>
            <a:off x="149155" y="2028608"/>
            <a:ext cx="8946541" cy="4195481"/>
          </a:xfrm>
        </p:spPr>
        <p:txBody>
          <a:bodyPr/>
          <a:lstStyle/>
          <a:p>
            <a:r>
              <a:rPr lang="en-US" dirty="0"/>
              <a:t>Model parameters”</a:t>
            </a:r>
          </a:p>
          <a:p>
            <a:pPr lvl="1"/>
            <a:r>
              <a:rPr lang="en-US" dirty="0"/>
              <a:t>Model Parameters:</a:t>
            </a:r>
          </a:p>
          <a:p>
            <a:pPr lvl="1"/>
            <a:r>
              <a:rPr lang="en-US" dirty="0" err="1"/>
              <a:t>sklearn.ensemble</a:t>
            </a:r>
            <a:r>
              <a:rPr lang="en-US" dirty="0"/>
              <a:t>, </a:t>
            </a:r>
            <a:r>
              <a:rPr lang="en-US" dirty="0" err="1"/>
              <a:t>RandomForestRegressor</a:t>
            </a:r>
            <a:endParaRPr lang="en-US" dirty="0"/>
          </a:p>
          <a:p>
            <a:pPr lvl="1"/>
            <a:r>
              <a:rPr lang="en-US" dirty="0" err="1"/>
              <a:t>n_estimators</a:t>
            </a:r>
            <a:r>
              <a:rPr lang="en-US" dirty="0"/>
              <a:t>=200, </a:t>
            </a:r>
          </a:p>
          <a:p>
            <a:pPr lvl="1"/>
            <a:r>
              <a:rPr lang="en-US" dirty="0" err="1"/>
              <a:t>random_state</a:t>
            </a:r>
            <a:r>
              <a:rPr lang="en-US" dirty="0"/>
              <a:t>=0</a:t>
            </a:r>
          </a:p>
          <a:p>
            <a:r>
              <a:rPr lang="en-US" dirty="0"/>
              <a:t>RMSE = 1.48</a:t>
            </a:r>
          </a:p>
          <a:p>
            <a:r>
              <a:rPr lang="en-US" dirty="0"/>
              <a:t>MAE = 1.25</a:t>
            </a:r>
          </a:p>
          <a:p>
            <a:endParaRPr lang="en-US" dirty="0"/>
          </a:p>
        </p:txBody>
      </p:sp>
      <p:pic>
        <p:nvPicPr>
          <p:cNvPr id="6" name="Picture 5" descr="Chart, line chart&#10;&#10;Description automatically generated">
            <a:extLst>
              <a:ext uri="{FF2B5EF4-FFF2-40B4-BE49-F238E27FC236}">
                <a16:creationId xmlns:a16="http://schemas.microsoft.com/office/drawing/2014/main" id="{84CC57CC-4720-443E-B297-483F779ABC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540759"/>
            <a:ext cx="5852172" cy="4370841"/>
          </a:xfrm>
          <a:prstGeom prst="rect">
            <a:avLst/>
          </a:prstGeom>
        </p:spPr>
      </p:pic>
    </p:spTree>
    <p:extLst>
      <p:ext uri="{BB962C8B-B14F-4D97-AF65-F5344CB8AC3E}">
        <p14:creationId xmlns:p14="http://schemas.microsoft.com/office/powerpoint/2010/main" val="42612108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272CD-D9F6-43B6-B4B3-FE7706EBB538}"/>
              </a:ext>
            </a:extLst>
          </p:cNvPr>
          <p:cNvSpPr>
            <a:spLocks noGrp="1"/>
          </p:cNvSpPr>
          <p:nvPr>
            <p:ph type="title"/>
          </p:nvPr>
        </p:nvSpPr>
        <p:spPr/>
        <p:txBody>
          <a:bodyPr/>
          <a:lstStyle/>
          <a:p>
            <a:r>
              <a:rPr lang="en-US" dirty="0"/>
              <a:t>Summary:</a:t>
            </a:r>
            <a:br>
              <a:rPr lang="en-US" dirty="0"/>
            </a:br>
            <a:r>
              <a:rPr lang="en-US" dirty="0"/>
              <a:t>Forecasting Electricity Prices</a:t>
            </a:r>
          </a:p>
        </p:txBody>
      </p:sp>
      <p:graphicFrame>
        <p:nvGraphicFramePr>
          <p:cNvPr id="4" name="Table 4">
            <a:extLst>
              <a:ext uri="{FF2B5EF4-FFF2-40B4-BE49-F238E27FC236}">
                <a16:creationId xmlns:a16="http://schemas.microsoft.com/office/drawing/2014/main" id="{7FBB8BFE-2448-4621-A6F7-52765E037658}"/>
              </a:ext>
            </a:extLst>
          </p:cNvPr>
          <p:cNvGraphicFramePr>
            <a:graphicFrameLocks noGrp="1"/>
          </p:cNvGraphicFramePr>
          <p:nvPr>
            <p:ph idx="1"/>
            <p:extLst>
              <p:ext uri="{D42A27DB-BD31-4B8C-83A1-F6EECF244321}">
                <p14:modId xmlns:p14="http://schemas.microsoft.com/office/powerpoint/2010/main" val="256288911"/>
              </p:ext>
            </p:extLst>
          </p:nvPr>
        </p:nvGraphicFramePr>
        <p:xfrm>
          <a:off x="1103313" y="2052638"/>
          <a:ext cx="9206877" cy="2494280"/>
        </p:xfrm>
        <a:graphic>
          <a:graphicData uri="http://schemas.openxmlformats.org/drawingml/2006/table">
            <a:tbl>
              <a:tblPr firstRow="1" bandRow="1">
                <a:tableStyleId>{5C22544A-7EE6-4342-B048-85BDC9FD1C3A}</a:tableStyleId>
              </a:tblPr>
              <a:tblGrid>
                <a:gridCol w="3068959">
                  <a:extLst>
                    <a:ext uri="{9D8B030D-6E8A-4147-A177-3AD203B41FA5}">
                      <a16:colId xmlns:a16="http://schemas.microsoft.com/office/drawing/2014/main" val="256697195"/>
                    </a:ext>
                  </a:extLst>
                </a:gridCol>
                <a:gridCol w="3068959">
                  <a:extLst>
                    <a:ext uri="{9D8B030D-6E8A-4147-A177-3AD203B41FA5}">
                      <a16:colId xmlns:a16="http://schemas.microsoft.com/office/drawing/2014/main" val="3341793185"/>
                    </a:ext>
                  </a:extLst>
                </a:gridCol>
                <a:gridCol w="3068959">
                  <a:extLst>
                    <a:ext uri="{9D8B030D-6E8A-4147-A177-3AD203B41FA5}">
                      <a16:colId xmlns:a16="http://schemas.microsoft.com/office/drawing/2014/main" val="359146989"/>
                    </a:ext>
                  </a:extLst>
                </a:gridCol>
              </a:tblGrid>
              <a:tr h="370840">
                <a:tc>
                  <a:txBody>
                    <a:bodyPr/>
                    <a:lstStyle/>
                    <a:p>
                      <a:r>
                        <a:rPr lang="en-US" dirty="0"/>
                        <a:t>Method</a:t>
                      </a:r>
                    </a:p>
                  </a:txBody>
                  <a:tcPr/>
                </a:tc>
                <a:tc>
                  <a:txBody>
                    <a:bodyPr/>
                    <a:lstStyle/>
                    <a:p>
                      <a:r>
                        <a:rPr lang="en-US" dirty="0"/>
                        <a:t>RMSE</a:t>
                      </a:r>
                    </a:p>
                  </a:txBody>
                  <a:tcPr/>
                </a:tc>
                <a:tc>
                  <a:txBody>
                    <a:bodyPr/>
                    <a:lstStyle/>
                    <a:p>
                      <a:r>
                        <a:rPr lang="en-US" dirty="0"/>
                        <a:t>MAE</a:t>
                      </a:r>
                    </a:p>
                  </a:txBody>
                  <a:tcPr/>
                </a:tc>
                <a:extLst>
                  <a:ext uri="{0D108BD9-81ED-4DB2-BD59-A6C34878D82A}">
                    <a16:rowId xmlns:a16="http://schemas.microsoft.com/office/drawing/2014/main" val="1801802922"/>
                  </a:ext>
                </a:extLst>
              </a:tr>
              <a:tr h="370840">
                <a:tc>
                  <a:txBody>
                    <a:bodyPr/>
                    <a:lstStyle/>
                    <a:p>
                      <a:r>
                        <a:rPr lang="en-US" dirty="0"/>
                        <a:t>Holt-Winter’s</a:t>
                      </a:r>
                    </a:p>
                  </a:txBody>
                  <a:tcPr/>
                </a:tc>
                <a:tc>
                  <a:txBody>
                    <a:bodyPr/>
                    <a:lstStyle/>
                    <a:p>
                      <a:r>
                        <a:rPr lang="en-US" dirty="0"/>
                        <a:t>1.15</a:t>
                      </a:r>
                    </a:p>
                  </a:txBody>
                  <a:tcPr/>
                </a:tc>
                <a:tc>
                  <a:txBody>
                    <a:bodyPr/>
                    <a:lstStyle/>
                    <a:p>
                      <a:r>
                        <a:rPr lang="en-US" dirty="0"/>
                        <a:t>0.92</a:t>
                      </a:r>
                    </a:p>
                  </a:txBody>
                  <a:tcPr/>
                </a:tc>
                <a:extLst>
                  <a:ext uri="{0D108BD9-81ED-4DB2-BD59-A6C34878D82A}">
                    <a16:rowId xmlns:a16="http://schemas.microsoft.com/office/drawing/2014/main" val="4240824030"/>
                  </a:ext>
                </a:extLst>
              </a:tr>
              <a:tr h="370840">
                <a:tc>
                  <a:txBody>
                    <a:bodyPr/>
                    <a:lstStyle/>
                    <a:p>
                      <a:r>
                        <a:rPr lang="en-US" dirty="0"/>
                        <a:t>2SARIMA</a:t>
                      </a:r>
                    </a:p>
                  </a:txBody>
                  <a:tcPr/>
                </a:tc>
                <a:tc>
                  <a:txBody>
                    <a:bodyPr/>
                    <a:lstStyle/>
                    <a:p>
                      <a:r>
                        <a:rPr lang="en-US" dirty="0"/>
                        <a:t>1.27</a:t>
                      </a:r>
                    </a:p>
                  </a:txBody>
                  <a:tcPr/>
                </a:tc>
                <a:tc>
                  <a:txBody>
                    <a:bodyPr/>
                    <a:lstStyle/>
                    <a:p>
                      <a:r>
                        <a:rPr lang="en-US" dirty="0"/>
                        <a:t>1.06</a:t>
                      </a:r>
                    </a:p>
                  </a:txBody>
                  <a:tcPr/>
                </a:tc>
                <a:extLst>
                  <a:ext uri="{0D108BD9-81ED-4DB2-BD59-A6C34878D82A}">
                    <a16:rowId xmlns:a16="http://schemas.microsoft.com/office/drawing/2014/main" val="551963754"/>
                  </a:ext>
                </a:extLst>
              </a:tr>
              <a:tr h="370840">
                <a:tc>
                  <a:txBody>
                    <a:bodyPr/>
                    <a:lstStyle/>
                    <a:p>
                      <a:r>
                        <a:rPr lang="en-US" dirty="0"/>
                        <a:t>Multivariate Linear Regression</a:t>
                      </a:r>
                    </a:p>
                  </a:txBody>
                  <a:tcPr/>
                </a:tc>
                <a:tc>
                  <a:txBody>
                    <a:bodyPr/>
                    <a:lstStyle/>
                    <a:p>
                      <a:r>
                        <a:rPr lang="en-US" dirty="0"/>
                        <a:t>0.66</a:t>
                      </a:r>
                    </a:p>
                  </a:txBody>
                  <a:tcPr/>
                </a:tc>
                <a:tc>
                  <a:txBody>
                    <a:bodyPr/>
                    <a:lstStyle/>
                    <a:p>
                      <a:r>
                        <a:rPr lang="en-US" dirty="0"/>
                        <a:t>0.50</a:t>
                      </a:r>
                    </a:p>
                  </a:txBody>
                  <a:tcPr/>
                </a:tc>
                <a:extLst>
                  <a:ext uri="{0D108BD9-81ED-4DB2-BD59-A6C34878D82A}">
                    <a16:rowId xmlns:a16="http://schemas.microsoft.com/office/drawing/2014/main" val="3713548097"/>
                  </a:ext>
                </a:extLst>
              </a:tr>
              <a:tr h="370840">
                <a:tc>
                  <a:txBody>
                    <a:bodyPr/>
                    <a:lstStyle/>
                    <a:p>
                      <a:r>
                        <a:rPr lang="en-US" dirty="0"/>
                        <a:t>LSTM</a:t>
                      </a:r>
                    </a:p>
                  </a:txBody>
                  <a:tcPr/>
                </a:tc>
                <a:tc>
                  <a:txBody>
                    <a:bodyPr/>
                    <a:lstStyle/>
                    <a:p>
                      <a:r>
                        <a:rPr lang="en-US" dirty="0"/>
                        <a:t>1.97</a:t>
                      </a:r>
                    </a:p>
                  </a:txBody>
                  <a:tcPr/>
                </a:tc>
                <a:tc>
                  <a:txBody>
                    <a:bodyPr/>
                    <a:lstStyle/>
                    <a:p>
                      <a:r>
                        <a:rPr lang="en-US" dirty="0"/>
                        <a:t>1.66</a:t>
                      </a:r>
                    </a:p>
                  </a:txBody>
                  <a:tcPr/>
                </a:tc>
                <a:extLst>
                  <a:ext uri="{0D108BD9-81ED-4DB2-BD59-A6C34878D82A}">
                    <a16:rowId xmlns:a16="http://schemas.microsoft.com/office/drawing/2014/main" val="2481401003"/>
                  </a:ext>
                </a:extLst>
              </a:tr>
              <a:tr h="370840">
                <a:tc>
                  <a:txBody>
                    <a:bodyPr/>
                    <a:lstStyle/>
                    <a:p>
                      <a:r>
                        <a:rPr lang="en-US" dirty="0"/>
                        <a:t>Random Forest Regressor</a:t>
                      </a:r>
                    </a:p>
                  </a:txBody>
                  <a:tcPr/>
                </a:tc>
                <a:tc>
                  <a:txBody>
                    <a:bodyPr/>
                    <a:lstStyle/>
                    <a:p>
                      <a:r>
                        <a:rPr lang="en-US" dirty="0"/>
                        <a:t>1.48</a:t>
                      </a:r>
                    </a:p>
                  </a:txBody>
                  <a:tcPr/>
                </a:tc>
                <a:tc>
                  <a:txBody>
                    <a:bodyPr/>
                    <a:lstStyle/>
                    <a:p>
                      <a:r>
                        <a:rPr lang="en-US" dirty="0"/>
                        <a:t>1.25</a:t>
                      </a:r>
                    </a:p>
                  </a:txBody>
                  <a:tcPr/>
                </a:tc>
                <a:extLst>
                  <a:ext uri="{0D108BD9-81ED-4DB2-BD59-A6C34878D82A}">
                    <a16:rowId xmlns:a16="http://schemas.microsoft.com/office/drawing/2014/main" val="1009276359"/>
                  </a:ext>
                </a:extLst>
              </a:tr>
            </a:tbl>
          </a:graphicData>
        </a:graphic>
      </p:graphicFrame>
    </p:spTree>
    <p:extLst>
      <p:ext uri="{BB962C8B-B14F-4D97-AF65-F5344CB8AC3E}">
        <p14:creationId xmlns:p14="http://schemas.microsoft.com/office/powerpoint/2010/main" val="2589137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CD7AF-8669-4323-BF10-32AA475C4C45}"/>
              </a:ext>
            </a:extLst>
          </p:cNvPr>
          <p:cNvSpPr>
            <a:spLocks noGrp="1"/>
          </p:cNvSpPr>
          <p:nvPr>
            <p:ph type="title"/>
          </p:nvPr>
        </p:nvSpPr>
        <p:spPr/>
        <p:txBody>
          <a:bodyPr/>
          <a:lstStyle/>
          <a:p>
            <a:r>
              <a:rPr lang="en-US" dirty="0"/>
              <a:t>Residential Electricity Prices</a:t>
            </a:r>
          </a:p>
        </p:txBody>
      </p:sp>
      <p:sp>
        <p:nvSpPr>
          <p:cNvPr id="3" name="Content Placeholder 2">
            <a:extLst>
              <a:ext uri="{FF2B5EF4-FFF2-40B4-BE49-F238E27FC236}">
                <a16:creationId xmlns:a16="http://schemas.microsoft.com/office/drawing/2014/main" id="{4CD7DCB1-48D0-42EF-B7A2-8BD2479A4476}"/>
              </a:ext>
            </a:extLst>
          </p:cNvPr>
          <p:cNvSpPr>
            <a:spLocks noGrp="1"/>
          </p:cNvSpPr>
          <p:nvPr>
            <p:ph idx="1"/>
          </p:nvPr>
        </p:nvSpPr>
        <p:spPr/>
        <p:txBody>
          <a:bodyPr/>
          <a:lstStyle/>
          <a:p>
            <a:r>
              <a:rPr lang="en-US" dirty="0"/>
              <a:t>Residential electric customers in California pay an average of 16 cents per kilowatt-hour (kWh), among the highest rates in the nation.</a:t>
            </a:r>
          </a:p>
          <a:p>
            <a:r>
              <a:rPr lang="en-US" dirty="0"/>
              <a:t>However, at average $90 per month, Californians’ electric bills are among the lowest in the 50 states.</a:t>
            </a:r>
          </a:p>
          <a:p>
            <a:r>
              <a:rPr lang="en-US" dirty="0"/>
              <a:t>Average Californian household electric bill is $119 in the summer and $91 in the winter.</a:t>
            </a:r>
          </a:p>
          <a:p>
            <a:r>
              <a:rPr lang="en-US" dirty="0"/>
              <a:t>California’s milder climate does not require much cooling or heating in the winter season, which leads to a significant drop in household usage.</a:t>
            </a:r>
          </a:p>
          <a:p>
            <a:endParaRPr lang="en-US" dirty="0"/>
          </a:p>
          <a:p>
            <a:endParaRPr lang="en-US" dirty="0"/>
          </a:p>
        </p:txBody>
      </p:sp>
    </p:spTree>
    <p:extLst>
      <p:ext uri="{BB962C8B-B14F-4D97-AF65-F5344CB8AC3E}">
        <p14:creationId xmlns:p14="http://schemas.microsoft.com/office/powerpoint/2010/main" val="15749388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E335A-C8A3-432A-B419-5BA8216EF40D}"/>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73D66BB-128E-4106-9297-B4610C8063DA}"/>
              </a:ext>
            </a:extLst>
          </p:cNvPr>
          <p:cNvSpPr>
            <a:spLocks noGrp="1"/>
          </p:cNvSpPr>
          <p:nvPr>
            <p:ph idx="1"/>
          </p:nvPr>
        </p:nvSpPr>
        <p:spPr/>
        <p:txBody>
          <a:bodyPr/>
          <a:lstStyle/>
          <a:p>
            <a:pPr marL="457200" indent="-457200">
              <a:buFont typeface="+mj-lt"/>
              <a:buAutoNum type="arabicPeriod"/>
            </a:pPr>
            <a:r>
              <a:rPr lang="en-US" dirty="0">
                <a:hlinkClick r:id="rId2"/>
              </a:rPr>
              <a:t>https://www.cpuc.ca.gov/uploadedFiles/CPUC_Public_Website/Content/About_Us/Organization/Divisions/Policy_and_Planning/PPD_Work/PPDComparativeAnalysisofUtilityServicesRatesinCAFinal3.pdf</a:t>
            </a:r>
            <a:endParaRPr lang="en-US" dirty="0"/>
          </a:p>
          <a:p>
            <a:pPr marL="457200" indent="-457200">
              <a:buFont typeface="+mj-lt"/>
              <a:buAutoNum type="arabicPeriod"/>
            </a:pPr>
            <a:r>
              <a:rPr lang="en-US" dirty="0">
                <a:hlinkClick r:id="rId3"/>
              </a:rPr>
              <a:t>https://www.eia.gov/todayinenergy/detail.php?id=38572</a:t>
            </a:r>
            <a:endParaRPr lang="en-US" dirty="0"/>
          </a:p>
          <a:p>
            <a:pPr marL="457200" indent="-457200">
              <a:buFont typeface="+mj-lt"/>
              <a:buAutoNum type="arabicPeriod"/>
            </a:pPr>
            <a:r>
              <a:rPr lang="en-US" dirty="0">
                <a:hlinkClick r:id="rId4"/>
              </a:rPr>
              <a:t>https://www.eia.gov/electricity/data.php#sales</a:t>
            </a:r>
            <a:endParaRPr lang="en-US" dirty="0"/>
          </a:p>
          <a:p>
            <a:pPr marL="457200" indent="-457200">
              <a:buFont typeface="+mj-lt"/>
              <a:buAutoNum type="arabicPeriod"/>
            </a:pPr>
            <a:r>
              <a:rPr lang="en-US" dirty="0">
                <a:hlinkClick r:id="rId5"/>
              </a:rPr>
              <a:t>https://towardsdatascience.com/understanding-rnn-and-lstm-f7cdf6dfc14e</a:t>
            </a:r>
            <a:endParaRPr lang="en-US" dirty="0"/>
          </a:p>
          <a:p>
            <a:pPr marL="457200" indent="-457200">
              <a:buFont typeface="+mj-lt"/>
              <a:buAutoNum type="arabicPeriod"/>
            </a:pPr>
            <a:r>
              <a:rPr lang="en-US" dirty="0">
                <a:hlinkClick r:id="rId6"/>
              </a:rPr>
              <a:t>https://machinelearningmastery.com/sarima-for-time-series-forecasting-in-python/</a:t>
            </a:r>
            <a:endParaRPr lang="en-US" dirty="0"/>
          </a:p>
          <a:p>
            <a:pPr marL="457200" indent="-457200">
              <a:buFont typeface="+mj-lt"/>
              <a:buAutoNum type="arabicPeriod"/>
            </a:pPr>
            <a:r>
              <a:rPr lang="en-US">
                <a:hlinkClick r:id="rId7"/>
              </a:rPr>
              <a:t>https://medium.com/swlh/random-forest-and-its-implementation-71824ced454f</a:t>
            </a:r>
            <a:endParaRPr lang="en-US"/>
          </a:p>
          <a:p>
            <a:pPr marL="0" indent="0">
              <a:buNone/>
            </a:pPr>
            <a:endParaRPr lang="en-US" dirty="0"/>
          </a:p>
          <a:p>
            <a:pPr marL="457200" indent="-457200">
              <a:buFont typeface="+mj-lt"/>
              <a:buAutoNum type="arabicPeriod"/>
            </a:pP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1419428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A223E-577E-4E64-89A9-B43546604938}"/>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403D79A6-7283-4976-9571-841A807A4AC4}"/>
              </a:ext>
            </a:extLst>
          </p:cNvPr>
          <p:cNvSpPr>
            <a:spLocks noGrp="1"/>
          </p:cNvSpPr>
          <p:nvPr>
            <p:ph idx="1"/>
          </p:nvPr>
        </p:nvSpPr>
        <p:spPr>
          <a:xfrm>
            <a:off x="1104293" y="1430065"/>
            <a:ext cx="8946541" cy="4195481"/>
          </a:xfrm>
        </p:spPr>
        <p:txBody>
          <a:bodyPr>
            <a:normAutofit/>
          </a:bodyPr>
          <a:lstStyle/>
          <a:p>
            <a:r>
              <a:rPr lang="en-US" dirty="0"/>
              <a:t>U.S. Energy Information Administration (EIA)</a:t>
            </a:r>
          </a:p>
          <a:p>
            <a:r>
              <a:rPr lang="en-US" dirty="0"/>
              <a:t>Data from utilities and nonutility companies that sell or deliver electric power to end users. </a:t>
            </a:r>
          </a:p>
          <a:p>
            <a:r>
              <a:rPr lang="en-US" dirty="0"/>
              <a:t>Monthly sales (consumption), revenue, prices &amp; customers</a:t>
            </a:r>
          </a:p>
          <a:p>
            <a:r>
              <a:rPr lang="en-US" dirty="0"/>
              <a:t>Data collected include retail sales and revenue for all end-use sectors (residential, commercial, industrial and transportation).</a:t>
            </a:r>
          </a:p>
          <a:p>
            <a:r>
              <a:rPr lang="en-US" dirty="0"/>
              <a:t>Data is from 1990 – present</a:t>
            </a:r>
          </a:p>
          <a:p>
            <a:pPr lvl="1"/>
            <a:r>
              <a:rPr lang="en-US" dirty="0"/>
              <a:t>California Residential Data from 2010 - August 2020</a:t>
            </a:r>
          </a:p>
          <a:p>
            <a:pPr lvl="1"/>
            <a:r>
              <a:rPr lang="en-US" dirty="0"/>
              <a:t>Train set: January 2010 – August 2019 (116 data points)</a:t>
            </a:r>
          </a:p>
          <a:p>
            <a:pPr lvl="1"/>
            <a:r>
              <a:rPr lang="en-US" dirty="0"/>
              <a:t>Test set: September 2019 – August 2020 (12 data points)</a:t>
            </a:r>
          </a:p>
          <a:p>
            <a:pPr marL="0" indent="0">
              <a:buNone/>
            </a:pPr>
            <a:endParaRPr lang="en-US" dirty="0"/>
          </a:p>
          <a:p>
            <a:endParaRPr lang="en-US" dirty="0"/>
          </a:p>
        </p:txBody>
      </p:sp>
    </p:spTree>
    <p:extLst>
      <p:ext uri="{BB962C8B-B14F-4D97-AF65-F5344CB8AC3E}">
        <p14:creationId xmlns:p14="http://schemas.microsoft.com/office/powerpoint/2010/main" val="1489470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2" name="Rectangle 21">
            <a:extLst>
              <a:ext uri="{FF2B5EF4-FFF2-40B4-BE49-F238E27FC236}">
                <a16:creationId xmlns:a16="http://schemas.microsoft.com/office/drawing/2014/main" id="{D27CF008-4B18-436D-B2D5-C1346C124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E22DAD8-5F67-4B73-ADA9-06EF381F7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6"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pic>
        <p:nvPicPr>
          <p:cNvPr id="5" name="Content Placeholder 4" descr="Table&#10;&#10;Description automatically generated">
            <a:extLst>
              <a:ext uri="{FF2B5EF4-FFF2-40B4-BE49-F238E27FC236}">
                <a16:creationId xmlns:a16="http://schemas.microsoft.com/office/drawing/2014/main" id="{3DE056D0-70D9-411F-919A-736419FE172E}"/>
              </a:ext>
            </a:extLst>
          </p:cNvPr>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636916" y="586364"/>
            <a:ext cx="10238868" cy="3558006"/>
          </a:xfrm>
          <a:prstGeom prst="rect">
            <a:avLst/>
          </a:prstGeom>
          <a:effectLst/>
        </p:spPr>
      </p:pic>
      <p:sp>
        <p:nvSpPr>
          <p:cNvPr id="28" name="Freeform: Shape 27">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5EF31D-2817-4AB0-9EFE-098647FF7A8A}"/>
              </a:ext>
            </a:extLst>
          </p:cNvPr>
          <p:cNvSpPr>
            <a:spLocks noGrp="1"/>
          </p:cNvSpPr>
          <p:nvPr>
            <p:ph type="title"/>
          </p:nvPr>
        </p:nvSpPr>
        <p:spPr>
          <a:xfrm>
            <a:off x="636916" y="4854346"/>
            <a:ext cx="9149350" cy="868026"/>
          </a:xfrm>
        </p:spPr>
        <p:txBody>
          <a:bodyPr vert="horz" lIns="91440" tIns="45720" rIns="91440" bIns="45720" rtlCol="0" anchor="b">
            <a:normAutofit/>
          </a:bodyPr>
          <a:lstStyle/>
          <a:p>
            <a:r>
              <a:rPr lang="en-US" sz="4800" b="0" i="0" kern="1200">
                <a:solidFill>
                  <a:srgbClr val="EBEBEB"/>
                </a:solidFill>
                <a:latin typeface="+mj-lt"/>
                <a:ea typeface="+mj-ea"/>
                <a:cs typeface="+mj-cs"/>
              </a:rPr>
              <a:t>Dataset</a:t>
            </a:r>
          </a:p>
        </p:txBody>
      </p:sp>
    </p:spTree>
    <p:extLst>
      <p:ext uri="{BB962C8B-B14F-4D97-AF65-F5344CB8AC3E}">
        <p14:creationId xmlns:p14="http://schemas.microsoft.com/office/powerpoint/2010/main" val="717080969"/>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2DEB7-83E7-4D5E-9605-BD66E3A67499}"/>
              </a:ext>
            </a:extLst>
          </p:cNvPr>
          <p:cNvSpPr>
            <a:spLocks noGrp="1"/>
          </p:cNvSpPr>
          <p:nvPr>
            <p:ph type="title"/>
          </p:nvPr>
        </p:nvSpPr>
        <p:spPr/>
        <p:txBody>
          <a:bodyPr/>
          <a:lstStyle/>
          <a:p>
            <a:r>
              <a:rPr lang="en-US" dirty="0"/>
              <a:t>Data Visualization</a:t>
            </a:r>
            <a:br>
              <a:rPr lang="en-US" dirty="0"/>
            </a:br>
            <a:r>
              <a:rPr lang="en-US" sz="2400" dirty="0"/>
              <a:t>Histogram</a:t>
            </a:r>
            <a:endParaRPr lang="en-US" dirty="0"/>
          </a:p>
        </p:txBody>
      </p:sp>
      <p:pic>
        <p:nvPicPr>
          <p:cNvPr id="5" name="Content Placeholder 4" descr="Chart, histogram&#10;&#10;Description automatically generated">
            <a:extLst>
              <a:ext uri="{FF2B5EF4-FFF2-40B4-BE49-F238E27FC236}">
                <a16:creationId xmlns:a16="http://schemas.microsoft.com/office/drawing/2014/main" id="{BF6899A7-BF8B-47A7-B775-1F16F4E908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4883" y="2052638"/>
            <a:ext cx="8804010" cy="4195762"/>
          </a:xfrm>
        </p:spPr>
      </p:pic>
    </p:spTree>
    <p:extLst>
      <p:ext uri="{BB962C8B-B14F-4D97-AF65-F5344CB8AC3E}">
        <p14:creationId xmlns:p14="http://schemas.microsoft.com/office/powerpoint/2010/main" val="2745733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0A44E-134C-457F-9D6B-B4EC57272849}"/>
              </a:ext>
            </a:extLst>
          </p:cNvPr>
          <p:cNvSpPr>
            <a:spLocks noGrp="1"/>
          </p:cNvSpPr>
          <p:nvPr>
            <p:ph type="title"/>
          </p:nvPr>
        </p:nvSpPr>
        <p:spPr/>
        <p:txBody>
          <a:bodyPr/>
          <a:lstStyle/>
          <a:p>
            <a:r>
              <a:rPr lang="en-US"/>
              <a:t>Scatter Plot</a:t>
            </a:r>
            <a:endParaRPr lang="en-US" dirty="0"/>
          </a:p>
        </p:txBody>
      </p:sp>
      <p:pic>
        <p:nvPicPr>
          <p:cNvPr id="5" name="Content Placeholder 4" descr="Chart, histogram&#10;&#10;Description automatically generated">
            <a:extLst>
              <a:ext uri="{FF2B5EF4-FFF2-40B4-BE49-F238E27FC236}">
                <a16:creationId xmlns:a16="http://schemas.microsoft.com/office/drawing/2014/main" id="{352E2413-C705-4135-8CB6-CDC4568804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660" y="1497495"/>
            <a:ext cx="9996679" cy="4764157"/>
          </a:xfrm>
        </p:spPr>
      </p:pic>
    </p:spTree>
    <p:extLst>
      <p:ext uri="{BB962C8B-B14F-4D97-AF65-F5344CB8AC3E}">
        <p14:creationId xmlns:p14="http://schemas.microsoft.com/office/powerpoint/2010/main" val="1764147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21F49-6D34-44C4-BEBA-D896CB214006}"/>
              </a:ext>
            </a:extLst>
          </p:cNvPr>
          <p:cNvSpPr>
            <a:spLocks noGrp="1"/>
          </p:cNvSpPr>
          <p:nvPr>
            <p:ph type="title"/>
          </p:nvPr>
        </p:nvSpPr>
        <p:spPr/>
        <p:txBody>
          <a:bodyPr/>
          <a:lstStyle/>
          <a:p>
            <a:r>
              <a:rPr lang="en-US" dirty="0"/>
              <a:t>Algorithms</a:t>
            </a:r>
          </a:p>
        </p:txBody>
      </p:sp>
      <p:sp>
        <p:nvSpPr>
          <p:cNvPr id="3" name="Content Placeholder 2">
            <a:extLst>
              <a:ext uri="{FF2B5EF4-FFF2-40B4-BE49-F238E27FC236}">
                <a16:creationId xmlns:a16="http://schemas.microsoft.com/office/drawing/2014/main" id="{F44DA8B8-1DD4-4206-88B9-A6A3356BB45F}"/>
              </a:ext>
            </a:extLst>
          </p:cNvPr>
          <p:cNvSpPr>
            <a:spLocks noGrp="1"/>
          </p:cNvSpPr>
          <p:nvPr>
            <p:ph idx="1"/>
          </p:nvPr>
        </p:nvSpPr>
        <p:spPr/>
        <p:txBody>
          <a:bodyPr/>
          <a:lstStyle/>
          <a:p>
            <a:r>
              <a:rPr lang="en-US" dirty="0"/>
              <a:t>Classical:</a:t>
            </a:r>
          </a:p>
          <a:p>
            <a:pPr lvl="1"/>
            <a:r>
              <a:rPr lang="en-US" dirty="0"/>
              <a:t>Holt-Winter’s</a:t>
            </a:r>
          </a:p>
          <a:p>
            <a:pPr lvl="1"/>
            <a:r>
              <a:rPr lang="en-US" dirty="0"/>
              <a:t>Seasonal ARIMA</a:t>
            </a:r>
          </a:p>
          <a:p>
            <a:pPr marL="457200" lvl="1" indent="0">
              <a:buNone/>
            </a:pPr>
            <a:endParaRPr lang="en-US" dirty="0"/>
          </a:p>
          <a:p>
            <a:r>
              <a:rPr lang="en-US" dirty="0"/>
              <a:t>Machine Learning:</a:t>
            </a:r>
          </a:p>
          <a:p>
            <a:pPr lvl="1"/>
            <a:r>
              <a:rPr lang="en-US" dirty="0"/>
              <a:t>Multivariate Linear Regression</a:t>
            </a:r>
          </a:p>
          <a:p>
            <a:pPr lvl="1"/>
            <a:r>
              <a:rPr lang="en-US" dirty="0"/>
              <a:t>RNN: Long Short-Term Memory (LSTM)</a:t>
            </a:r>
          </a:p>
          <a:p>
            <a:pPr lvl="1"/>
            <a:r>
              <a:rPr lang="en-US" dirty="0"/>
              <a:t>Random Forest Regressor</a:t>
            </a:r>
          </a:p>
          <a:p>
            <a:endParaRPr lang="en-US" dirty="0"/>
          </a:p>
        </p:txBody>
      </p:sp>
    </p:spTree>
    <p:extLst>
      <p:ext uri="{BB962C8B-B14F-4D97-AF65-F5344CB8AC3E}">
        <p14:creationId xmlns:p14="http://schemas.microsoft.com/office/powerpoint/2010/main" val="1227100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017629E-CC27-474C-B7F3-C0B9A1A7A5E4}"/>
              </a:ext>
            </a:extLst>
          </p:cNvPr>
          <p:cNvSpPr>
            <a:spLocks noGrp="1"/>
          </p:cNvSpPr>
          <p:nvPr>
            <p:ph type="title"/>
          </p:nvPr>
        </p:nvSpPr>
        <p:spPr>
          <a:xfrm>
            <a:off x="6683829" y="1447800"/>
            <a:ext cx="4397828" cy="3329581"/>
          </a:xfrm>
        </p:spPr>
        <p:txBody>
          <a:bodyPr vert="horz" lIns="91440" tIns="45720" rIns="91440" bIns="45720" rtlCol="0" anchor="b">
            <a:normAutofit/>
          </a:bodyPr>
          <a:lstStyle/>
          <a:p>
            <a:r>
              <a:rPr lang="en-US" sz="5600" b="0" i="0" kern="1200" dirty="0">
                <a:solidFill>
                  <a:schemeClr val="tx2"/>
                </a:solidFill>
                <a:latin typeface="+mj-lt"/>
                <a:ea typeface="+mj-ea"/>
                <a:cs typeface="+mj-cs"/>
              </a:rPr>
              <a:t>Forecasting Electricity Sales</a:t>
            </a:r>
          </a:p>
        </p:txBody>
      </p:sp>
    </p:spTree>
    <p:extLst>
      <p:ext uri="{BB962C8B-B14F-4D97-AF65-F5344CB8AC3E}">
        <p14:creationId xmlns:p14="http://schemas.microsoft.com/office/powerpoint/2010/main" val="13379352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735</TotalTime>
  <Words>1228</Words>
  <Application>Microsoft Office PowerPoint</Application>
  <PresentationFormat>Widescreen</PresentationFormat>
  <Paragraphs>194</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Century Gothic</vt:lpstr>
      <vt:lpstr>Wingdings 3</vt:lpstr>
      <vt:lpstr>Ion</vt:lpstr>
      <vt:lpstr>Classical Methods vs Machine Learning: Forecasting Electricity Sales and Prices</vt:lpstr>
      <vt:lpstr>Residential Energy Consumption</vt:lpstr>
      <vt:lpstr>Residential Electricity Prices</vt:lpstr>
      <vt:lpstr>Dataset</vt:lpstr>
      <vt:lpstr>Dataset</vt:lpstr>
      <vt:lpstr>Data Visualization Histogram</vt:lpstr>
      <vt:lpstr>Scatter Plot</vt:lpstr>
      <vt:lpstr>Algorithms</vt:lpstr>
      <vt:lpstr>Forecasting Electricity Sales</vt:lpstr>
      <vt:lpstr>Electricity Sales</vt:lpstr>
      <vt:lpstr>Holt-Winter’s Model: Electricity Sales</vt:lpstr>
      <vt:lpstr>Seasonal ARIMA</vt:lpstr>
      <vt:lpstr>Seasonal Arima: Electricity Sales</vt:lpstr>
      <vt:lpstr>SARIMA: Electricity Sales</vt:lpstr>
      <vt:lpstr>Multivariate Linear Regression: Electricity Sales</vt:lpstr>
      <vt:lpstr>Long Short-Term Memory</vt:lpstr>
      <vt:lpstr>Long Short-Term Memory: Electricity Sales:</vt:lpstr>
      <vt:lpstr>Random Forest Regressor</vt:lpstr>
      <vt:lpstr>Random Forest: Electricity Sales</vt:lpstr>
      <vt:lpstr>Summary: Electricity Sales Forecasting</vt:lpstr>
      <vt:lpstr>Forecasting Electricity Prices</vt:lpstr>
      <vt:lpstr>Electricity Prices</vt:lpstr>
      <vt:lpstr>Holt-Winter’s Model: Electricity Prices</vt:lpstr>
      <vt:lpstr>Seasonal ARIMA: Electricity Prices</vt:lpstr>
      <vt:lpstr>SARIMA: Electricity Prices</vt:lpstr>
      <vt:lpstr>Multivariate Linear Regression: Electricity Prices</vt:lpstr>
      <vt:lpstr>Long Short-Term Memory: Electricity Prices</vt:lpstr>
      <vt:lpstr>Random Forest: Electricity Prices</vt:lpstr>
      <vt:lpstr>Summary: Forecasting Electricity Prices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Classical Methods vs Machine Learning: Forecasting Electricity Sales and Prices</dc:title>
  <dc:creator>Maram Salameh</dc:creator>
  <cp:lastModifiedBy>Maram Salameh</cp:lastModifiedBy>
  <cp:revision>18</cp:revision>
  <dcterms:created xsi:type="dcterms:W3CDTF">2020-12-02T23:12:23Z</dcterms:created>
  <dcterms:modified xsi:type="dcterms:W3CDTF">2020-12-10T07:51:22Z</dcterms:modified>
</cp:coreProperties>
</file>