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1280" cy="434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D233B28-908E-445E-A5D7-41C080B0C716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39680" cy="238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663C19F-78AE-4D52-BE7C-E2006C31220D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8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formato de texto dos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2.º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1280" cy="434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29661A0-7853-4D98-8AE5-F8D6EE87E716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ítulo e texto verticai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4760" cy="580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29920" cy="580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dt" idx="34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ftr" idx="35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sldNum" idx="36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4DE6F49-0F64-416A-A331-2BAF0BCA57EC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1280" cy="284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1280" cy="149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7EC0135-20D6-4F69-8B04-034663F1945E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77160" cy="434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77160" cy="4347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6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DA2F554-4B89-495D-A08B-C5D79E5705A2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3400" cy="81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3400" cy="368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78960" cy="81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78960" cy="368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7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8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31F8431-BFDE-4B3D-8F97-8E215B18CFF2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1280" cy="132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FD746C4-8AFF-4936-B041-1DA5C506F181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1F9C949-7DA9-4255-B8B3-CC4E6E3C2FDC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69200" cy="1141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do texto do título</a:t>
            </a:r>
            <a:endParaRPr b="0" lang="pt-BR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9200" cy="3974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27960" cy="159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67880" cy="486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Segundo nível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Terceiro nível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Quarto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Quinto nível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27960" cy="380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E019D13-C95A-4DAD-BAF0-9514F6367D14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27960" cy="1595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67880" cy="4869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2.º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3.º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4.º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5.º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6.º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32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7.º nível de tópicos</a:t>
            </a:r>
            <a:endParaRPr b="0" lang="pt-BR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27960" cy="3807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texto mestre</a:t>
            </a:r>
            <a:endParaRPr b="0" lang="pt-BR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CF71DFC-3DAA-4A40-93C7-B34613B21B9A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39680" cy="2383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ptos Display"/>
              </a:rPr>
              <a:t>Clique para editar o título mestre</a:t>
            </a:r>
            <a:endParaRPr b="0" lang="pt-BR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04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38880" cy="360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4A0E8CB-33F8-4C57-968D-7424F0ED1522}" type="slidenum">
              <a:rPr b="0" lang="de-DE" sz="1200" strike="noStrike" u="none">
                <a:solidFill>
                  <a:schemeClr val="dk1">
                    <a:tint val="82000"/>
                  </a:schemeClr>
                </a:solidFill>
                <a:effectLst/>
                <a:uFillTx/>
                <a:latin typeface="Aptos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68480" cy="397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Clique para editar o formato de texto dos tópicos</a:t>
            </a:r>
            <a:endParaRPr b="0" lang="pt-BR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2.º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18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trike="noStrike" u="none">
                <a:solidFill>
                  <a:schemeClr val="dk1"/>
                </a:solidFill>
                <a:effectLst/>
                <a:uFillTx/>
                <a:latin typeface="Aptos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9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6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6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6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6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39680" cy="146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de-DE" sz="4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CWS</a:t>
            </a: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39680" cy="5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Are we making the most of it?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1160000" y="150840"/>
            <a:ext cx="910080" cy="205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"/>
          <p:cNvSpPr/>
          <p:nvPr/>
        </p:nvSpPr>
        <p:spPr>
          <a:xfrm>
            <a:off x="588960" y="292680"/>
            <a:ext cx="191772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Some Examples: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0080" cy="20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42480" y="689040"/>
            <a:ext cx="12189600" cy="55112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"/>
          <p:cNvSpPr/>
          <p:nvPr/>
        </p:nvSpPr>
        <p:spPr>
          <a:xfrm>
            <a:off x="588960" y="292680"/>
            <a:ext cx="19180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Some Examples: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0080" cy="20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42480" y="673560"/>
            <a:ext cx="12189240" cy="5542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"/>
          <p:cNvSpPr/>
          <p:nvPr/>
        </p:nvSpPr>
        <p:spPr>
          <a:xfrm>
            <a:off x="588960" y="292680"/>
            <a:ext cx="1981440" cy="39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1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0080" cy="20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2"/>
          <a:stretch/>
        </p:blipFill>
        <p:spPr>
          <a:xfrm>
            <a:off x="0" y="751320"/>
            <a:ext cx="12189960" cy="5533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3" name=""/>
          <p:cNvSpPr/>
          <p:nvPr/>
        </p:nvSpPr>
        <p:spPr>
          <a:xfrm>
            <a:off x="588960" y="292680"/>
            <a:ext cx="19180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Some Examples: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360" y="-3960"/>
            <a:ext cx="9499680" cy="591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Security According to Research: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180000" y="720000"/>
            <a:ext cx="11492280" cy="2445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Available Data: Breach Rate Comparison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The most straightforward study found was conducted by ITIC (Information Technology Intelligence Consulting)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in 2022 and published in November of that year.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This study compared breach rates across different platforms with the following results: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70" name=""/>
          <p:cNvGraphicFramePr/>
          <p:nvPr/>
        </p:nvGraphicFramePr>
        <p:xfrm>
          <a:off x="216360" y="3070800"/>
          <a:ext cx="5543280" cy="1098360"/>
        </p:xfrm>
        <a:graphic>
          <a:graphicData uri="http://schemas.openxmlformats.org/drawingml/2006/table">
            <a:tbl>
              <a:tblPr/>
              <a:tblGrid>
                <a:gridCol w="2794320"/>
                <a:gridCol w="2749320"/>
              </a:tblGrid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Plataform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Security Breach Rate (%)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Mainframes IBM Z (z/OS)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0,1%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X86 Servers 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pt-BR" sz="1800" strike="noStrike" u="none">
                          <a:solidFill>
                            <a:srgbClr val="000000"/>
                          </a:solidFill>
                          <a:effectLst/>
                          <a:uFillTx/>
                          <a:latin typeface="Liberation Sans;Arial"/>
                        </a:rPr>
                        <a:t>2%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11160000" y="150840"/>
            <a:ext cx="910080" cy="205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11160000" y="150840"/>
            <a:ext cx="910080" cy="20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3" name=""/>
          <p:cNvSpPr/>
          <p:nvPr/>
        </p:nvSpPr>
        <p:spPr>
          <a:xfrm>
            <a:off x="0" y="540000"/>
            <a:ext cx="11815200" cy="2152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15000"/>
              </a:lnSpc>
              <a:tabLst>
                <a:tab algn="l" pos="0"/>
              </a:tabLst>
            </a:pP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These numbers indicate that only 0.1% of IBM Z mainframes experienced downtime due to security breaches,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while 2% of Windows/Linux servers reported successful hacks.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To calculate the breach percentage of z/OS mainframes compared to low-platform servers, we used the formula: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3"/>
          <p:cNvSpPr/>
          <p:nvPr/>
        </p:nvSpPr>
        <p:spPr>
          <a:xfrm>
            <a:off x="36720" y="424080"/>
            <a:ext cx="9499680" cy="30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de-DE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Security According to Research: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2"/>
          <a:stretch/>
        </p:blipFill>
        <p:spPr>
          <a:xfrm>
            <a:off x="1980000" y="2918880"/>
            <a:ext cx="7459920" cy="3741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"/>
          <p:cNvSpPr/>
          <p:nvPr/>
        </p:nvSpPr>
        <p:spPr>
          <a:xfrm>
            <a:off x="0" y="13320"/>
            <a:ext cx="344304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Security According to Research: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11160000" y="150840"/>
            <a:ext cx="910080" cy="20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8" name=""/>
          <p:cNvSpPr/>
          <p:nvPr/>
        </p:nvSpPr>
        <p:spPr>
          <a:xfrm>
            <a:off x="0" y="720000"/>
            <a:ext cx="11784600" cy="14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Microsoft YaHei"/>
              </a:rPr>
              <a:t>This means that the breach rate for z/OS mainframes is 5% of the breach rate for x86 servers, based on this data.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Microsoft YaHei"/>
              </a:rPr>
              <a:t>In practical terms, for every 100 x86 servers that suffer breaches, only 5 z/OS mainframes would be breached,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  <a:ea typeface="Microsoft YaHei"/>
              </a:rPr>
              <a:t>assuming an equal number of systems.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"/>
          <p:cNvSpPr/>
          <p:nvPr/>
        </p:nvSpPr>
        <p:spPr>
          <a:xfrm>
            <a:off x="180000" y="1080000"/>
            <a:ext cx="11876040" cy="3180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✅ Key Benefits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Lower latency: The response goes directly from CICS to the browser. No extra hops.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Less infrastructure: No middleware layers = fewer servers, less maintenance.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Security: No unnecessary transfers of sensitive data to external systems.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Consistency: Logic remains on the mainframe, which usually has the strongest security/audit policies.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• Simplicity: Fewer moving parts, easier to troubleshoot and evolve.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588960" y="292680"/>
            <a:ext cx="1237680" cy="43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Benefícios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0080" cy="205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"/>
          <p:cNvSpPr/>
          <p:nvPr/>
        </p:nvSpPr>
        <p:spPr>
          <a:xfrm>
            <a:off x="588960" y="292680"/>
            <a:ext cx="20271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Why Mainframe?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0080" cy="205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" name=""/>
          <p:cNvSpPr/>
          <p:nvPr/>
        </p:nvSpPr>
        <p:spPr>
          <a:xfrm>
            <a:off x="0" y="1080000"/>
            <a:ext cx="11234520" cy="361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Reliability and availability → Critical systems like banks, government, and healthcare depend on its stability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(99.999% uptime).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Security → Robust architectures against cyberattacks.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High-volume processing → Massive transactions (e.g., credit cards, payroll).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Modernization → Current mainframes support Linux, Kubernetes, REST APIs, and cloud integration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(IBM Z Hybrid Cloud).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588960" y="292680"/>
            <a:ext cx="200556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Current Situation 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6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0080" cy="20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2545560" y="1780920"/>
            <a:ext cx="7185600" cy="332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"/>
          <p:cNvSpPr/>
          <p:nvPr/>
        </p:nvSpPr>
        <p:spPr>
          <a:xfrm>
            <a:off x="588960" y="292680"/>
            <a:ext cx="22078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Proposed Situation: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9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0080" cy="20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2"/>
          <a:stretch/>
        </p:blipFill>
        <p:spPr>
          <a:xfrm>
            <a:off x="2549160" y="1544760"/>
            <a:ext cx="7178040" cy="38023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"/>
          <p:cNvSpPr/>
          <p:nvPr/>
        </p:nvSpPr>
        <p:spPr>
          <a:xfrm>
            <a:off x="588960" y="292680"/>
            <a:ext cx="1860480" cy="39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pt-BR" sz="2000" strike="noStrike" u="none">
                <a:solidFill>
                  <a:srgbClr val="000000"/>
                </a:solidFill>
                <a:effectLst/>
                <a:uFillTx/>
                <a:latin typeface="Calibri"/>
              </a:rPr>
              <a:t>Some Examples:</a:t>
            </a:r>
            <a:endParaRPr b="0" lang="pt-BR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11151720" y="120600"/>
            <a:ext cx="910080" cy="205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2"/>
          <a:stretch/>
        </p:blipFill>
        <p:spPr>
          <a:xfrm>
            <a:off x="42480" y="675720"/>
            <a:ext cx="12190320" cy="5538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594</TotalTime>
  <Application>LibreOffice/25.2.2.2$Windows_X86_64 LibreOffice_project/7370d4be9e3cf6031a51beef54ff3bda878e3fac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2025-05-17T15:02:39Z</dcterms:created>
  <dc:creator/>
  <dc:description/>
  <dc:language>pt-BR</dc:language>
  <cp:lastModifiedBy/>
  <cp:lastPrinted>2025-05-19T19:09:07Z</cp:lastPrinted>
  <dcterms:modified xsi:type="dcterms:W3CDTF">2025-05-22T13:10:49Z</dcterms:modified>
  <cp:revision>42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</vt:i4>
  </property>
</Properties>
</file>