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146847056" r:id="rId10"/>
    <p:sldId id="266" r:id="rId11"/>
    <p:sldId id="2146847057" r:id="rId12"/>
    <p:sldId id="2146847058" r:id="rId13"/>
    <p:sldId id="2146847059" r:id="rId14"/>
    <p:sldId id="2146847060" r:id="rId15"/>
    <p:sldId id="267"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07041" y="3736333"/>
            <a:ext cx="7980183" cy="1631216"/>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a:solidFill>
                  <a:schemeClr val="accent1">
                    <a:lumMod val="75000"/>
                  </a:schemeClr>
                </a:solidFill>
                <a:latin typeface="Arial"/>
                <a:cs typeface="Arial"/>
              </a:rPr>
              <a:t>	MARAN </a:t>
            </a:r>
            <a:r>
              <a:rPr lang="en-US" sz="2000" b="1" dirty="0">
                <a:solidFill>
                  <a:schemeClr val="accent1">
                    <a:lumMod val="75000"/>
                  </a:schemeClr>
                </a:solidFill>
                <a:latin typeface="Arial"/>
                <a:cs typeface="Arial"/>
              </a:rPr>
              <a:t>P</a:t>
            </a:r>
          </a:p>
          <a:p>
            <a:r>
              <a:rPr lang="en-US" sz="2000" b="1" dirty="0">
                <a:solidFill>
                  <a:schemeClr val="accent1">
                    <a:lumMod val="75000"/>
                  </a:schemeClr>
                </a:solidFill>
                <a:latin typeface="Arial"/>
                <a:cs typeface="Arial"/>
              </a:rPr>
              <a:t>             M.A.M. College of Engineering and Technology</a:t>
            </a:r>
          </a:p>
          <a:p>
            <a:r>
              <a:rPr lang="en-US" sz="2000" b="1" dirty="0">
                <a:solidFill>
                  <a:schemeClr val="accent1">
                    <a:lumMod val="75000"/>
                  </a:schemeClr>
                </a:solidFill>
                <a:latin typeface="Arial"/>
                <a:cs typeface="Arial"/>
              </a:rPr>
              <a: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2400" b="1" dirty="0">
                <a:solidFill>
                  <a:schemeClr val="accent1"/>
                </a:solidFill>
                <a:ea typeface="+mj-lt"/>
                <a:cs typeface="Arial"/>
              </a:rPr>
              <a:t>Algorithm &amp; Deployment</a:t>
            </a:r>
            <a:endParaRPr lang="en-US" sz="24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206792" y="1232452"/>
            <a:ext cx="11029615" cy="4673324"/>
          </a:xfrm>
        </p:spPr>
        <p:txBody>
          <a:bodyPr>
            <a:noAutofit/>
          </a:bodyPr>
          <a:lstStyle/>
          <a:p>
            <a:pPr marL="305435" indent="-305435"/>
            <a:endParaRPr lang="en-IN" sz="1200" dirty="0"/>
          </a:p>
          <a:p>
            <a:pPr marL="0" indent="0">
              <a:buNone/>
            </a:pPr>
            <a:r>
              <a:rPr lang="en-IN" sz="1400" dirty="0">
                <a:latin typeface="+mj-lt"/>
              </a:rPr>
              <a:t>3. Keylogging Functionality:</a:t>
            </a:r>
          </a:p>
          <a:p>
            <a:pPr>
              <a:buFont typeface="Wingdings" panose="05000000000000000000" pitchFamily="2" charset="2"/>
              <a:buChar char="Ø"/>
            </a:pPr>
            <a:r>
              <a:rPr lang="en-IN" sz="1200" dirty="0"/>
              <a:t>   - Implement event listeners for key press and release.</a:t>
            </a:r>
          </a:p>
          <a:p>
            <a:pPr>
              <a:buFont typeface="Wingdings" panose="05000000000000000000" pitchFamily="2" charset="2"/>
              <a:buChar char="Ø"/>
            </a:pPr>
            <a:r>
              <a:rPr lang="en-IN" sz="1200" dirty="0"/>
              <a:t>   - Store keystroke data.</a:t>
            </a:r>
          </a:p>
          <a:p>
            <a:pPr>
              <a:buFont typeface="Wingdings" panose="05000000000000000000" pitchFamily="2" charset="2"/>
              <a:buChar char="Ø"/>
            </a:pPr>
            <a:r>
              <a:rPr lang="en-IN" sz="1200" dirty="0"/>
              <a:t>   - Test keylogging functionality.</a:t>
            </a:r>
          </a:p>
          <a:p>
            <a:pPr>
              <a:buFont typeface="Wingdings" panose="05000000000000000000" pitchFamily="2" charset="2"/>
              <a:buChar char="Ø"/>
            </a:pPr>
            <a:r>
              <a:rPr lang="en-IN" sz="1200" dirty="0"/>
              <a:t>   - Handle edge cases and unexpected </a:t>
            </a:r>
            <a:r>
              <a:rPr lang="en-IN" sz="1200" dirty="0" err="1"/>
              <a:t>behaviors</a:t>
            </a:r>
            <a:r>
              <a:rPr lang="en-IN" sz="1200" dirty="0"/>
              <a:t>.</a:t>
            </a:r>
          </a:p>
          <a:p>
            <a:pPr>
              <a:buFont typeface="Wingdings" panose="05000000000000000000" pitchFamily="2" charset="2"/>
              <a:buChar char="Ø"/>
            </a:pPr>
            <a:r>
              <a:rPr lang="en-IN" sz="1200" dirty="0"/>
              <a:t>   - Ensure compatibility with different keyboard layouts.</a:t>
            </a:r>
          </a:p>
          <a:p>
            <a:pPr>
              <a:buFont typeface="Wingdings" panose="05000000000000000000" pitchFamily="2" charset="2"/>
              <a:buChar char="Ø"/>
            </a:pPr>
            <a:endParaRPr lang="en-IN" sz="1200" dirty="0"/>
          </a:p>
          <a:p>
            <a:pPr marL="0" indent="0">
              <a:buNone/>
            </a:pPr>
            <a:r>
              <a:rPr lang="en-IN" sz="1400" b="1" dirty="0">
                <a:latin typeface="+mj-lt"/>
              </a:rPr>
              <a:t>4. Data Logging:</a:t>
            </a:r>
          </a:p>
          <a:p>
            <a:pPr>
              <a:buFont typeface="Wingdings" panose="05000000000000000000" pitchFamily="2" charset="2"/>
              <a:buChar char="Ø"/>
            </a:pPr>
            <a:r>
              <a:rPr lang="en-IN" sz="1200" dirty="0"/>
              <a:t>   - Develop logging mechanisms.</a:t>
            </a:r>
          </a:p>
          <a:p>
            <a:pPr>
              <a:buFont typeface="Wingdings" panose="05000000000000000000" pitchFamily="2" charset="2"/>
              <a:buChar char="Ø"/>
            </a:pPr>
            <a:r>
              <a:rPr lang="en-IN" sz="1200" dirty="0"/>
              <a:t>   - Save data to file.</a:t>
            </a:r>
          </a:p>
          <a:p>
            <a:pPr>
              <a:buFont typeface="Wingdings" panose="05000000000000000000" pitchFamily="2" charset="2"/>
              <a:buChar char="Ø"/>
            </a:pPr>
            <a:r>
              <a:rPr lang="en-IN" sz="1200" dirty="0"/>
              <a:t>   - Verify data integrity.</a:t>
            </a:r>
          </a:p>
          <a:p>
            <a:pPr>
              <a:buFont typeface="Wingdings" panose="05000000000000000000" pitchFamily="2" charset="2"/>
              <a:buChar char="Ø"/>
            </a:pPr>
            <a:r>
              <a:rPr lang="en-IN" sz="1200" dirty="0"/>
              <a:t>   - Implement error handling for file operations.</a:t>
            </a:r>
          </a:p>
          <a:p>
            <a:pPr>
              <a:buFont typeface="Wingdings" panose="05000000000000000000" pitchFamily="2" charset="2"/>
              <a:buChar char="Ø"/>
            </a:pPr>
            <a:r>
              <a:rPr lang="en-IN" sz="1200" dirty="0"/>
              <a:t>   - Optimize logging for performance.</a:t>
            </a:r>
          </a:p>
        </p:txBody>
      </p:sp>
    </p:spTree>
    <p:extLst>
      <p:ext uri="{BB962C8B-B14F-4D97-AF65-F5344CB8AC3E}">
        <p14:creationId xmlns:p14="http://schemas.microsoft.com/office/powerpoint/2010/main" val="2880988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2400" b="1" dirty="0">
                <a:solidFill>
                  <a:schemeClr val="accent1"/>
                </a:solidFill>
                <a:ea typeface="+mj-lt"/>
                <a:cs typeface="Arial"/>
              </a:rPr>
              <a:t>Algorithm &amp; Deployment</a:t>
            </a:r>
            <a:endParaRPr lang="en-US" sz="24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215258" y="548493"/>
            <a:ext cx="11029615" cy="4673324"/>
          </a:xfrm>
        </p:spPr>
        <p:txBody>
          <a:bodyPr>
            <a:noAutofit/>
          </a:bodyPr>
          <a:lstStyle/>
          <a:p>
            <a:pPr marL="305435" indent="-305435"/>
            <a:endParaRPr lang="en-IN" sz="1200" dirty="0"/>
          </a:p>
          <a:p>
            <a:pPr marL="0" indent="0">
              <a:buNone/>
            </a:pPr>
            <a:r>
              <a:rPr lang="en-IN" sz="1400" b="1" dirty="0">
                <a:latin typeface="+mj-lt"/>
              </a:rPr>
              <a:t>5. Start and Stop Mechanisms:</a:t>
            </a:r>
          </a:p>
          <a:p>
            <a:pPr>
              <a:buFont typeface="Wingdings" panose="05000000000000000000" pitchFamily="2" charset="2"/>
              <a:buChar char="Ø"/>
            </a:pPr>
            <a:r>
              <a:rPr lang="en-IN" sz="1200" dirty="0"/>
              <a:t>   - Create functions to start and stop keylogging.</a:t>
            </a:r>
          </a:p>
          <a:p>
            <a:pPr>
              <a:buFont typeface="Wingdings" panose="05000000000000000000" pitchFamily="2" charset="2"/>
              <a:buChar char="Ø"/>
            </a:pPr>
            <a:r>
              <a:rPr lang="en-IN" sz="1200" dirty="0"/>
              <a:t>   - Integrate start and stop actions with GUI.</a:t>
            </a:r>
          </a:p>
          <a:p>
            <a:pPr>
              <a:buFont typeface="Wingdings" panose="05000000000000000000" pitchFamily="2" charset="2"/>
              <a:buChar char="Ø"/>
            </a:pPr>
            <a:r>
              <a:rPr lang="en-IN" sz="1200" dirty="0"/>
              <a:t>   - Ensure proper synchronization between GUI and keylogging operations.</a:t>
            </a:r>
          </a:p>
          <a:p>
            <a:pPr>
              <a:buFont typeface="Wingdings" panose="05000000000000000000" pitchFamily="2" charset="2"/>
              <a:buChar char="Ø"/>
            </a:pPr>
            <a:r>
              <a:rPr lang="en-IN" sz="1200" dirty="0"/>
              <a:t>   - Handle user interactions effectively.</a:t>
            </a:r>
          </a:p>
          <a:p>
            <a:pPr>
              <a:buFont typeface="Wingdings" panose="05000000000000000000" pitchFamily="2" charset="2"/>
              <a:buChar char="Ø"/>
            </a:pPr>
            <a:r>
              <a:rPr lang="en-IN" sz="1200" dirty="0"/>
              <a:t>   - Provide feedback on keylogger status.</a:t>
            </a:r>
          </a:p>
        </p:txBody>
      </p:sp>
    </p:spTree>
    <p:extLst>
      <p:ext uri="{BB962C8B-B14F-4D97-AF65-F5344CB8AC3E}">
        <p14:creationId xmlns:p14="http://schemas.microsoft.com/office/powerpoint/2010/main" val="2142944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162384" y="1599623"/>
            <a:ext cx="11029616" cy="530296"/>
          </a:xfrm>
        </p:spPr>
        <p:txBody>
          <a:bodyPr>
            <a:normAutofit/>
          </a:bodyPr>
          <a:lstStyle/>
          <a:p>
            <a:r>
              <a:rPr lang="en-US" sz="2400" b="1" dirty="0">
                <a:solidFill>
                  <a:schemeClr val="accent1"/>
                </a:solidFill>
                <a:ea typeface="+mj-lt"/>
                <a:cs typeface="Arial"/>
              </a:rPr>
              <a:t>Result</a:t>
            </a:r>
            <a:endParaRPr lang="en-US" sz="2400"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1055326" y="695120"/>
            <a:ext cx="9358675" cy="4673324"/>
          </a:xfrm>
        </p:spPr>
        <p:txBody>
          <a:bodyPr>
            <a:normAutofit/>
          </a:bodyPr>
          <a:lstStyle/>
          <a:p>
            <a:pPr marL="0" indent="0" algn="just">
              <a:buNone/>
            </a:pPr>
            <a:br>
              <a:rPr lang="en-IN" sz="2400" dirty="0">
                <a:solidFill>
                  <a:schemeClr val="tx1">
                    <a:lumMod val="85000"/>
                    <a:lumOff val="15000"/>
                  </a:schemeClr>
                </a:solidFill>
              </a:rPr>
            </a:br>
            <a:r>
              <a:rPr lang="en-IN" sz="2400" dirty="0">
                <a:solidFill>
                  <a:schemeClr val="tx1">
                    <a:lumMod val="85000"/>
                    <a:lumOff val="15000"/>
                  </a:schemeClr>
                </a:solidFill>
              </a:rPr>
              <a:t>	</a:t>
            </a:r>
            <a:r>
              <a:rPr lang="en-IN"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16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tkinter</a:t>
            </a:r>
            <a:r>
              <a:rPr lang="en-IN"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16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520992" y="1294822"/>
            <a:ext cx="11029616" cy="530296"/>
          </a:xfrm>
        </p:spPr>
        <p:txBody>
          <a:bodyPr>
            <a:normAutofit/>
          </a:bodyPr>
          <a:lstStyle/>
          <a:p>
            <a:r>
              <a:rPr lang="en-US" sz="2400" b="1" dirty="0">
                <a:solidFill>
                  <a:schemeClr val="accent1"/>
                </a:solidFill>
                <a:ea typeface="+mj-lt"/>
                <a:cs typeface="Arial"/>
              </a:rPr>
              <a:t>Conclusion</a:t>
            </a:r>
            <a:endParaRPr lang="en-US" sz="2400"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1520992" y="702156"/>
            <a:ext cx="8986141" cy="4742898"/>
          </a:xfrm>
        </p:spPr>
        <p:txBody>
          <a:bodyPr>
            <a:normAutofit/>
          </a:bodyPr>
          <a:lstStyle/>
          <a:p>
            <a:pPr marL="0" indent="0" algn="just">
              <a:buNone/>
            </a:pPr>
            <a:r>
              <a:rPr lang="en-IN" sz="2000" b="0" i="0" dirty="0">
                <a:solidFill>
                  <a:schemeClr val="tx1">
                    <a:lumMod val="85000"/>
                    <a:lumOff val="15000"/>
                  </a:schemeClr>
                </a:solidFill>
                <a:effectLst/>
                <a:latin typeface="Söhne"/>
              </a:rPr>
              <a:t>	</a:t>
            </a:r>
            <a:r>
              <a:rPr lang="en-IN"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16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1097659" y="882650"/>
            <a:ext cx="9570341" cy="4673324"/>
          </a:xfrm>
        </p:spPr>
        <p:txBody>
          <a:bodyPr/>
          <a:lstStyle/>
          <a:p>
            <a:pPr marL="0" indent="0" algn="just">
              <a:buNone/>
            </a:pPr>
            <a:r>
              <a:rPr lang="en-IN" sz="2000" b="0" i="0" dirty="0">
                <a:solidFill>
                  <a:schemeClr val="tx1">
                    <a:lumMod val="85000"/>
                    <a:lumOff val="15000"/>
                  </a:schemeClr>
                </a:solidFill>
                <a:effectLst/>
                <a:latin typeface="Söhne"/>
              </a:rPr>
              <a:t>	</a:t>
            </a:r>
            <a:r>
              <a:rPr lang="en-IN"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sz="16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781203" y="1302026"/>
            <a:ext cx="11029616" cy="530296"/>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chemeClr val="accent1"/>
                </a:solidFil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97076" y="1483553"/>
            <a:ext cx="11029616" cy="530296"/>
          </a:xfrm>
        </p:spPr>
        <p:txBody>
          <a:bodyPr>
            <a:normAutofit/>
          </a:bodyPr>
          <a:lstStyle/>
          <a:p>
            <a:r>
              <a:rPr lang="en-US" sz="2400" b="1" dirty="0">
                <a:solidFill>
                  <a:schemeClr val="accent1"/>
                </a:solidFill>
                <a:ea typeface="+mj-lt"/>
                <a:cs typeface="Arial"/>
              </a:rPr>
              <a:t>References</a:t>
            </a:r>
            <a:endParaRPr lang="en-US" sz="2400"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1961105" y="844826"/>
            <a:ext cx="11029615" cy="4673324"/>
          </a:xfrm>
        </p:spPr>
        <p:txBody>
          <a:bodyPr>
            <a:normAutofit/>
          </a:bodyPr>
          <a:lstStyle/>
          <a:p>
            <a:pPr>
              <a:buFont typeface="Wingdings" panose="05000000000000000000" pitchFamily="2" charset="2"/>
              <a:buChar char="Ø"/>
            </a:pPr>
            <a:r>
              <a:rPr lang="en-IN"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Author: John Smith </a:t>
            </a:r>
          </a:p>
          <a:p>
            <a:pPr>
              <a:buFont typeface="Wingdings" panose="05000000000000000000" pitchFamily="2" charset="2"/>
              <a:buChar char="Ø"/>
            </a:pPr>
            <a:r>
              <a:rPr lang="en-IN"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Title: "Building a Keylogger Application in Python" </a:t>
            </a:r>
          </a:p>
          <a:p>
            <a:pPr>
              <a:buFont typeface="Wingdings" panose="05000000000000000000" pitchFamily="2" charset="2"/>
              <a:buChar char="Ø"/>
            </a:pPr>
            <a:r>
              <a:rPr lang="en-IN"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Website: </a:t>
            </a:r>
            <a:r>
              <a:rPr lang="en-IN" sz="16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RealPython</a:t>
            </a:r>
            <a:r>
              <a:rPr lang="en-IN"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 URL: </a:t>
            </a:r>
            <a:r>
              <a:rPr lang="en-IN" sz="1600" b="0" i="0" u="none" strike="noStrike" dirty="0">
                <a:solidFill>
                  <a:schemeClr val="tx1">
                    <a:lumMod val="85000"/>
                    <a:lumOff val="15000"/>
                  </a:schemeClr>
                </a:solidFill>
                <a:effectLst/>
                <a:latin typeface="Times New Roman" panose="02020603050405020304" pitchFamily="18" charset="0"/>
                <a:cs typeface="Times New Roman" panose="02020603050405020304" pitchFamily="18" charset="0"/>
              </a:rPr>
              <a:t>https://realpython.com/python-keylogger/</a:t>
            </a:r>
            <a:r>
              <a:rPr lang="en-IN"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IN"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Accessed: April 5, 2024</a:t>
            </a:r>
            <a:endParaRPr lang="en-IN" sz="16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147158" y="2292393"/>
            <a:ext cx="9298744" cy="1325563"/>
          </a:xfrm>
        </p:spPr>
        <p:txBody>
          <a:bodyPr>
            <a:normAutofit/>
          </a:bodyPr>
          <a:lstStyle/>
          <a:p>
            <a:pPr algn="ctr"/>
            <a:r>
              <a:rPr lang="en-US" sz="3200" b="1" dirty="0">
                <a:solidFill>
                  <a:srgbClr val="002060"/>
                </a:solidFill>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902915" y="1799436"/>
            <a:ext cx="11029616" cy="530296"/>
          </a:xfrm>
        </p:spPr>
        <p:txBody>
          <a:bodyPr>
            <a:normAutofit/>
          </a:bodyPr>
          <a:lstStyle/>
          <a:p>
            <a:r>
              <a:rPr lang="en-US" b="1" dirty="0">
                <a:solidFill>
                  <a:schemeClr val="accent1"/>
                </a:solidFill>
                <a:cs typeface="Arial" panose="020B0604020202020204" pitchFamily="34" charset="0"/>
              </a:rPr>
              <a:t>Problem Statement</a:t>
            </a:r>
            <a:endParaRPr lang="en-US"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1837112" y="1881140"/>
            <a:ext cx="8121535" cy="2806467"/>
          </a:xfrm>
        </p:spPr>
        <p:txBody>
          <a:bodyPr>
            <a:normAutofit/>
          </a:bodyPr>
          <a:lstStyle/>
          <a:p>
            <a:pPr marL="0" indent="0" algn="just">
              <a:buNone/>
            </a:pPr>
            <a:r>
              <a:rPr lang="en-IN" sz="2400" b="0" i="0" dirty="0">
                <a:solidFill>
                  <a:schemeClr val="tx1">
                    <a:lumMod val="85000"/>
                    <a:lumOff val="15000"/>
                  </a:schemeClr>
                </a:solidFill>
                <a:effectLst/>
                <a:latin typeface="Söhne"/>
              </a:rPr>
              <a:t>		</a:t>
            </a:r>
            <a:r>
              <a:rPr lang="en-IN"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16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2400" b="1" dirty="0">
                <a:solidFill>
                  <a:schemeClr val="accent1"/>
                </a:solidFill>
                <a:cs typeface="Arial" panose="020B0604020202020204" pitchFamily="34" charset="0"/>
              </a:rPr>
              <a:t>Proposed Solution</a:t>
            </a:r>
            <a:endParaRPr lang="en-US" sz="2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141615" y="1595592"/>
            <a:ext cx="9908770" cy="4182206"/>
          </a:xfrm>
        </p:spPr>
        <p:txBody>
          <a:bodyPr vert="horz" lIns="91440" tIns="45720" rIns="91440" bIns="45720" rtlCol="0" anchor="ctr">
            <a:noAutofit/>
          </a:bodyPr>
          <a:lstStyle/>
          <a:p>
            <a:pPr marL="0" indent="0" algn="l">
              <a:buNone/>
            </a:pPr>
            <a:r>
              <a:rPr lang="en-IN" sz="1400" dirty="0">
                <a:solidFill>
                  <a:schemeClr val="tx1">
                    <a:lumMod val="85000"/>
                    <a:lumOff val="15000"/>
                  </a:schemeClr>
                </a:solidFill>
                <a:latin typeface="Söhne"/>
              </a:rPr>
              <a:t>  	</a:t>
            </a:r>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marL="0" indent="0" algn="l">
              <a:buNone/>
            </a:pPr>
            <a:r>
              <a:rPr lang="en-IN" sz="1400" b="1" i="0" dirty="0">
                <a:solidFill>
                  <a:schemeClr val="tx1">
                    <a:lumMod val="85000"/>
                    <a:lumOff val="15000"/>
                  </a:schemeClr>
                </a:solidFill>
                <a:effectLst/>
                <a:latin typeface="+mj-lt"/>
              </a:rPr>
              <a:t>Features:</a:t>
            </a:r>
            <a:endParaRPr lang="en-IN" sz="1400" b="0" i="0" dirty="0">
              <a:solidFill>
                <a:schemeClr val="tx1">
                  <a:lumMod val="85000"/>
                  <a:lumOff val="15000"/>
                </a:schemeClr>
              </a:solidFill>
              <a:effectLst/>
              <a:latin typeface="+mj-lt"/>
            </a:endParaRPr>
          </a:p>
          <a:p>
            <a:pPr algn="l">
              <a:buFont typeface="Wingdings" panose="05000000000000000000" pitchFamily="2" charset="2"/>
              <a:buChar char="Ø"/>
            </a:pPr>
            <a:r>
              <a:rPr lang="en-IN" sz="1400" b="0" i="0" dirty="0">
                <a:solidFill>
                  <a:schemeClr val="tx1">
                    <a:lumMod val="85000"/>
                    <a:lumOff val="15000"/>
                  </a:schemeClr>
                </a:solidFill>
                <a:effectLst/>
                <a:latin typeface="Söhne"/>
              </a:rPr>
              <a:t>Records pressed, held, and released keys.</a:t>
            </a:r>
          </a:p>
          <a:p>
            <a:pPr algn="l">
              <a:buFont typeface="Wingdings" panose="05000000000000000000" pitchFamily="2" charset="2"/>
              <a:buChar char="Ø"/>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Wingdings" panose="05000000000000000000" pitchFamily="2" charset="2"/>
              <a:buChar char="Ø"/>
            </a:pPr>
            <a:r>
              <a:rPr lang="en-IN" sz="1400" b="0" i="0" dirty="0">
                <a:solidFill>
                  <a:schemeClr val="tx1">
                    <a:lumMod val="85000"/>
                    <a:lumOff val="15000"/>
                  </a:schemeClr>
                </a:solidFill>
                <a:effectLst/>
                <a:latin typeface="Söhne"/>
              </a:rPr>
              <a:t>User-friendly interface with options to start and stop the keylogging process.</a:t>
            </a:r>
          </a:p>
          <a:p>
            <a:pPr marL="0" indent="0" algn="l">
              <a:buNone/>
            </a:pPr>
            <a:r>
              <a:rPr lang="en-IN" sz="1400" b="1" i="0" dirty="0">
                <a:solidFill>
                  <a:schemeClr val="tx1">
                    <a:lumMod val="85000"/>
                    <a:lumOff val="15000"/>
                  </a:schemeClr>
                </a:solidFill>
                <a:effectLst/>
                <a:latin typeface="+mj-lt"/>
              </a:rPr>
              <a:t>Usage:</a:t>
            </a:r>
            <a:endParaRPr lang="en-IN" sz="1400" b="0" i="0" dirty="0">
              <a:solidFill>
                <a:schemeClr val="tx1">
                  <a:lumMod val="85000"/>
                  <a:lumOff val="15000"/>
                </a:schemeClr>
              </a:solidFill>
              <a:effectLst/>
              <a:latin typeface="+mj-lt"/>
            </a:endParaRPr>
          </a:p>
          <a:p>
            <a:pPr algn="l">
              <a:buFont typeface="Wingdings" panose="05000000000000000000" pitchFamily="2" charset="2"/>
              <a:buChar char="Ø"/>
            </a:pPr>
            <a:r>
              <a:rPr lang="en-IN" sz="1400" b="0" i="0" dirty="0">
                <a:solidFill>
                  <a:schemeClr val="tx1">
                    <a:lumMod val="85000"/>
                    <a:lumOff val="15000"/>
                  </a:schemeClr>
                </a:solidFill>
                <a:effectLst/>
                <a:latin typeface="Söhne"/>
              </a:rPr>
              <a:t>Click the "Start" button to initiate the keylogging process.</a:t>
            </a:r>
          </a:p>
          <a:p>
            <a:pPr algn="l">
              <a:buFont typeface="Wingdings" panose="05000000000000000000" pitchFamily="2" charset="2"/>
              <a:buChar char="Ø"/>
            </a:pPr>
            <a:r>
              <a:rPr lang="en-IN" sz="1400" b="0" i="0" dirty="0">
                <a:solidFill>
                  <a:schemeClr val="tx1">
                    <a:lumMod val="85000"/>
                    <a:lumOff val="15000"/>
                  </a:schemeClr>
                </a:solidFill>
                <a:effectLst/>
                <a:latin typeface="Söhne"/>
              </a:rPr>
              <a:t>The application will begin capturing keyboard input in real-time.</a:t>
            </a:r>
          </a:p>
          <a:p>
            <a:pPr algn="l">
              <a:buFont typeface="Wingdings" panose="05000000000000000000" pitchFamily="2" charset="2"/>
              <a:buChar char="Ø"/>
            </a:pPr>
            <a:r>
              <a:rPr lang="en-IN" sz="1400" b="0" i="0" dirty="0">
                <a:solidFill>
                  <a:schemeClr val="tx1">
                    <a:lumMod val="85000"/>
                    <a:lumOff val="15000"/>
                  </a:schemeClr>
                </a:solidFill>
                <a:effectLst/>
                <a:latin typeface="Söhne"/>
              </a:rPr>
              <a:t>Press the "Stop" button to halt the keylogging process.</a:t>
            </a:r>
          </a:p>
          <a:p>
            <a:pPr algn="l">
              <a:buFont typeface="Wingdings" panose="05000000000000000000" pitchFamily="2" charset="2"/>
              <a:buChar char="Ø"/>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marL="0" indent="0" algn="l">
              <a:buNone/>
            </a:pPr>
            <a:r>
              <a:rPr lang="en-IN" sz="1400" b="1" i="0" dirty="0">
                <a:solidFill>
                  <a:schemeClr val="tx1">
                    <a:lumMod val="85000"/>
                    <a:lumOff val="15000"/>
                  </a:schemeClr>
                </a:solidFill>
                <a:effectLst/>
                <a:latin typeface="+mj-lt"/>
              </a:rPr>
              <a:t>Note:</a:t>
            </a:r>
          </a:p>
          <a:p>
            <a:pPr marL="0" indent="0" algn="l">
              <a:buNone/>
            </a:pP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a:bodyPr>
          <a:lstStyle/>
          <a:p>
            <a:r>
              <a:rPr lang="en-US" sz="2400" b="1" dirty="0">
                <a:solidFill>
                  <a:schemeClr val="accent1"/>
                </a:solidFill>
                <a:ea typeface="+mj-lt"/>
                <a:cs typeface="Arial"/>
              </a:rPr>
              <a:t>System  Approach</a:t>
            </a:r>
            <a:endParaRPr lang="en-US" sz="2400" dirty="0">
              <a:solidFill>
                <a:schemeClr val="accent1"/>
              </a:solidFill>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1636910" y="1438976"/>
            <a:ext cx="11029615" cy="4673324"/>
          </a:xfrm>
        </p:spPr>
        <p:txBody>
          <a:bodyPr>
            <a:noAutofit/>
          </a:bodyPr>
          <a:lstStyle/>
          <a:p>
            <a:pPr marL="0" indent="0" algn="l">
              <a:buNone/>
            </a:pPr>
            <a:r>
              <a:rPr lang="en-IN" sz="1400" b="1" i="0" dirty="0">
                <a:solidFill>
                  <a:schemeClr val="tx1">
                    <a:lumMod val="85000"/>
                    <a:lumOff val="15000"/>
                  </a:schemeClr>
                </a:solidFill>
                <a:effectLst/>
                <a:latin typeface="+mj-lt"/>
              </a:rPr>
              <a:t>1. Requirement Analysis:</a:t>
            </a:r>
            <a:endParaRPr lang="en-IN" sz="1400" b="0" i="0" dirty="0">
              <a:solidFill>
                <a:schemeClr val="tx1">
                  <a:lumMod val="85000"/>
                  <a:lumOff val="15000"/>
                </a:schemeClr>
              </a:solidFill>
              <a:effectLst/>
              <a:latin typeface="+mj-lt"/>
            </a:endParaRPr>
          </a:p>
          <a:p>
            <a:pPr algn="l">
              <a:buFont typeface="Wingdings" panose="05000000000000000000" pitchFamily="2" charset="2"/>
              <a:buChar char="Ø"/>
            </a:pPr>
            <a:r>
              <a:rPr lang="en-IN" sz="1200" b="0" i="0" dirty="0">
                <a:solidFill>
                  <a:schemeClr val="tx1">
                    <a:lumMod val="85000"/>
                    <a:lumOff val="15000"/>
                  </a:schemeClr>
                </a:solidFill>
                <a:effectLst/>
                <a:latin typeface="Söhne"/>
              </a:rPr>
              <a:t>Identify the need for a keylogger application.</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Determine the target platform(s) (e.g., Windows, macOS, Linux).</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Define the key features and functionalities required.</a:t>
            </a:r>
          </a:p>
          <a:p>
            <a:pPr marL="0" indent="0" algn="l">
              <a:buNone/>
            </a:pPr>
            <a:r>
              <a:rPr lang="en-IN" sz="1400" b="1" i="0" dirty="0">
                <a:solidFill>
                  <a:schemeClr val="tx1">
                    <a:lumMod val="85000"/>
                    <a:lumOff val="15000"/>
                  </a:schemeClr>
                </a:solidFill>
                <a:effectLst/>
                <a:latin typeface="+mj-lt"/>
              </a:rPr>
              <a:t>2. Design:</a:t>
            </a:r>
            <a:endParaRPr lang="en-IN" sz="1400" b="0" i="0" dirty="0">
              <a:solidFill>
                <a:schemeClr val="tx1">
                  <a:lumMod val="85000"/>
                  <a:lumOff val="15000"/>
                </a:schemeClr>
              </a:solidFill>
              <a:effectLst/>
              <a:latin typeface="+mj-lt"/>
            </a:endParaRPr>
          </a:p>
          <a:p>
            <a:pPr algn="l">
              <a:buFont typeface="Wingdings" panose="05000000000000000000" pitchFamily="2" charset="2"/>
              <a:buChar char="Ø"/>
            </a:pPr>
            <a:r>
              <a:rPr lang="en-IN" sz="1200" b="0" i="0" dirty="0">
                <a:solidFill>
                  <a:schemeClr val="tx1">
                    <a:lumMod val="85000"/>
                    <a:lumOff val="15000"/>
                  </a:schemeClr>
                </a:solidFill>
                <a:effectLst/>
                <a:latin typeface="Söhne"/>
              </a:rPr>
              <a:t>Select appropriate programming languages and libraries.</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Design the architecture of the keylogger system.</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Define the user interface layout and interactions.</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Plan data storage mechanisms for captured keystrokes.</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Consider security and privacy measures.</a:t>
            </a:r>
          </a:p>
          <a:p>
            <a:pPr marL="0" indent="0" algn="l">
              <a:buNone/>
            </a:pPr>
            <a:r>
              <a:rPr lang="en-IN" sz="1400" b="1" i="0" dirty="0">
                <a:solidFill>
                  <a:schemeClr val="tx1">
                    <a:lumMod val="85000"/>
                    <a:lumOff val="15000"/>
                  </a:schemeClr>
                </a:solidFill>
                <a:effectLst/>
                <a:latin typeface="+mj-lt"/>
              </a:rPr>
              <a:t>3. Development:</a:t>
            </a:r>
            <a:endParaRPr lang="en-IN" sz="1400" b="0" i="0" dirty="0">
              <a:solidFill>
                <a:schemeClr val="tx1">
                  <a:lumMod val="85000"/>
                  <a:lumOff val="15000"/>
                </a:schemeClr>
              </a:solidFill>
              <a:effectLst/>
              <a:latin typeface="+mj-lt"/>
            </a:endParaRPr>
          </a:p>
          <a:p>
            <a:pPr algn="l">
              <a:buFont typeface="Wingdings" panose="05000000000000000000" pitchFamily="2" charset="2"/>
              <a:buChar char="Ø"/>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Integrate functionalities to start, stop, and configure the keylogger.</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Implement error handling and validation mechanisms.</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73127" y="612696"/>
            <a:ext cx="11029616" cy="530296"/>
          </a:xfrm>
        </p:spPr>
        <p:txBody>
          <a:bodyPr>
            <a:normAutofit/>
          </a:bodyPr>
          <a:lstStyle/>
          <a:p>
            <a:r>
              <a:rPr lang="en-US" sz="2400" b="1" dirty="0">
                <a:solidFill>
                  <a:schemeClr val="accent1"/>
                </a:solidFill>
                <a:ea typeface="+mj-lt"/>
                <a:cs typeface="Arial"/>
              </a:rPr>
              <a:t>System  Approach</a:t>
            </a:r>
            <a:endParaRPr lang="en-US" sz="2400" b="1" dirty="0">
              <a:solidFill>
                <a:schemeClr val="accent1"/>
              </a:solidFill>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1744974" y="1305973"/>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marL="0" indent="0" algn="l">
              <a:buNone/>
            </a:pPr>
            <a:r>
              <a:rPr lang="en-IN" sz="1400" b="1" i="0" dirty="0">
                <a:solidFill>
                  <a:schemeClr val="tx1">
                    <a:lumMod val="85000"/>
                    <a:lumOff val="15000"/>
                  </a:schemeClr>
                </a:solidFill>
                <a:effectLst/>
                <a:latin typeface="+mj-lt"/>
              </a:rPr>
              <a:t>4. Testing:</a:t>
            </a:r>
            <a:endParaRPr lang="en-IN" sz="1400" b="0" i="0" dirty="0">
              <a:solidFill>
                <a:schemeClr val="tx1">
                  <a:lumMod val="85000"/>
                  <a:lumOff val="15000"/>
                </a:schemeClr>
              </a:solidFill>
              <a:effectLst/>
              <a:latin typeface="+mj-lt"/>
            </a:endParaRPr>
          </a:p>
          <a:p>
            <a:pPr algn="l">
              <a:buFont typeface="Wingdings" panose="05000000000000000000" pitchFamily="2" charset="2"/>
              <a:buChar char="Ø"/>
            </a:pPr>
            <a:r>
              <a:rPr lang="en-IN" sz="1200" b="0" i="0" dirty="0">
                <a:solidFill>
                  <a:schemeClr val="tx1">
                    <a:lumMod val="85000"/>
                    <a:lumOff val="15000"/>
                  </a:schemeClr>
                </a:solidFill>
                <a:effectLst/>
                <a:latin typeface="Söhne"/>
              </a:rPr>
              <a:t>Conduct unit tests to verify the functionality of individual components.</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Conduct security testing to identify and address vulnerabilities.</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Solicit feedback from stakeholders for improvements.</a:t>
            </a:r>
          </a:p>
          <a:p>
            <a:pPr marL="0" indent="0" algn="l">
              <a:buNone/>
            </a:pPr>
            <a:r>
              <a:rPr lang="en-IN" sz="1400" b="1" i="0" dirty="0">
                <a:solidFill>
                  <a:schemeClr val="tx1">
                    <a:lumMod val="85000"/>
                    <a:lumOff val="15000"/>
                  </a:schemeClr>
                </a:solidFill>
                <a:effectLst/>
                <a:latin typeface="+mj-lt"/>
              </a:rPr>
              <a:t>5. Deployment:</a:t>
            </a:r>
            <a:endParaRPr lang="en-IN" sz="1400" b="0" i="0" dirty="0">
              <a:solidFill>
                <a:schemeClr val="tx1">
                  <a:lumMod val="85000"/>
                  <a:lumOff val="15000"/>
                </a:schemeClr>
              </a:solidFill>
              <a:effectLst/>
              <a:latin typeface="+mj-lt"/>
            </a:endParaRPr>
          </a:p>
          <a:p>
            <a:pPr algn="l">
              <a:buFont typeface="Wingdings" panose="05000000000000000000" pitchFamily="2" charset="2"/>
              <a:buChar char="Ø"/>
            </a:pPr>
            <a:r>
              <a:rPr lang="en-IN" sz="1200" b="0" i="0" dirty="0">
                <a:solidFill>
                  <a:schemeClr val="tx1">
                    <a:lumMod val="85000"/>
                    <a:lumOff val="15000"/>
                  </a:schemeClr>
                </a:solidFill>
                <a:effectLst/>
                <a:latin typeface="Söhne"/>
              </a:rPr>
              <a:t>Package the keylogger application for distribution.</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Provide clear instructions for installation and usage.</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Ensure compatibility with the intended platform(s).</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Consider digital signing for authenticity and trustworthiness.</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Deploy the application via appropriate channels (e.g., direct download, software repositories).</a:t>
            </a:r>
          </a:p>
          <a:p>
            <a:pPr marL="0" indent="0" algn="l">
              <a:buNone/>
            </a:pPr>
            <a:r>
              <a:rPr lang="en-IN" sz="1400" b="1" i="0" dirty="0">
                <a:solidFill>
                  <a:schemeClr val="tx1">
                    <a:lumMod val="85000"/>
                    <a:lumOff val="15000"/>
                  </a:schemeClr>
                </a:solidFill>
                <a:effectLst/>
                <a:latin typeface="+mj-lt"/>
              </a:rPr>
              <a:t>6. Maintenance and Updates:</a:t>
            </a:r>
            <a:endParaRPr lang="en-IN" sz="1400" b="0" i="0" dirty="0">
              <a:solidFill>
                <a:schemeClr val="tx1">
                  <a:lumMod val="85000"/>
                  <a:lumOff val="15000"/>
                </a:schemeClr>
              </a:solidFill>
              <a:effectLst/>
              <a:latin typeface="+mj-lt"/>
            </a:endParaRPr>
          </a:p>
          <a:p>
            <a:pPr algn="l">
              <a:buFont typeface="Wingdings" panose="05000000000000000000" pitchFamily="2" charset="2"/>
              <a:buChar char="Ø"/>
            </a:pPr>
            <a:r>
              <a:rPr lang="en-IN" sz="1200" b="0" i="0" dirty="0">
                <a:solidFill>
                  <a:schemeClr val="tx1">
                    <a:lumMod val="85000"/>
                    <a:lumOff val="15000"/>
                  </a:schemeClr>
                </a:solidFill>
                <a:effectLst/>
                <a:latin typeface="Söhne"/>
              </a:rPr>
              <a:t>Monitor user feedback and address reported issues promptly.</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Release updates to incorporate new features, enhancements, and bug fixes.</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2400" b="1" dirty="0">
                <a:solidFill>
                  <a:schemeClr val="accent1"/>
                </a:solidFill>
                <a:ea typeface="+mj-lt"/>
                <a:cs typeface="Arial"/>
              </a:rPr>
              <a:t>Algorithm &amp; Deployment</a:t>
            </a:r>
            <a:endParaRPr lang="en-US" sz="24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269375" y="1302026"/>
            <a:ext cx="9341432" cy="4673324"/>
          </a:xfrm>
        </p:spPr>
        <p:txBody>
          <a:bodyPr>
            <a:noAutofit/>
          </a:bodyPr>
          <a:lstStyle/>
          <a:p>
            <a:pPr marL="0" indent="0">
              <a:buNone/>
            </a:pPr>
            <a:endParaRPr lang="en-IN" sz="1400" b="1" dirty="0">
              <a:latin typeface="+mj-lt"/>
            </a:endParaRPr>
          </a:p>
          <a:p>
            <a:pPr marL="0" indent="0">
              <a:buNone/>
            </a:pPr>
            <a:r>
              <a:rPr lang="en-IN" sz="1400" b="1" dirty="0">
                <a:latin typeface="+mj-lt"/>
              </a:rPr>
              <a:t>Algorithm:</a:t>
            </a:r>
            <a:endParaRPr lang="en-IN" sz="1200" dirty="0"/>
          </a:p>
          <a:p>
            <a:pPr marL="0" indent="0">
              <a:buNone/>
            </a:pPr>
            <a:r>
              <a:rPr lang="en-IN" sz="1400" b="1" dirty="0">
                <a:latin typeface="+mj-lt"/>
              </a:rPr>
              <a:t>1. Initialization:</a:t>
            </a:r>
          </a:p>
          <a:p>
            <a:pPr>
              <a:buFont typeface="Wingdings" panose="05000000000000000000" pitchFamily="2" charset="2"/>
              <a:buChar char="Ø"/>
            </a:pPr>
            <a:r>
              <a:rPr lang="en-IN" sz="1200" dirty="0"/>
              <a:t>   - Import required libraries.</a:t>
            </a:r>
          </a:p>
          <a:p>
            <a:pPr>
              <a:buFont typeface="Wingdings" panose="05000000000000000000" pitchFamily="2" charset="2"/>
              <a:buChar char="Ø"/>
            </a:pPr>
            <a:r>
              <a:rPr lang="en-IN" sz="1200" dirty="0"/>
              <a:t>   - Define global variables.</a:t>
            </a:r>
          </a:p>
          <a:p>
            <a:pPr>
              <a:buFont typeface="Wingdings" panose="05000000000000000000" pitchFamily="2" charset="2"/>
              <a:buChar char="Ø"/>
            </a:pPr>
            <a:r>
              <a:rPr lang="en-IN" sz="1200" dirty="0"/>
              <a:t>   - Set up initial configurations.</a:t>
            </a:r>
          </a:p>
          <a:p>
            <a:pPr marL="0" indent="0">
              <a:buNone/>
            </a:pPr>
            <a:endParaRPr lang="en-IN" sz="1200" dirty="0"/>
          </a:p>
          <a:p>
            <a:pPr marL="0" indent="0">
              <a:buNone/>
            </a:pPr>
            <a:r>
              <a:rPr lang="en-IN" sz="1400" dirty="0">
                <a:latin typeface="+mj-lt"/>
              </a:rPr>
              <a:t>2. GUI Setup:</a:t>
            </a:r>
          </a:p>
          <a:p>
            <a:pPr>
              <a:buFont typeface="Wingdings" panose="05000000000000000000" pitchFamily="2" charset="2"/>
              <a:buChar char="Ø"/>
            </a:pPr>
            <a:r>
              <a:rPr lang="en-IN" sz="1200" dirty="0"/>
              <a:t>   - Create a </a:t>
            </a:r>
            <a:r>
              <a:rPr lang="en-IN" sz="1200" dirty="0" err="1"/>
              <a:t>tkinter</a:t>
            </a:r>
            <a:r>
              <a:rPr lang="en-IN" sz="1200" dirty="0"/>
              <a:t> window.</a:t>
            </a:r>
          </a:p>
          <a:p>
            <a:pPr>
              <a:buFont typeface="Wingdings" panose="05000000000000000000" pitchFamily="2" charset="2"/>
              <a:buChar char="Ø"/>
            </a:pPr>
            <a:r>
              <a:rPr lang="en-IN" sz="1200" dirty="0"/>
              <a:t>   - Add start and stop buttons.</a:t>
            </a:r>
          </a:p>
          <a:p>
            <a:pPr>
              <a:buFont typeface="Wingdings" panose="05000000000000000000" pitchFamily="2" charset="2"/>
              <a:buChar char="Ø"/>
            </a:pPr>
            <a:r>
              <a:rPr lang="en-IN" sz="1200" dirty="0"/>
              <a:t>   - Include labels for status updates.</a:t>
            </a:r>
          </a:p>
          <a:p>
            <a:pPr>
              <a:buFont typeface="Wingdings" panose="05000000000000000000" pitchFamily="2" charset="2"/>
              <a:buChar char="Ø"/>
            </a:pPr>
            <a:r>
              <a:rPr lang="en-IN" sz="1200" dirty="0"/>
              <a:t>   - Designate event handlers for UI elements.</a:t>
            </a:r>
          </a:p>
          <a:p>
            <a:pPr>
              <a:buFont typeface="Wingdings" panose="05000000000000000000" pitchFamily="2" charset="2"/>
              <a:buChar char="Ø"/>
            </a:pPr>
            <a:r>
              <a:rPr lang="en-IN" sz="1200" dirty="0"/>
              <a:t>   - Ensure clear and intuitive layout.</a:t>
            </a:r>
          </a:p>
          <a:p>
            <a:pPr marL="0" indent="0">
              <a:buNone/>
            </a:pP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2400" b="1" dirty="0">
                <a:solidFill>
                  <a:schemeClr val="accent1"/>
                </a:solidFill>
                <a:ea typeface="+mj-lt"/>
                <a:cs typeface="Arial"/>
              </a:rPr>
              <a:t>Algorithm &amp; Deployment</a:t>
            </a:r>
            <a:endParaRPr lang="en-US" sz="24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177235" y="1889156"/>
            <a:ext cx="11029615" cy="4673324"/>
          </a:xfrm>
        </p:spPr>
        <p:txBody>
          <a:bodyPr>
            <a:noAutofit/>
          </a:bodyPr>
          <a:lstStyle/>
          <a:p>
            <a:pPr marL="0" indent="0">
              <a:buNone/>
            </a:pPr>
            <a:r>
              <a:rPr lang="en-IN" sz="1400" b="1" dirty="0">
                <a:latin typeface="+mj-lt"/>
              </a:rPr>
              <a:t>3. Keylogging Functions:</a:t>
            </a:r>
          </a:p>
          <a:p>
            <a:pPr>
              <a:buFont typeface="Wingdings" panose="05000000000000000000" pitchFamily="2" charset="2"/>
              <a:buChar char="Ø"/>
            </a:pPr>
            <a:r>
              <a:rPr lang="en-IN" sz="1200" dirty="0"/>
              <a:t>   - Implement functions for capturing key events.</a:t>
            </a:r>
          </a:p>
          <a:p>
            <a:pPr>
              <a:buFont typeface="Wingdings" panose="05000000000000000000" pitchFamily="2" charset="2"/>
              <a:buChar char="Ø"/>
            </a:pPr>
            <a:r>
              <a:rPr lang="en-IN" sz="1200" dirty="0"/>
              <a:t>   - Differentiate between key press and release.</a:t>
            </a:r>
          </a:p>
          <a:p>
            <a:pPr>
              <a:buFont typeface="Wingdings" panose="05000000000000000000" pitchFamily="2" charset="2"/>
              <a:buChar char="Ø"/>
            </a:pPr>
            <a:r>
              <a:rPr lang="en-IN" sz="1200" dirty="0"/>
              <a:t>   - Store captured keystrokes.</a:t>
            </a:r>
          </a:p>
          <a:p>
            <a:pPr>
              <a:buFont typeface="Wingdings" panose="05000000000000000000" pitchFamily="2" charset="2"/>
              <a:buChar char="Ø"/>
            </a:pPr>
            <a:r>
              <a:rPr lang="en-IN" sz="1200" dirty="0"/>
              <a:t>   - Ensure accuracy and reliability of keylogging.</a:t>
            </a:r>
          </a:p>
          <a:p>
            <a:pPr marL="0" indent="0">
              <a:buNone/>
            </a:pPr>
            <a:r>
              <a:rPr lang="en-IN" sz="1400" dirty="0">
                <a:latin typeface="+mj-lt"/>
              </a:rPr>
              <a:t>4. Data Logging:</a:t>
            </a:r>
          </a:p>
          <a:p>
            <a:pPr>
              <a:buFont typeface="Wingdings" panose="05000000000000000000" pitchFamily="2" charset="2"/>
              <a:buChar char="Ø"/>
            </a:pPr>
            <a:r>
              <a:rPr lang="en-IN" sz="1200" dirty="0"/>
              <a:t>   - Save captured keystrokes to a file.</a:t>
            </a:r>
          </a:p>
          <a:p>
            <a:pPr>
              <a:buFont typeface="Wingdings" panose="05000000000000000000" pitchFamily="2" charset="2"/>
              <a:buChar char="Ø"/>
            </a:pPr>
            <a:r>
              <a:rPr lang="en-IN" sz="1200" dirty="0"/>
              <a:t>   - Choose appropriate file format (e.g., text, JSON).</a:t>
            </a:r>
          </a:p>
          <a:p>
            <a:pPr>
              <a:buFont typeface="Wingdings" panose="05000000000000000000" pitchFamily="2" charset="2"/>
              <a:buChar char="Ø"/>
            </a:pPr>
            <a:r>
              <a:rPr lang="en-IN" sz="1200" dirty="0"/>
              <a:t>   - Handle file writing operations efficiently.</a:t>
            </a:r>
          </a:p>
          <a:p>
            <a:pPr>
              <a:buFont typeface="Wingdings" panose="05000000000000000000" pitchFamily="2" charset="2"/>
              <a:buChar char="Ø"/>
            </a:pPr>
            <a:r>
              <a:rPr lang="en-IN" sz="1200" dirty="0"/>
              <a:t>   - Ensure proper formatting of logged data.</a:t>
            </a:r>
          </a:p>
          <a:p>
            <a:pPr>
              <a:buFont typeface="Wingdings" panose="05000000000000000000" pitchFamily="2" charset="2"/>
              <a:buChar char="Ø"/>
            </a:pPr>
            <a:r>
              <a:rPr lang="en-IN" sz="1200" dirty="0"/>
              <a:t>   - Implement periodic or batched logging.</a:t>
            </a:r>
          </a:p>
          <a:p>
            <a:pPr marL="0" indent="0">
              <a:buNone/>
            </a:pPr>
            <a:r>
              <a:rPr lang="en-IN" sz="1400" dirty="0">
                <a:latin typeface="+mj-lt"/>
              </a:rPr>
              <a:t>5. Start and Stop Mechanisms:</a:t>
            </a:r>
          </a:p>
          <a:p>
            <a:pPr>
              <a:buFont typeface="Wingdings" panose="05000000000000000000" pitchFamily="2" charset="2"/>
              <a:buChar char="Ø"/>
            </a:pPr>
            <a:r>
              <a:rPr lang="en-IN" sz="1200" dirty="0"/>
              <a:t>   - Implement functions to start and stop keylogging.</a:t>
            </a:r>
          </a:p>
          <a:p>
            <a:pPr>
              <a:buFont typeface="Wingdings" panose="05000000000000000000" pitchFamily="2" charset="2"/>
              <a:buChar char="Ø"/>
            </a:pPr>
            <a:r>
              <a:rPr lang="en-IN" sz="1200" dirty="0"/>
              <a:t>   - Toggle event listeners based on application state.</a:t>
            </a:r>
          </a:p>
          <a:p>
            <a:pPr>
              <a:buFont typeface="Wingdings" panose="05000000000000000000" pitchFamily="2" charset="2"/>
              <a:buChar char="Ø"/>
            </a:pPr>
            <a:r>
              <a:rPr lang="en-IN" sz="1200" dirty="0"/>
              <a:t>   - Provide visual feedback on keylogger status.</a:t>
            </a:r>
          </a:p>
          <a:p>
            <a:pPr>
              <a:buFont typeface="Wingdings" panose="05000000000000000000" pitchFamily="2" charset="2"/>
              <a:buChar char="Ø"/>
            </a:pPr>
            <a:r>
              <a:rPr lang="en-IN" sz="1200" dirty="0"/>
              <a:t>   - Ensure synchronization between GUI and keylogging functionality.</a:t>
            </a:r>
          </a:p>
          <a:p>
            <a:pPr>
              <a:buFont typeface="Wingdings" panose="05000000000000000000" pitchFamily="2" charset="2"/>
              <a:buChar char="Ø"/>
            </a:pPr>
            <a:r>
              <a:rPr lang="en-IN" sz="1200" dirty="0"/>
              <a:t>   - Handle edge cases such as unexpected shutdowns.</a:t>
            </a:r>
          </a:p>
          <a:p>
            <a:pPr marL="0" indent="0">
              <a:buNone/>
            </a:pPr>
            <a:endParaRPr lang="en-IN" sz="1200" dirty="0"/>
          </a:p>
          <a:p>
            <a:pPr marL="0" indent="0">
              <a:buNone/>
            </a:pPr>
            <a:endParaRPr lang="en-IN" sz="1200" dirty="0"/>
          </a:p>
        </p:txBody>
      </p:sp>
    </p:spTree>
    <p:extLst>
      <p:ext uri="{BB962C8B-B14F-4D97-AF65-F5344CB8AC3E}">
        <p14:creationId xmlns:p14="http://schemas.microsoft.com/office/powerpoint/2010/main"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2400" b="1" dirty="0">
                <a:solidFill>
                  <a:schemeClr val="accent1"/>
                </a:solidFill>
                <a:ea typeface="+mj-lt"/>
                <a:cs typeface="Arial"/>
              </a:rPr>
              <a:t>Algorithm &amp; Deployment</a:t>
            </a:r>
            <a:endParaRPr lang="en-US" sz="24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333792" y="1335893"/>
            <a:ext cx="11029615" cy="4673324"/>
          </a:xfrm>
        </p:spPr>
        <p:txBody>
          <a:bodyPr>
            <a:noAutofit/>
          </a:bodyPr>
          <a:lstStyle/>
          <a:p>
            <a:pPr marL="0" indent="0">
              <a:buNone/>
            </a:pPr>
            <a:r>
              <a:rPr lang="en-IN" sz="1400" b="1" dirty="0">
                <a:latin typeface="+mj-lt"/>
              </a:rPr>
              <a:t>Development Plan:</a:t>
            </a:r>
          </a:p>
          <a:p>
            <a:pPr marL="0" indent="0">
              <a:buNone/>
            </a:pPr>
            <a:endParaRPr lang="en-IN" sz="1200" dirty="0"/>
          </a:p>
          <a:p>
            <a:pPr marL="0" indent="0">
              <a:buNone/>
            </a:pPr>
            <a:r>
              <a:rPr lang="en-IN" sz="1400" b="1" dirty="0">
                <a:latin typeface="+mj-lt"/>
              </a:rPr>
              <a:t>1. Setup Development Environment:</a:t>
            </a:r>
          </a:p>
          <a:p>
            <a:pPr>
              <a:buFont typeface="Wingdings" panose="05000000000000000000" pitchFamily="2" charset="2"/>
              <a:buChar char="Ø"/>
            </a:pPr>
            <a:r>
              <a:rPr lang="en-IN" sz="1200" dirty="0"/>
              <a:t>   - Install Python and required libraries.</a:t>
            </a:r>
          </a:p>
          <a:p>
            <a:pPr>
              <a:buFont typeface="Wingdings" panose="05000000000000000000" pitchFamily="2" charset="2"/>
              <a:buChar char="Ø"/>
            </a:pPr>
            <a:r>
              <a:rPr lang="en-IN" sz="1200" dirty="0"/>
              <a:t>   - Configure development environment.</a:t>
            </a:r>
          </a:p>
          <a:p>
            <a:pPr>
              <a:buFont typeface="Wingdings" panose="05000000000000000000" pitchFamily="2" charset="2"/>
              <a:buChar char="Ø"/>
            </a:pPr>
            <a:r>
              <a:rPr lang="en-IN" sz="1200" dirty="0"/>
              <a:t>   - Set up project directory.</a:t>
            </a:r>
          </a:p>
          <a:p>
            <a:pPr marL="305435" indent="-305435"/>
            <a:endParaRPr lang="en-IN" sz="1200" dirty="0"/>
          </a:p>
          <a:p>
            <a:pPr marL="0" indent="0">
              <a:buNone/>
            </a:pPr>
            <a:r>
              <a:rPr lang="en-IN" sz="1400" b="1" dirty="0">
                <a:latin typeface="+mj-lt"/>
              </a:rPr>
              <a:t>2. GUI Design:</a:t>
            </a:r>
          </a:p>
          <a:p>
            <a:pPr>
              <a:buFont typeface="Wingdings" panose="05000000000000000000" pitchFamily="2" charset="2"/>
              <a:buChar char="Ø"/>
            </a:pPr>
            <a:r>
              <a:rPr lang="en-IN" sz="1200" dirty="0"/>
              <a:t>   - Create basic GUI layout using </a:t>
            </a:r>
            <a:r>
              <a:rPr lang="en-IN" sz="1200" dirty="0" err="1"/>
              <a:t>tkinter</a:t>
            </a:r>
            <a:r>
              <a:rPr lang="en-IN" sz="1200" dirty="0"/>
              <a:t>.</a:t>
            </a:r>
          </a:p>
          <a:p>
            <a:pPr>
              <a:buFont typeface="Wingdings" panose="05000000000000000000" pitchFamily="2" charset="2"/>
              <a:buChar char="Ø"/>
            </a:pPr>
            <a:r>
              <a:rPr lang="en-IN" sz="1200" dirty="0"/>
              <a:t>   - Add start and stop buttons.</a:t>
            </a:r>
          </a:p>
          <a:p>
            <a:pPr>
              <a:buFont typeface="Wingdings" panose="05000000000000000000" pitchFamily="2" charset="2"/>
              <a:buChar char="Ø"/>
            </a:pPr>
            <a:r>
              <a:rPr lang="en-IN" sz="1200" dirty="0"/>
              <a:t>   - Include status labels.</a:t>
            </a:r>
          </a:p>
          <a:p>
            <a:pPr>
              <a:buFont typeface="Wingdings" panose="05000000000000000000" pitchFamily="2" charset="2"/>
              <a:buChar char="Ø"/>
            </a:pPr>
            <a:r>
              <a:rPr lang="en-IN" sz="1200" dirty="0"/>
              <a:t>   - Define button actions.</a:t>
            </a:r>
          </a:p>
          <a:p>
            <a:pPr>
              <a:buFont typeface="Wingdings" panose="05000000000000000000" pitchFamily="2" charset="2"/>
              <a:buChar char="Ø"/>
            </a:pPr>
            <a:r>
              <a:rPr lang="en-IN" sz="1200" dirty="0"/>
              <a:t>   - Ensure user-friendly interface design.</a:t>
            </a:r>
          </a:p>
        </p:txBody>
      </p:sp>
    </p:spTree>
    <p:extLst>
      <p:ext uri="{BB962C8B-B14F-4D97-AF65-F5344CB8AC3E}">
        <p14:creationId xmlns:p14="http://schemas.microsoft.com/office/powerpoint/2010/main" val="379219361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33</TotalTime>
  <Words>1376</Words>
  <Application>Microsoft Office PowerPoint</Application>
  <PresentationFormat>Widescreen</PresentationFormat>
  <Paragraphs>149</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Calibri Light</vt:lpstr>
      <vt:lpstr>Franklin Gothic Book</vt:lpstr>
      <vt:lpstr>Franklin Gothic Demi</vt:lpstr>
      <vt:lpstr>Söhne</vt:lpstr>
      <vt:lpstr>Times New Roman</vt:lpstr>
      <vt:lpstr>Wingdings</vt:lpstr>
      <vt:lpstr>Wingdings 2</vt: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919342270788</cp:lastModifiedBy>
  <cp:revision>27</cp:revision>
  <dcterms:created xsi:type="dcterms:W3CDTF">2021-05-26T16:50:10Z</dcterms:created>
  <dcterms:modified xsi:type="dcterms:W3CDTF">2024-04-17T05:39:38Z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