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3"/>
  </p:notesMasterIdLst>
  <p:sldIdLst>
    <p:sldId id="256" r:id="rId2"/>
    <p:sldId id="257" r:id="rId3"/>
    <p:sldId id="313" r:id="rId4"/>
    <p:sldId id="314" r:id="rId5"/>
    <p:sldId id="315" r:id="rId6"/>
    <p:sldId id="316" r:id="rId7"/>
    <p:sldId id="317" r:id="rId8"/>
    <p:sldId id="320" r:id="rId9"/>
    <p:sldId id="321" r:id="rId10"/>
    <p:sldId id="322" r:id="rId11"/>
    <p:sldId id="323" r:id="rId12"/>
    <p:sldId id="324" r:id="rId13"/>
    <p:sldId id="325" r:id="rId14"/>
    <p:sldId id="326" r:id="rId15"/>
    <p:sldId id="327" r:id="rId16"/>
    <p:sldId id="258" r:id="rId17"/>
    <p:sldId id="328" r:id="rId18"/>
    <p:sldId id="329" r:id="rId19"/>
    <p:sldId id="330" r:id="rId20"/>
    <p:sldId id="331" r:id="rId21"/>
    <p:sldId id="332" r:id="rId22"/>
  </p:sldIdLst>
  <p:sldSz cx="9144000" cy="5143500" type="screen16x9"/>
  <p:notesSz cx="6858000" cy="9144000"/>
  <p:embeddedFontLst>
    <p:embeddedFont>
      <p:font typeface="Oswald" panose="00000500000000000000" pitchFamily="2" charset="0"/>
      <p:regular r:id="rId24"/>
      <p:bold r:id="rId25"/>
    </p:embeddedFont>
    <p:embeddedFont>
      <p:font typeface="Raleway"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Roboto Condensed Light" panose="02000000000000000000"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2A60"/>
    <a:srgbClr val="12357A"/>
    <a:srgbClr val="F8F8F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CBE140-BB20-4E02-BDE2-F72065A305F7}">
  <a:tblStyle styleId="{84CBE140-BB20-4E02-BDE2-F72065A305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2" autoAdjust="0"/>
    <p:restoredTop sz="94660"/>
  </p:normalViewPr>
  <p:slideViewPr>
    <p:cSldViewPr snapToGrid="0">
      <p:cViewPr varScale="1">
        <p:scale>
          <a:sx n="87" d="100"/>
          <a:sy n="87" d="100"/>
        </p:scale>
        <p:origin x="9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162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82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76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64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73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2856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337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41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908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936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7524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074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05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095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7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28"/>
        <p:cNvGrpSpPr/>
        <p:nvPr/>
      </p:nvGrpSpPr>
      <p:grpSpPr>
        <a:xfrm>
          <a:off x="0" y="0"/>
          <a:ext cx="0" cy="0"/>
          <a:chOff x="0" y="0"/>
          <a:chExt cx="0" cy="0"/>
        </a:xfrm>
      </p:grpSpPr>
      <p:sp>
        <p:nvSpPr>
          <p:cNvPr id="129" name="Google Shape;129;p13"/>
          <p:cNvSpPr txBox="1">
            <a:spLocks noGrp="1"/>
          </p:cNvSpPr>
          <p:nvPr>
            <p:ph type="title"/>
          </p:nvPr>
        </p:nvSpPr>
        <p:spPr>
          <a:xfrm>
            <a:off x="1902600" y="1512225"/>
            <a:ext cx="5338800" cy="187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900"/>
              <a:buNone/>
              <a:defRPr sz="3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0" name="Google Shape;130;p1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20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31" name="Google Shape;131;p13"/>
          <p:cNvGrpSpPr/>
          <p:nvPr/>
        </p:nvGrpSpPr>
        <p:grpSpPr>
          <a:xfrm>
            <a:off x="-77" y="3784091"/>
            <a:ext cx="2423582" cy="1357541"/>
            <a:chOff x="-77" y="3784091"/>
            <a:chExt cx="2423582" cy="1357541"/>
          </a:xfrm>
        </p:grpSpPr>
        <p:sp>
          <p:nvSpPr>
            <p:cNvPr id="132" name="Google Shape;132;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3"/>
          <p:cNvGrpSpPr/>
          <p:nvPr/>
        </p:nvGrpSpPr>
        <p:grpSpPr>
          <a:xfrm rot="10800000">
            <a:off x="6720423" y="-9"/>
            <a:ext cx="2423582" cy="1357541"/>
            <a:chOff x="-77" y="3784091"/>
            <a:chExt cx="2423582" cy="1357541"/>
          </a:xfrm>
        </p:grpSpPr>
        <p:sp>
          <p:nvSpPr>
            <p:cNvPr id="138" name="Google Shape;138;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5238260"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6" name="Google Shape;146;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7" name="Google Shape;147;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4"/>
          <p:cNvGrpSpPr/>
          <p:nvPr/>
        </p:nvGrpSpPr>
        <p:grpSpPr>
          <a:xfrm rot="-5400000">
            <a:off x="8346375" y="4345871"/>
            <a:ext cx="1022509" cy="572747"/>
            <a:chOff x="-77" y="3784091"/>
            <a:chExt cx="2423582" cy="1357541"/>
          </a:xfrm>
        </p:grpSpPr>
        <p:sp>
          <p:nvSpPr>
            <p:cNvPr id="150" name="Google Shape;150;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14"/>
          <p:cNvGrpSpPr/>
          <p:nvPr/>
        </p:nvGrpSpPr>
        <p:grpSpPr>
          <a:xfrm rot="5400000">
            <a:off x="-224875" y="224871"/>
            <a:ext cx="1022509" cy="572747"/>
            <a:chOff x="-77" y="3784091"/>
            <a:chExt cx="2423582" cy="1357541"/>
          </a:xfrm>
        </p:grpSpPr>
        <p:sp>
          <p:nvSpPr>
            <p:cNvPr id="156" name="Google Shape;156;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4"/>
          <p:cNvGrpSpPr/>
          <p:nvPr/>
        </p:nvGrpSpPr>
        <p:grpSpPr>
          <a:xfrm>
            <a:off x="4524300" y="1089825"/>
            <a:ext cx="95400" cy="3116250"/>
            <a:chOff x="4524300" y="1013625"/>
            <a:chExt cx="95400" cy="3116250"/>
          </a:xfrm>
        </p:grpSpPr>
        <p:sp>
          <p:nvSpPr>
            <p:cNvPr id="162" name="Google Shape;162;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66"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233737" y="839407"/>
            <a:ext cx="4579690" cy="26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4400" dirty="0"/>
              <a:t>k-</a:t>
            </a:r>
            <a:r>
              <a:rPr lang="fr-FR" sz="4400" dirty="0" err="1"/>
              <a:t>Nearest</a:t>
            </a:r>
            <a:r>
              <a:rPr lang="fr-FR" sz="4400" dirty="0"/>
              <a:t> Neighbors </a:t>
            </a:r>
            <a:r>
              <a:rPr lang="fr-FR" sz="4400" dirty="0" err="1"/>
              <a:t>algorithm</a:t>
            </a:r>
            <a:br>
              <a:rPr lang="fr-FR" dirty="0"/>
            </a:br>
            <a:r>
              <a:rPr lang="fr-FR" sz="2400" dirty="0">
                <a:solidFill>
                  <a:schemeClr val="tx1">
                    <a:lumMod val="50000"/>
                  </a:schemeClr>
                </a:solidFill>
              </a:rPr>
              <a:t>en langage C</a:t>
            </a:r>
            <a:endParaRPr lang="fr-FR" dirty="0">
              <a:solidFill>
                <a:schemeClr val="tx1">
                  <a:lumMod val="50000"/>
                </a:schemeClr>
              </a:solidFill>
            </a:endParaRPr>
          </a:p>
        </p:txBody>
      </p:sp>
      <p:sp>
        <p:nvSpPr>
          <p:cNvPr id="513" name="Google Shape;513;p27"/>
          <p:cNvSpPr txBox="1">
            <a:spLocks noGrp="1"/>
          </p:cNvSpPr>
          <p:nvPr>
            <p:ph type="subTitle" idx="1"/>
          </p:nvPr>
        </p:nvSpPr>
        <p:spPr>
          <a:xfrm>
            <a:off x="307326" y="3252194"/>
            <a:ext cx="4272525" cy="133154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pPr>
            <a:r>
              <a:rPr lang="en" dirty="0">
                <a:latin typeface="Oswald" panose="00000500000000000000" pitchFamily="2" charset="0"/>
              </a:rPr>
              <a:t>Realise par :</a:t>
            </a:r>
          </a:p>
          <a:p>
            <a:pPr marL="742950" lvl="1" indent="-285750" algn="l">
              <a:lnSpc>
                <a:spcPct val="150000"/>
              </a:lnSpc>
              <a:buFont typeface="Arial" panose="020B0604020202020204" pitchFamily="34" charset="0"/>
              <a:buChar char="•"/>
            </a:pPr>
            <a:r>
              <a:rPr lang="en" sz="1600" dirty="0">
                <a:latin typeface="Oswald" panose="00000500000000000000" pitchFamily="2" charset="0"/>
              </a:rPr>
              <a:t>Maraoui Yassine</a:t>
            </a:r>
          </a:p>
          <a:p>
            <a:pPr marL="742950" lvl="1" indent="-285750" algn="l">
              <a:lnSpc>
                <a:spcPct val="150000"/>
              </a:lnSpc>
              <a:buFont typeface="Arial" panose="020B0604020202020204" pitchFamily="34" charset="0"/>
              <a:buChar char="•"/>
            </a:pPr>
            <a:r>
              <a:rPr lang="en" sz="1600" dirty="0">
                <a:latin typeface="Oswald" panose="00000500000000000000" pitchFamily="2" charset="0"/>
              </a:rPr>
              <a:t>Ismail Faroui</a:t>
            </a:r>
            <a:endParaRPr sz="1600" dirty="0">
              <a:latin typeface="Oswald" panose="00000500000000000000" pitchFamily="2" charset="0"/>
            </a:endParaRPr>
          </a:p>
        </p:txBody>
      </p:sp>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510FEBB-34ED-4DC2-98F8-2769F8538B9E}"/>
              </a:ext>
            </a:extLst>
          </p:cNvPr>
          <p:cNvPicPr>
            <a:picLocks noChangeAspect="1"/>
          </p:cNvPicPr>
          <p:nvPr/>
        </p:nvPicPr>
        <p:blipFill>
          <a:blip r:embed="rId3"/>
          <a:stretch>
            <a:fillRect/>
          </a:stretch>
        </p:blipFill>
        <p:spPr>
          <a:xfrm>
            <a:off x="-342166" y="-203926"/>
            <a:ext cx="3515069" cy="1655988"/>
          </a:xfrm>
          <a:prstGeom prst="rect">
            <a:avLst/>
          </a:prstGeom>
          <a:effectLst>
            <a:glow rad="101600">
              <a:schemeClr val="bg1">
                <a:alpha val="60000"/>
              </a:schemeClr>
            </a:glo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2315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Structure :</a:t>
            </a:r>
            <a:endParaRPr lang="fr-FR" dirty="0"/>
          </a:p>
        </p:txBody>
      </p:sp>
      <p:sp>
        <p:nvSpPr>
          <p:cNvPr id="702" name="Google Shape;702;p28"/>
          <p:cNvSpPr txBox="1">
            <a:spLocks noGrp="1"/>
          </p:cNvSpPr>
          <p:nvPr>
            <p:ph type="body" idx="1"/>
          </p:nvPr>
        </p:nvSpPr>
        <p:spPr>
          <a:xfrm>
            <a:off x="720000" y="628043"/>
            <a:ext cx="7177091" cy="2959777"/>
          </a:xfrm>
          <a:prstGeom prst="rect">
            <a:avLst/>
          </a:prstGeom>
        </p:spPr>
        <p:txBody>
          <a:bodyPr spcFirstLastPara="1" wrap="square" lIns="91425" tIns="91425" rIns="91425" bIns="91425" anchor="t" anchorCtr="0">
            <a:noAutofit/>
          </a:bodyPr>
          <a:lstStyle/>
          <a:p>
            <a:pPr marL="0" indent="0">
              <a:lnSpc>
                <a:spcPct val="150000"/>
              </a:lnSpc>
              <a:spcBef>
                <a:spcPts val="1600"/>
              </a:spcBef>
              <a:buNone/>
            </a:pPr>
            <a:r>
              <a:rPr lang="fr-FR" sz="1400" dirty="0">
                <a:effectLst/>
                <a:latin typeface="+mn-lt"/>
                <a:ea typeface="Calibri" panose="020F0502020204030204" pitchFamily="34" charset="0"/>
                <a:cs typeface="Arial" panose="020B0604020202020204" pitchFamily="34" charset="0"/>
              </a:rPr>
              <a:t>La structure utilisé nommer Cellule chaque cellule définie par ces cordonnée (</a:t>
            </a:r>
            <a:r>
              <a:rPr lang="fr-FR" sz="1400" dirty="0" err="1">
                <a:effectLst/>
                <a:latin typeface="+mn-lt"/>
                <a:ea typeface="Calibri" panose="020F0502020204030204" pitchFamily="34" charset="0"/>
                <a:cs typeface="Arial" panose="020B0604020202020204" pitchFamily="34" charset="0"/>
              </a:rPr>
              <a:t>x,y</a:t>
            </a:r>
            <a:r>
              <a:rPr lang="fr-FR" sz="1400" dirty="0">
                <a:effectLst/>
                <a:latin typeface="+mn-lt"/>
                <a:ea typeface="Calibri" panose="020F0502020204030204" pitchFamily="34" charset="0"/>
                <a:cs typeface="Arial" panose="020B0604020202020204" pitchFamily="34" charset="0"/>
              </a:rPr>
              <a:t>),le type (sain ou infecter) et la distance entre deux cellule :</a:t>
            </a:r>
            <a:endParaRPr lang="fr-FR" dirty="0"/>
          </a:p>
        </p:txBody>
      </p:sp>
      <p:pic>
        <p:nvPicPr>
          <p:cNvPr id="4" name="Image 2">
            <a:extLst>
              <a:ext uri="{FF2B5EF4-FFF2-40B4-BE49-F238E27FC236}">
                <a16:creationId xmlns:a16="http://schemas.microsoft.com/office/drawing/2014/main" id="{E00544FE-3EB7-4991-8475-EEBF8C39A121}"/>
              </a:ext>
            </a:extLst>
          </p:cNvPr>
          <p:cNvPicPr>
            <a:picLocks noChangeAspect="1"/>
          </p:cNvPicPr>
          <p:nvPr/>
        </p:nvPicPr>
        <p:blipFill rotWithShape="1">
          <a:blip r:embed="rId3">
            <a:extLst>
              <a:ext uri="{28A0092B-C50C-407E-A947-70E740481C1C}">
                <a14:useLocalDpi xmlns:a14="http://schemas.microsoft.com/office/drawing/2010/main" val="0"/>
              </a:ext>
            </a:extLst>
          </a:blip>
          <a:srcRect l="11905" t="20011" r="11707" b="19956"/>
          <a:stretch/>
        </p:blipFill>
        <p:spPr bwMode="auto">
          <a:xfrm>
            <a:off x="1029330" y="1863795"/>
            <a:ext cx="3648075" cy="17240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66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19999" y="39678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Les </a:t>
            </a:r>
            <a:r>
              <a:rPr lang="en-US" dirty="0" err="1"/>
              <a:t>différent</a:t>
            </a:r>
            <a:r>
              <a:rPr lang="en-US" dirty="0"/>
              <a:t> variables </a:t>
            </a:r>
            <a:r>
              <a:rPr lang="en-US" dirty="0" err="1"/>
              <a:t>utilisée</a:t>
            </a:r>
            <a:endParaRPr lang="fr-FR" dirty="0"/>
          </a:p>
        </p:txBody>
      </p:sp>
      <p:pic>
        <p:nvPicPr>
          <p:cNvPr id="7" name="Picture 6">
            <a:extLst>
              <a:ext uri="{FF2B5EF4-FFF2-40B4-BE49-F238E27FC236}">
                <a16:creationId xmlns:a16="http://schemas.microsoft.com/office/drawing/2014/main" id="{C3F83149-C6E9-431E-BBC8-7D5CEDAF3337}"/>
              </a:ext>
            </a:extLst>
          </p:cNvPr>
          <p:cNvPicPr>
            <a:picLocks noChangeAspect="1"/>
          </p:cNvPicPr>
          <p:nvPr/>
        </p:nvPicPr>
        <p:blipFill rotWithShape="1">
          <a:blip r:embed="rId3"/>
          <a:srcRect l="10493" t="18849" r="10493" b="18393"/>
          <a:stretch/>
        </p:blipFill>
        <p:spPr>
          <a:xfrm>
            <a:off x="1355075" y="1103587"/>
            <a:ext cx="6433849" cy="2936325"/>
          </a:xfrm>
          <a:prstGeom prst="rect">
            <a:avLst/>
          </a:prstGeom>
        </p:spPr>
      </p:pic>
    </p:spTree>
    <p:extLst>
      <p:ext uri="{BB962C8B-B14F-4D97-AF65-F5344CB8AC3E}">
        <p14:creationId xmlns:p14="http://schemas.microsoft.com/office/powerpoint/2010/main" val="148380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40779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Les </a:t>
            </a:r>
            <a:r>
              <a:rPr lang="en-US" dirty="0" err="1"/>
              <a:t>fonctions</a:t>
            </a:r>
            <a:r>
              <a:rPr lang="en-US" dirty="0"/>
              <a:t> </a:t>
            </a:r>
            <a:endParaRPr lang="fr-FR" dirty="0"/>
          </a:p>
        </p:txBody>
      </p:sp>
      <p:sp>
        <p:nvSpPr>
          <p:cNvPr id="702" name="Google Shape;702;p28"/>
          <p:cNvSpPr txBox="1">
            <a:spLocks noGrp="1"/>
          </p:cNvSpPr>
          <p:nvPr>
            <p:ph type="body" idx="1"/>
          </p:nvPr>
        </p:nvSpPr>
        <p:spPr>
          <a:xfrm>
            <a:off x="720000" y="815242"/>
            <a:ext cx="7177091" cy="3745653"/>
          </a:xfrm>
          <a:prstGeom prst="rect">
            <a:avLst/>
          </a:prstGeom>
        </p:spPr>
        <p:txBody>
          <a:bodyPr spcFirstLastPara="1" wrap="square" lIns="91425" tIns="91425" rIns="91425" bIns="91425" anchor="t" anchorCtr="0">
            <a:noAutofit/>
          </a:bodyPr>
          <a:lstStyle/>
          <a:p>
            <a:pPr marL="0" indent="0">
              <a:lnSpc>
                <a:spcPct val="150000"/>
              </a:lnSpc>
              <a:spcBef>
                <a:spcPts val="1600"/>
              </a:spcBef>
              <a:buNone/>
            </a:pPr>
            <a:r>
              <a:rPr lang="fr-FR" dirty="0"/>
              <a:t>On mettre on œuvre au minimum 2 fonctions :</a:t>
            </a:r>
          </a:p>
          <a:p>
            <a:pPr marL="0" indent="0">
              <a:lnSpc>
                <a:spcPct val="150000"/>
              </a:lnSpc>
              <a:spcBef>
                <a:spcPts val="1600"/>
              </a:spcBef>
              <a:buNone/>
            </a:pPr>
            <a:r>
              <a:rPr lang="fr-FR" dirty="0"/>
              <a:t> Une fonction </a:t>
            </a:r>
            <a:r>
              <a:rPr lang="fr-FR" dirty="0" err="1">
                <a:solidFill>
                  <a:schemeClr val="accent6">
                    <a:lumMod val="60000"/>
                    <a:lumOff val="40000"/>
                  </a:schemeClr>
                </a:solidFill>
              </a:rPr>
              <a:t>celluleClass</a:t>
            </a:r>
            <a:r>
              <a:rPr lang="fr-FR" dirty="0"/>
              <a:t> : pour le calcul de la distance </a:t>
            </a:r>
            <a:r>
              <a:rPr lang="fr-FR" dirty="0" err="1">
                <a:solidFill>
                  <a:schemeClr val="accent6">
                    <a:lumMod val="60000"/>
                    <a:lumOff val="40000"/>
                  </a:schemeClr>
                </a:solidFill>
              </a:rPr>
              <a:t>euclidiene</a:t>
            </a:r>
            <a:r>
              <a:rPr lang="fr-FR" dirty="0"/>
              <a:t> entre la cellule de test et tous les autres cellules.</a:t>
            </a:r>
          </a:p>
          <a:p>
            <a:pPr marL="0" indent="0">
              <a:lnSpc>
                <a:spcPct val="150000"/>
              </a:lnSpc>
              <a:spcBef>
                <a:spcPts val="1600"/>
              </a:spcBef>
              <a:buNone/>
            </a:pPr>
            <a:endParaRPr lang="fr-FR" dirty="0"/>
          </a:p>
        </p:txBody>
      </p:sp>
      <p:pic>
        <p:nvPicPr>
          <p:cNvPr id="8" name="Picture 7">
            <a:extLst>
              <a:ext uri="{FF2B5EF4-FFF2-40B4-BE49-F238E27FC236}">
                <a16:creationId xmlns:a16="http://schemas.microsoft.com/office/drawing/2014/main" id="{6DE6F6E6-E4CB-47F8-A6F5-29E229F93A9C}"/>
              </a:ext>
            </a:extLst>
          </p:cNvPr>
          <p:cNvPicPr>
            <a:picLocks noChangeAspect="1"/>
          </p:cNvPicPr>
          <p:nvPr/>
        </p:nvPicPr>
        <p:blipFill>
          <a:blip r:embed="rId3"/>
          <a:stretch>
            <a:fillRect/>
          </a:stretch>
        </p:blipFill>
        <p:spPr>
          <a:xfrm>
            <a:off x="789622" y="2571750"/>
            <a:ext cx="7037846" cy="844298"/>
          </a:xfrm>
          <a:prstGeom prst="rect">
            <a:avLst/>
          </a:prstGeom>
          <a:noFill/>
        </p:spPr>
      </p:pic>
      <p:sp>
        <p:nvSpPr>
          <p:cNvPr id="12" name="TextBox 11">
            <a:extLst>
              <a:ext uri="{FF2B5EF4-FFF2-40B4-BE49-F238E27FC236}">
                <a16:creationId xmlns:a16="http://schemas.microsoft.com/office/drawing/2014/main" id="{0FF21A03-145D-4C54-96A6-88F64612CD17}"/>
              </a:ext>
            </a:extLst>
          </p:cNvPr>
          <p:cNvSpPr txBox="1"/>
          <p:nvPr/>
        </p:nvSpPr>
        <p:spPr>
          <a:xfrm>
            <a:off x="720000" y="3757639"/>
            <a:ext cx="7507995" cy="612155"/>
          </a:xfrm>
          <a:prstGeom prst="rect">
            <a:avLst/>
          </a:prstGeom>
          <a:noFill/>
        </p:spPr>
        <p:txBody>
          <a:bodyPr wrap="square">
            <a:spAutoFit/>
          </a:bodyPr>
          <a:lstStyle/>
          <a:p>
            <a:pPr>
              <a:lnSpc>
                <a:spcPct val="150000"/>
              </a:lnSpc>
            </a:pPr>
            <a:r>
              <a:rPr lang="fr-FR" sz="1200" dirty="0">
                <a:solidFill>
                  <a:schemeClr val="bg1"/>
                </a:solidFill>
              </a:rPr>
              <a:t>détermine le résultat majoritaire des classes d’appartenance des k plus proches voisins et assigne la classe du nouvel élément à cette classe majoritaire</a:t>
            </a:r>
          </a:p>
        </p:txBody>
      </p:sp>
      <p:sp>
        <p:nvSpPr>
          <p:cNvPr id="10" name="Rectangle 9">
            <a:extLst>
              <a:ext uri="{FF2B5EF4-FFF2-40B4-BE49-F238E27FC236}">
                <a16:creationId xmlns:a16="http://schemas.microsoft.com/office/drawing/2014/main" id="{68A5F4F7-534D-411C-ABA4-656CA58F5EC4}"/>
              </a:ext>
            </a:extLst>
          </p:cNvPr>
          <p:cNvSpPr/>
          <p:nvPr/>
        </p:nvSpPr>
        <p:spPr>
          <a:xfrm>
            <a:off x="6621137" y="3084723"/>
            <a:ext cx="99152" cy="330506"/>
          </a:xfrm>
          <a:prstGeom prst="rect">
            <a:avLst/>
          </a:prstGeom>
          <a:solidFill>
            <a:srgbClr val="0F2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12357A"/>
              </a:solidFill>
            </a:endParaRPr>
          </a:p>
        </p:txBody>
      </p:sp>
    </p:spTree>
    <p:extLst>
      <p:ext uri="{BB962C8B-B14F-4D97-AF65-F5344CB8AC3E}">
        <p14:creationId xmlns:p14="http://schemas.microsoft.com/office/powerpoint/2010/main" val="1391660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356442" y="188608"/>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solidFill>
                  <a:schemeClr val="accent6">
                    <a:lumMod val="40000"/>
                    <a:lumOff val="60000"/>
                  </a:schemeClr>
                </a:solidFill>
              </a:rPr>
              <a:t>CelluleClass</a:t>
            </a:r>
            <a:r>
              <a:rPr lang="en-US" dirty="0">
                <a:solidFill>
                  <a:schemeClr val="accent6">
                    <a:lumMod val="40000"/>
                    <a:lumOff val="60000"/>
                  </a:schemeClr>
                </a:solidFill>
              </a:rPr>
              <a:t> code :</a:t>
            </a:r>
            <a:endParaRPr lang="fr-FR" dirty="0">
              <a:solidFill>
                <a:schemeClr val="accent6">
                  <a:lumMod val="40000"/>
                  <a:lumOff val="60000"/>
                </a:schemeClr>
              </a:solidFill>
            </a:endParaRPr>
          </a:p>
        </p:txBody>
      </p:sp>
      <p:pic>
        <p:nvPicPr>
          <p:cNvPr id="2" name="Picture 1">
            <a:extLst>
              <a:ext uri="{FF2B5EF4-FFF2-40B4-BE49-F238E27FC236}">
                <a16:creationId xmlns:a16="http://schemas.microsoft.com/office/drawing/2014/main" id="{C89E4391-EB87-4358-8F3E-67C0C1F4E591}"/>
              </a:ext>
            </a:extLst>
          </p:cNvPr>
          <p:cNvPicPr>
            <a:picLocks noChangeAspect="1"/>
          </p:cNvPicPr>
          <p:nvPr/>
        </p:nvPicPr>
        <p:blipFill>
          <a:blip r:embed="rId3"/>
          <a:stretch>
            <a:fillRect/>
          </a:stretch>
        </p:blipFill>
        <p:spPr>
          <a:xfrm>
            <a:off x="1338105" y="1041347"/>
            <a:ext cx="6467789" cy="3325211"/>
          </a:xfrm>
          <a:prstGeom prst="rect">
            <a:avLst/>
          </a:prstGeom>
        </p:spPr>
      </p:pic>
    </p:spTree>
    <p:extLst>
      <p:ext uri="{BB962C8B-B14F-4D97-AF65-F5344CB8AC3E}">
        <p14:creationId xmlns:p14="http://schemas.microsoft.com/office/powerpoint/2010/main" val="306793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356442" y="188608"/>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solidFill>
                  <a:schemeClr val="accent6">
                    <a:lumMod val="40000"/>
                    <a:lumOff val="60000"/>
                  </a:schemeClr>
                </a:solidFill>
              </a:rPr>
              <a:t>TriDistance</a:t>
            </a:r>
            <a:r>
              <a:rPr lang="en-US" dirty="0">
                <a:solidFill>
                  <a:schemeClr val="accent6">
                    <a:lumMod val="40000"/>
                    <a:lumOff val="60000"/>
                  </a:schemeClr>
                </a:solidFill>
              </a:rPr>
              <a:t> :</a:t>
            </a:r>
            <a:endParaRPr lang="fr-FR" dirty="0">
              <a:solidFill>
                <a:schemeClr val="accent6">
                  <a:lumMod val="40000"/>
                  <a:lumOff val="60000"/>
                </a:schemeClr>
              </a:solidFill>
            </a:endParaRPr>
          </a:p>
        </p:txBody>
      </p:sp>
      <p:sp>
        <p:nvSpPr>
          <p:cNvPr id="5" name="TextBox 4">
            <a:extLst>
              <a:ext uri="{FF2B5EF4-FFF2-40B4-BE49-F238E27FC236}">
                <a16:creationId xmlns:a16="http://schemas.microsoft.com/office/drawing/2014/main" id="{1B14C053-3A14-49FB-A171-BE28EDF1A92C}"/>
              </a:ext>
            </a:extLst>
          </p:cNvPr>
          <p:cNvSpPr txBox="1"/>
          <p:nvPr/>
        </p:nvSpPr>
        <p:spPr>
          <a:xfrm>
            <a:off x="356442" y="761308"/>
            <a:ext cx="7243590" cy="698717"/>
          </a:xfrm>
          <a:prstGeom prst="rect">
            <a:avLst/>
          </a:prstGeom>
          <a:noFill/>
        </p:spPr>
        <p:txBody>
          <a:bodyPr wrap="square">
            <a:spAutoFit/>
          </a:bodyPr>
          <a:lstStyle/>
          <a:p>
            <a:pPr>
              <a:lnSpc>
                <a:spcPct val="150000"/>
              </a:lnSpc>
            </a:pPr>
            <a:r>
              <a:rPr lang="fr-FR" dirty="0">
                <a:solidFill>
                  <a:schemeClr val="bg1"/>
                </a:solidFill>
              </a:rPr>
              <a:t>Le procédure </a:t>
            </a:r>
            <a:r>
              <a:rPr lang="fr-FR" dirty="0" err="1">
                <a:solidFill>
                  <a:schemeClr val="accent6">
                    <a:lumMod val="60000"/>
                    <a:lumOff val="40000"/>
                  </a:schemeClr>
                </a:solidFill>
              </a:rPr>
              <a:t>triDistance</a:t>
            </a:r>
            <a:r>
              <a:rPr lang="fr-FR" dirty="0">
                <a:solidFill>
                  <a:schemeClr val="bg1"/>
                </a:solidFill>
              </a:rPr>
              <a:t> : permet de trier les distance calculer dans la fonction </a:t>
            </a:r>
            <a:r>
              <a:rPr lang="fr-FR" dirty="0" err="1">
                <a:solidFill>
                  <a:schemeClr val="accent6">
                    <a:lumMod val="60000"/>
                    <a:lumOff val="40000"/>
                  </a:schemeClr>
                </a:solidFill>
              </a:rPr>
              <a:t>celluleClass</a:t>
            </a:r>
            <a:endParaRPr lang="fr-FR" dirty="0">
              <a:solidFill>
                <a:schemeClr val="accent6">
                  <a:lumMod val="60000"/>
                  <a:lumOff val="40000"/>
                </a:schemeClr>
              </a:solidFill>
            </a:endParaRPr>
          </a:p>
        </p:txBody>
      </p:sp>
      <p:pic>
        <p:nvPicPr>
          <p:cNvPr id="6" name="Image 6">
            <a:extLst>
              <a:ext uri="{FF2B5EF4-FFF2-40B4-BE49-F238E27FC236}">
                <a16:creationId xmlns:a16="http://schemas.microsoft.com/office/drawing/2014/main" id="{33ADE780-CD9D-466A-B68A-07BD5D6D9A28}"/>
              </a:ext>
            </a:extLst>
          </p:cNvPr>
          <p:cNvPicPr>
            <a:picLocks noChangeAspect="1"/>
          </p:cNvPicPr>
          <p:nvPr/>
        </p:nvPicPr>
        <p:blipFill rotWithShape="1">
          <a:blip r:embed="rId3">
            <a:extLst>
              <a:ext uri="{28A0092B-C50C-407E-A947-70E740481C1C}">
                <a14:useLocalDpi xmlns:a14="http://schemas.microsoft.com/office/drawing/2010/main" val="0"/>
              </a:ext>
            </a:extLst>
          </a:blip>
          <a:srcRect l="7110" t="9279" r="6911" b="17429"/>
          <a:stretch/>
        </p:blipFill>
        <p:spPr bwMode="auto">
          <a:xfrm>
            <a:off x="1818184" y="1460025"/>
            <a:ext cx="5507631" cy="29404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266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30"/>
          <p:cNvSpPr txBox="1">
            <a:spLocks noGrp="1"/>
          </p:cNvSpPr>
          <p:nvPr>
            <p:ph type="title"/>
          </p:nvPr>
        </p:nvSpPr>
        <p:spPr>
          <a:xfrm>
            <a:off x="613625" y="1535318"/>
            <a:ext cx="7208350" cy="187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t>Pour sélectionner la valeur de k qui convient à vos données, nous exécutons plusieurs fois l’algorithme KNN avec différentes valeurs de k. Puis nous choisissons le k qui réduit le nombre d’erreurs rencontrées tout en maintenant la capacité de l’algorithme à effectuer des prédictions avec précision lorsqu’il reçoit des données nouvelles</a:t>
            </a:r>
            <a:endParaRPr lang="en-US" sz="2000" dirty="0"/>
          </a:p>
        </p:txBody>
      </p:sp>
      <p:sp>
        <p:nvSpPr>
          <p:cNvPr id="8" name="Google Shape;701;p28">
            <a:extLst>
              <a:ext uri="{FF2B5EF4-FFF2-40B4-BE49-F238E27FC236}">
                <a16:creationId xmlns:a16="http://schemas.microsoft.com/office/drawing/2014/main" id="{B5A573EC-3B60-4B42-A6B1-4101C582F6C5}"/>
              </a:ext>
            </a:extLst>
          </p:cNvPr>
          <p:cNvSpPr txBox="1">
            <a:spLocks/>
          </p:cNvSpPr>
          <p:nvPr/>
        </p:nvSpPr>
        <p:spPr>
          <a:xfrm>
            <a:off x="-1064734" y="96261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Oswald"/>
              <a:buNone/>
              <a:defRPr sz="30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fr-FR" dirty="0">
                <a:solidFill>
                  <a:schemeClr val="accent6">
                    <a:lumMod val="40000"/>
                    <a:lumOff val="60000"/>
                  </a:schemeClr>
                </a:solidFill>
              </a:rPr>
              <a:t>Choisir la bonne valeur pour k</a:t>
            </a:r>
          </a:p>
        </p:txBody>
      </p:sp>
    </p:spTree>
    <p:extLst>
      <p:ext uri="{BB962C8B-B14F-4D97-AF65-F5344CB8AC3E}">
        <p14:creationId xmlns:p14="http://schemas.microsoft.com/office/powerpoint/2010/main" val="462182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60" name="TextBox 59">
            <a:extLst>
              <a:ext uri="{FF2B5EF4-FFF2-40B4-BE49-F238E27FC236}">
                <a16:creationId xmlns:a16="http://schemas.microsoft.com/office/drawing/2014/main" id="{666890EA-F969-45F0-A6C3-676A40C844A7}"/>
              </a:ext>
            </a:extLst>
          </p:cNvPr>
          <p:cNvSpPr txBox="1"/>
          <p:nvPr/>
        </p:nvSpPr>
        <p:spPr>
          <a:xfrm>
            <a:off x="503492" y="526095"/>
            <a:ext cx="7648990" cy="698717"/>
          </a:xfrm>
          <a:prstGeom prst="rect">
            <a:avLst/>
          </a:prstGeom>
          <a:noFill/>
        </p:spPr>
        <p:txBody>
          <a:bodyPr wrap="square">
            <a:spAutoFit/>
          </a:bodyPr>
          <a:lstStyle/>
          <a:p>
            <a:pPr>
              <a:lnSpc>
                <a:spcPct val="150000"/>
              </a:lnSpc>
            </a:pPr>
            <a:r>
              <a:rPr lang="fr-FR" dirty="0">
                <a:solidFill>
                  <a:schemeClr val="bg1"/>
                </a:solidFill>
              </a:rPr>
              <a:t>Dans notre cas on a choisir </a:t>
            </a:r>
            <a:r>
              <a:rPr lang="fr-FR" dirty="0">
                <a:solidFill>
                  <a:schemeClr val="accent6">
                    <a:lumMod val="60000"/>
                    <a:lumOff val="40000"/>
                  </a:schemeClr>
                </a:solidFill>
              </a:rPr>
              <a:t>k=3 </a:t>
            </a:r>
            <a:r>
              <a:rPr lang="fr-FR" dirty="0">
                <a:solidFill>
                  <a:schemeClr val="bg1"/>
                </a:solidFill>
              </a:rPr>
              <a:t>c'est a dire que notre programme il va ce base sur les trois plus proche voisins pour donner le résultat.</a:t>
            </a:r>
          </a:p>
        </p:txBody>
      </p:sp>
      <p:pic>
        <p:nvPicPr>
          <p:cNvPr id="44" name="Picture 43">
            <a:extLst>
              <a:ext uri="{FF2B5EF4-FFF2-40B4-BE49-F238E27FC236}">
                <a16:creationId xmlns:a16="http://schemas.microsoft.com/office/drawing/2014/main" id="{3C8E0929-04F8-443E-9F37-746164F9444A}"/>
              </a:ext>
            </a:extLst>
          </p:cNvPr>
          <p:cNvPicPr>
            <a:picLocks noChangeAspect="1"/>
          </p:cNvPicPr>
          <p:nvPr/>
        </p:nvPicPr>
        <p:blipFill rotWithShape="1">
          <a:blip r:embed="rId3"/>
          <a:srcRect l="10862" t="18421" r="10862" b="17965"/>
          <a:stretch/>
        </p:blipFill>
        <p:spPr>
          <a:xfrm>
            <a:off x="837282" y="1421176"/>
            <a:ext cx="5398265" cy="25208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356442" y="188608"/>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solidFill>
                  <a:schemeClr val="accent6">
                    <a:lumMod val="40000"/>
                    <a:lumOff val="60000"/>
                  </a:schemeClr>
                </a:solidFill>
              </a:rPr>
              <a:t>TriDistance</a:t>
            </a:r>
            <a:r>
              <a:rPr lang="en-US" dirty="0">
                <a:solidFill>
                  <a:schemeClr val="accent6">
                    <a:lumMod val="40000"/>
                    <a:lumOff val="60000"/>
                  </a:schemeClr>
                </a:solidFill>
              </a:rPr>
              <a:t> :</a:t>
            </a:r>
            <a:endParaRPr lang="fr-FR" dirty="0">
              <a:solidFill>
                <a:schemeClr val="accent6">
                  <a:lumMod val="40000"/>
                  <a:lumOff val="60000"/>
                </a:schemeClr>
              </a:solidFill>
            </a:endParaRPr>
          </a:p>
        </p:txBody>
      </p:sp>
      <p:sp>
        <p:nvSpPr>
          <p:cNvPr id="5" name="TextBox 4">
            <a:extLst>
              <a:ext uri="{FF2B5EF4-FFF2-40B4-BE49-F238E27FC236}">
                <a16:creationId xmlns:a16="http://schemas.microsoft.com/office/drawing/2014/main" id="{1B14C053-3A14-49FB-A171-BE28EDF1A92C}"/>
              </a:ext>
            </a:extLst>
          </p:cNvPr>
          <p:cNvSpPr txBox="1"/>
          <p:nvPr/>
        </p:nvSpPr>
        <p:spPr>
          <a:xfrm>
            <a:off x="356442" y="761308"/>
            <a:ext cx="7243590" cy="375552"/>
          </a:xfrm>
          <a:prstGeom prst="rect">
            <a:avLst/>
          </a:prstGeom>
          <a:noFill/>
        </p:spPr>
        <p:txBody>
          <a:bodyPr wrap="square">
            <a:spAutoFit/>
          </a:bodyPr>
          <a:lstStyle/>
          <a:p>
            <a:pPr>
              <a:lnSpc>
                <a:spcPct val="150000"/>
              </a:lnSpc>
            </a:pPr>
            <a:r>
              <a:rPr lang="fr-FR" dirty="0">
                <a:solidFill>
                  <a:schemeClr val="accent6">
                    <a:lumMod val="60000"/>
                    <a:lumOff val="40000"/>
                  </a:schemeClr>
                </a:solidFill>
              </a:rPr>
              <a:t>Data-Set : </a:t>
            </a:r>
            <a:r>
              <a:rPr lang="fr-FR" dirty="0">
                <a:solidFill>
                  <a:schemeClr val="bg1"/>
                </a:solidFill>
              </a:rPr>
              <a:t>le data-set utilisé pour tester l'application est de format « .csv »</a:t>
            </a:r>
            <a:endParaRPr lang="fr-FR" dirty="0">
              <a:solidFill>
                <a:schemeClr val="accent6">
                  <a:lumMod val="60000"/>
                  <a:lumOff val="40000"/>
                </a:schemeClr>
              </a:solidFill>
            </a:endParaRPr>
          </a:p>
        </p:txBody>
      </p:sp>
      <p:pic>
        <p:nvPicPr>
          <p:cNvPr id="3" name="Picture 2">
            <a:extLst>
              <a:ext uri="{FF2B5EF4-FFF2-40B4-BE49-F238E27FC236}">
                <a16:creationId xmlns:a16="http://schemas.microsoft.com/office/drawing/2014/main" id="{4B09800A-AD39-4221-A9E5-734999305CD5}"/>
              </a:ext>
            </a:extLst>
          </p:cNvPr>
          <p:cNvPicPr>
            <a:picLocks noChangeAspect="1"/>
          </p:cNvPicPr>
          <p:nvPr/>
        </p:nvPicPr>
        <p:blipFill>
          <a:blip r:embed="rId3"/>
          <a:stretch>
            <a:fillRect/>
          </a:stretch>
        </p:blipFill>
        <p:spPr>
          <a:xfrm>
            <a:off x="528946" y="1334008"/>
            <a:ext cx="6898581" cy="1584363"/>
          </a:xfrm>
          <a:prstGeom prst="rect">
            <a:avLst/>
          </a:prstGeom>
        </p:spPr>
      </p:pic>
      <p:sp>
        <p:nvSpPr>
          <p:cNvPr id="8" name="TextBox 7">
            <a:extLst>
              <a:ext uri="{FF2B5EF4-FFF2-40B4-BE49-F238E27FC236}">
                <a16:creationId xmlns:a16="http://schemas.microsoft.com/office/drawing/2014/main" id="{A435EE20-8090-4DA5-806F-8C5525CDE788}"/>
              </a:ext>
            </a:extLst>
          </p:cNvPr>
          <p:cNvSpPr txBox="1"/>
          <p:nvPr/>
        </p:nvSpPr>
        <p:spPr>
          <a:xfrm>
            <a:off x="356442" y="3115519"/>
            <a:ext cx="5196059" cy="1021883"/>
          </a:xfrm>
          <a:prstGeom prst="rect">
            <a:avLst/>
          </a:prstGeom>
          <a:noFill/>
        </p:spPr>
        <p:txBody>
          <a:bodyPr wrap="square">
            <a:spAutoFit/>
          </a:bodyPr>
          <a:lstStyle/>
          <a:p>
            <a:pPr marL="0" marR="0">
              <a:lnSpc>
                <a:spcPct val="150000"/>
              </a:lnSpc>
            </a:pPr>
            <a:r>
              <a:rPr lang="fr-FR" dirty="0">
                <a:solidFill>
                  <a:schemeClr val="bg1"/>
                </a:solidFill>
                <a:effectLst/>
                <a:latin typeface="+mj-lt"/>
                <a:ea typeface="Times New Roman" panose="02020603050405020304" pitchFamily="18" charset="0"/>
              </a:rPr>
              <a:t>Pour les types : </a:t>
            </a:r>
          </a:p>
          <a:p>
            <a:pPr marL="285750" marR="0" indent="-285750">
              <a:lnSpc>
                <a:spcPct val="150000"/>
              </a:lnSpc>
              <a:buFont typeface="Arial" panose="020B0604020202020204" pitchFamily="34" charset="0"/>
              <a:buChar char="•"/>
            </a:pPr>
            <a:r>
              <a:rPr lang="fr-FR" dirty="0">
                <a:solidFill>
                  <a:schemeClr val="bg1"/>
                </a:solidFill>
                <a:effectLst/>
                <a:latin typeface="+mj-lt"/>
                <a:ea typeface="Times New Roman" panose="02020603050405020304" pitchFamily="18" charset="0"/>
              </a:rPr>
              <a:t>1 signifie que la cellule est </a:t>
            </a:r>
            <a:r>
              <a:rPr lang="fr-FR" dirty="0">
                <a:solidFill>
                  <a:schemeClr val="accent6">
                    <a:lumMod val="60000"/>
                    <a:lumOff val="40000"/>
                  </a:schemeClr>
                </a:solidFill>
                <a:effectLst/>
                <a:latin typeface="+mj-lt"/>
                <a:ea typeface="Times New Roman" panose="02020603050405020304" pitchFamily="18" charset="0"/>
              </a:rPr>
              <a:t>saine</a:t>
            </a:r>
            <a:r>
              <a:rPr lang="fr-FR" dirty="0">
                <a:solidFill>
                  <a:schemeClr val="bg1"/>
                </a:solidFill>
                <a:effectLst/>
                <a:latin typeface="+mj-lt"/>
                <a:ea typeface="Times New Roman" panose="02020603050405020304" pitchFamily="18" charset="0"/>
              </a:rPr>
              <a:t> </a:t>
            </a:r>
          </a:p>
          <a:p>
            <a:pPr marL="285750" marR="0" indent="-285750">
              <a:lnSpc>
                <a:spcPct val="150000"/>
              </a:lnSpc>
              <a:buFont typeface="Arial" panose="020B0604020202020204" pitchFamily="34" charset="0"/>
              <a:buChar char="•"/>
            </a:pPr>
            <a:r>
              <a:rPr lang="fr-FR" dirty="0">
                <a:solidFill>
                  <a:schemeClr val="bg1"/>
                </a:solidFill>
                <a:effectLst/>
                <a:latin typeface="+mj-lt"/>
                <a:ea typeface="Times New Roman" panose="02020603050405020304" pitchFamily="18" charset="0"/>
              </a:rPr>
              <a:t>2 signifie que la cellule est </a:t>
            </a:r>
            <a:r>
              <a:rPr lang="fr-FR" dirty="0">
                <a:solidFill>
                  <a:schemeClr val="accent6">
                    <a:lumMod val="60000"/>
                    <a:lumOff val="40000"/>
                  </a:schemeClr>
                </a:solidFill>
                <a:effectLst/>
                <a:latin typeface="+mj-lt"/>
                <a:ea typeface="Times New Roman" panose="02020603050405020304" pitchFamily="18" charset="0"/>
              </a:rPr>
              <a:t>infectée</a:t>
            </a:r>
          </a:p>
        </p:txBody>
      </p:sp>
    </p:spTree>
    <p:extLst>
      <p:ext uri="{BB962C8B-B14F-4D97-AF65-F5344CB8AC3E}">
        <p14:creationId xmlns:p14="http://schemas.microsoft.com/office/powerpoint/2010/main" val="2143932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5" name="TextBox 4">
            <a:extLst>
              <a:ext uri="{FF2B5EF4-FFF2-40B4-BE49-F238E27FC236}">
                <a16:creationId xmlns:a16="http://schemas.microsoft.com/office/drawing/2014/main" id="{1B14C053-3A14-49FB-A171-BE28EDF1A92C}"/>
              </a:ext>
            </a:extLst>
          </p:cNvPr>
          <p:cNvSpPr txBox="1"/>
          <p:nvPr/>
        </p:nvSpPr>
        <p:spPr>
          <a:xfrm>
            <a:off x="367459" y="440186"/>
            <a:ext cx="7243590" cy="375552"/>
          </a:xfrm>
          <a:prstGeom prst="rect">
            <a:avLst/>
          </a:prstGeom>
          <a:noFill/>
        </p:spPr>
        <p:txBody>
          <a:bodyPr wrap="square">
            <a:spAutoFit/>
          </a:bodyPr>
          <a:lstStyle/>
          <a:p>
            <a:pPr>
              <a:lnSpc>
                <a:spcPct val="150000"/>
              </a:lnSpc>
            </a:pPr>
            <a:r>
              <a:rPr lang="fr-FR" dirty="0">
                <a:solidFill>
                  <a:schemeClr val="bg1"/>
                </a:solidFill>
              </a:rPr>
              <a:t>Tous les données dans le </a:t>
            </a:r>
            <a:r>
              <a:rPr lang="fr-FR" dirty="0" err="1">
                <a:solidFill>
                  <a:schemeClr val="bg1"/>
                </a:solidFill>
              </a:rPr>
              <a:t>dataset</a:t>
            </a:r>
            <a:r>
              <a:rPr lang="fr-FR" dirty="0">
                <a:solidFill>
                  <a:schemeClr val="bg1"/>
                </a:solidFill>
              </a:rPr>
              <a:t> sont collecter en ce basant sur c’est illustration</a:t>
            </a:r>
          </a:p>
        </p:txBody>
      </p:sp>
      <p:pic>
        <p:nvPicPr>
          <p:cNvPr id="7" name="Graphic 6">
            <a:extLst>
              <a:ext uri="{FF2B5EF4-FFF2-40B4-BE49-F238E27FC236}">
                <a16:creationId xmlns:a16="http://schemas.microsoft.com/office/drawing/2014/main" id="{04382F3E-E2DA-4507-8E40-AF1356877BE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2461" r="599" b="7128"/>
          <a:stretch/>
        </p:blipFill>
        <p:spPr>
          <a:xfrm>
            <a:off x="1291235" y="969484"/>
            <a:ext cx="6561529" cy="3481331"/>
          </a:xfrm>
          <a:prstGeom prst="rect">
            <a:avLst/>
          </a:prstGeom>
        </p:spPr>
      </p:pic>
    </p:spTree>
    <p:extLst>
      <p:ext uri="{BB962C8B-B14F-4D97-AF65-F5344CB8AC3E}">
        <p14:creationId xmlns:p14="http://schemas.microsoft.com/office/powerpoint/2010/main" val="253936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47B6-4B8C-4655-9C2D-7D257FCC1A85}"/>
              </a:ext>
            </a:extLst>
          </p:cNvPr>
          <p:cNvSpPr>
            <a:spLocks noGrp="1"/>
          </p:cNvSpPr>
          <p:nvPr>
            <p:ph type="title"/>
          </p:nvPr>
        </p:nvSpPr>
        <p:spPr>
          <a:xfrm>
            <a:off x="345427" y="209495"/>
            <a:ext cx="7704000" cy="572700"/>
          </a:xfrm>
        </p:spPr>
        <p:txBody>
          <a:bodyPr/>
          <a:lstStyle/>
          <a:p>
            <a:r>
              <a:rPr lang="en-US" dirty="0">
                <a:solidFill>
                  <a:schemeClr val="accent2">
                    <a:lumMod val="20000"/>
                    <a:lumOff val="80000"/>
                  </a:schemeClr>
                </a:solidFill>
              </a:rPr>
              <a:t>Test de </a:t>
            </a:r>
            <a:r>
              <a:rPr lang="en-US" dirty="0" err="1">
                <a:solidFill>
                  <a:schemeClr val="accent2">
                    <a:lumMod val="20000"/>
                    <a:lumOff val="80000"/>
                  </a:schemeClr>
                </a:solidFill>
              </a:rPr>
              <a:t>programme</a:t>
            </a:r>
            <a:r>
              <a:rPr lang="en-US" dirty="0">
                <a:solidFill>
                  <a:schemeClr val="accent2">
                    <a:lumMod val="20000"/>
                    <a:lumOff val="80000"/>
                  </a:schemeClr>
                </a:solidFill>
              </a:rPr>
              <a:t> :</a:t>
            </a:r>
            <a:endParaRPr lang="fr-FR" dirty="0">
              <a:solidFill>
                <a:schemeClr val="accent2">
                  <a:lumMod val="20000"/>
                  <a:lumOff val="80000"/>
                </a:schemeClr>
              </a:solidFill>
            </a:endParaRPr>
          </a:p>
        </p:txBody>
      </p:sp>
      <p:pic>
        <p:nvPicPr>
          <p:cNvPr id="5" name="Picture 4">
            <a:extLst>
              <a:ext uri="{FF2B5EF4-FFF2-40B4-BE49-F238E27FC236}">
                <a16:creationId xmlns:a16="http://schemas.microsoft.com/office/drawing/2014/main" id="{2C0A8C62-5689-4ED0-BDB6-DA40544A72DB}"/>
              </a:ext>
            </a:extLst>
          </p:cNvPr>
          <p:cNvPicPr>
            <a:picLocks noChangeAspect="1"/>
          </p:cNvPicPr>
          <p:nvPr/>
        </p:nvPicPr>
        <p:blipFill rotWithShape="1">
          <a:blip r:embed="rId2"/>
          <a:srcRect t="4327" b="7491"/>
          <a:stretch/>
        </p:blipFill>
        <p:spPr>
          <a:xfrm>
            <a:off x="499970" y="782195"/>
            <a:ext cx="5676284" cy="2919471"/>
          </a:xfrm>
          <a:prstGeom prst="rect">
            <a:avLst/>
          </a:prstGeom>
        </p:spPr>
      </p:pic>
      <p:sp>
        <p:nvSpPr>
          <p:cNvPr id="7" name="TextBox 6">
            <a:extLst>
              <a:ext uri="{FF2B5EF4-FFF2-40B4-BE49-F238E27FC236}">
                <a16:creationId xmlns:a16="http://schemas.microsoft.com/office/drawing/2014/main" id="{6A42029A-7296-46A0-85E8-00A1C31A4ADA}"/>
              </a:ext>
            </a:extLst>
          </p:cNvPr>
          <p:cNvSpPr txBox="1"/>
          <p:nvPr/>
        </p:nvSpPr>
        <p:spPr>
          <a:xfrm>
            <a:off x="345427" y="3701666"/>
            <a:ext cx="6925707" cy="698717"/>
          </a:xfrm>
          <a:prstGeom prst="rect">
            <a:avLst/>
          </a:prstGeom>
          <a:noFill/>
        </p:spPr>
        <p:txBody>
          <a:bodyPr wrap="square">
            <a:spAutoFit/>
          </a:bodyPr>
          <a:lstStyle/>
          <a:p>
            <a:pPr>
              <a:lnSpc>
                <a:spcPct val="150000"/>
              </a:lnSpc>
            </a:pPr>
            <a:r>
              <a:rPr lang="fr-FR" dirty="0">
                <a:solidFill>
                  <a:schemeClr val="bg1"/>
                </a:solidFill>
              </a:rPr>
              <a:t>on va tester notre programme sur la cellule de type inconnu qui a les cordonner suivantes </a:t>
            </a:r>
            <a:r>
              <a:rPr lang="fr-FR" b="1" dirty="0">
                <a:solidFill>
                  <a:schemeClr val="bg1"/>
                </a:solidFill>
              </a:rPr>
              <a:t>:</a:t>
            </a:r>
            <a:r>
              <a:rPr lang="fr-FR" b="1" dirty="0"/>
              <a:t> </a:t>
            </a:r>
            <a:r>
              <a:rPr lang="fr-FR" b="1" dirty="0">
                <a:solidFill>
                  <a:schemeClr val="accent6">
                    <a:lumMod val="60000"/>
                    <a:lumOff val="40000"/>
                  </a:schemeClr>
                </a:solidFill>
              </a:rPr>
              <a:t>X = 1 </a:t>
            </a:r>
            <a:r>
              <a:rPr lang="fr-FR" dirty="0">
                <a:solidFill>
                  <a:schemeClr val="bg1"/>
                </a:solidFill>
              </a:rPr>
              <a:t>et</a:t>
            </a:r>
            <a:r>
              <a:rPr lang="fr-FR" dirty="0"/>
              <a:t> </a:t>
            </a:r>
            <a:r>
              <a:rPr lang="fr-FR" b="1" dirty="0">
                <a:solidFill>
                  <a:schemeClr val="accent6">
                    <a:lumMod val="60000"/>
                    <a:lumOff val="40000"/>
                  </a:schemeClr>
                </a:solidFill>
              </a:rPr>
              <a:t>Y = 9.8</a:t>
            </a:r>
          </a:p>
        </p:txBody>
      </p:sp>
    </p:spTree>
    <p:extLst>
      <p:ext uri="{BB962C8B-B14F-4D97-AF65-F5344CB8AC3E}">
        <p14:creationId xmlns:p14="http://schemas.microsoft.com/office/powerpoint/2010/main" val="237037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Plan :</a:t>
            </a:r>
          </a:p>
          <a:p>
            <a:pPr marL="0" lvl="0" indent="0" algn="l" rtl="0">
              <a:spcBef>
                <a:spcPts val="0"/>
              </a:spcBef>
              <a:spcAft>
                <a:spcPts val="0"/>
              </a:spcAft>
              <a:buNone/>
            </a:pPr>
            <a:endParaRPr lang="fr-FR" dirty="0"/>
          </a:p>
        </p:txBody>
      </p:sp>
      <p:sp>
        <p:nvSpPr>
          <p:cNvPr id="702" name="Google Shape;702;p28"/>
          <p:cNvSpPr txBox="1">
            <a:spLocks noGrp="1"/>
          </p:cNvSpPr>
          <p:nvPr>
            <p:ph type="body" idx="1"/>
          </p:nvPr>
        </p:nvSpPr>
        <p:spPr>
          <a:xfrm>
            <a:off x="1125245" y="1219150"/>
            <a:ext cx="7890600" cy="31434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fr-FR" sz="1600" dirty="0">
                <a:latin typeface="Oswald" panose="00000500000000000000" pitchFamily="2" charset="0"/>
                <a:ea typeface="Calibri" panose="020F0502020204030204" pitchFamily="34" charset="0"/>
                <a:cs typeface="Arial" panose="020B0604020202020204" pitchFamily="34" charset="0"/>
              </a:rPr>
              <a:t>Introduction</a:t>
            </a:r>
            <a:endParaRPr lang="fr-FR" sz="1600" dirty="0">
              <a:effectLst/>
              <a:latin typeface="Oswald" panose="00000500000000000000" pitchFamily="2"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fr-FR" sz="1600" dirty="0">
                <a:solidFill>
                  <a:schemeClr val="tx1"/>
                </a:solidFill>
                <a:effectLst/>
                <a:latin typeface="Oswald" panose="00000500000000000000" pitchFamily="2" charset="0"/>
                <a:ea typeface="Calibri" panose="020F0502020204030204" pitchFamily="34" charset="0"/>
                <a:cs typeface="Arial" panose="020B0604020202020204" pitchFamily="34" charset="0"/>
              </a:rPr>
              <a:t>l'apprentissage supervisé</a:t>
            </a:r>
          </a:p>
          <a:p>
            <a:pPr marL="0" marR="0">
              <a:lnSpc>
                <a:spcPct val="107000"/>
              </a:lnSpc>
              <a:spcBef>
                <a:spcPts val="0"/>
              </a:spcBef>
              <a:spcAft>
                <a:spcPts val="800"/>
              </a:spcAft>
            </a:pPr>
            <a:r>
              <a:rPr lang="fr-FR" sz="1600" dirty="0">
                <a:effectLst/>
                <a:latin typeface="Oswald" panose="00000500000000000000" pitchFamily="2" charset="0"/>
                <a:ea typeface="Calibri" panose="020F0502020204030204" pitchFamily="34" charset="0"/>
                <a:cs typeface="Arial" panose="020B0604020202020204" pitchFamily="34" charset="0"/>
              </a:rPr>
              <a:t>l’algorithme K-NN </a:t>
            </a:r>
          </a:p>
          <a:p>
            <a:pPr marL="0" marR="0">
              <a:lnSpc>
                <a:spcPct val="107000"/>
              </a:lnSpc>
              <a:spcBef>
                <a:spcPts val="0"/>
              </a:spcBef>
              <a:spcAft>
                <a:spcPts val="800"/>
              </a:spcAft>
            </a:pPr>
            <a:r>
              <a:rPr lang="fr-FR" sz="1600" dirty="0">
                <a:effectLst/>
                <a:latin typeface="Oswald" panose="00000500000000000000" pitchFamily="2" charset="0"/>
                <a:ea typeface="Calibri" panose="020F0502020204030204" pitchFamily="34" charset="0"/>
                <a:cs typeface="Arial" panose="020B0604020202020204" pitchFamily="34" charset="0"/>
              </a:rPr>
              <a:t>Fonctionnement de l’algorithme</a:t>
            </a:r>
          </a:p>
          <a:p>
            <a:pPr marL="0" marR="0">
              <a:lnSpc>
                <a:spcPct val="107000"/>
              </a:lnSpc>
              <a:spcBef>
                <a:spcPts val="0"/>
              </a:spcBef>
              <a:spcAft>
                <a:spcPts val="800"/>
              </a:spcAft>
            </a:pPr>
            <a:r>
              <a:rPr lang="fr-FR" sz="1600" dirty="0">
                <a:effectLst/>
                <a:latin typeface="Oswald" panose="00000500000000000000" pitchFamily="2" charset="0"/>
                <a:ea typeface="Calibri" panose="020F0502020204030204" pitchFamily="34" charset="0"/>
                <a:cs typeface="Arial" panose="020B0604020202020204" pitchFamily="34" charset="0"/>
              </a:rPr>
              <a:t>PSEUDO CODE K-NN</a:t>
            </a:r>
          </a:p>
          <a:p>
            <a:pPr marL="0" marR="0">
              <a:lnSpc>
                <a:spcPct val="107000"/>
              </a:lnSpc>
              <a:spcBef>
                <a:spcPts val="0"/>
              </a:spcBef>
              <a:spcAft>
                <a:spcPts val="800"/>
              </a:spcAft>
            </a:pPr>
            <a:r>
              <a:rPr lang="fr-FR" sz="1600" dirty="0">
                <a:effectLst/>
                <a:latin typeface="Oswald" panose="00000500000000000000" pitchFamily="2" charset="0"/>
                <a:ea typeface="Calibri" panose="020F0502020204030204" pitchFamily="34" charset="0"/>
                <a:cs typeface="Arial" panose="020B0604020202020204" pitchFamily="34" charset="0"/>
              </a:rPr>
              <a:t>Avantages et Inconvénients</a:t>
            </a:r>
          </a:p>
          <a:p>
            <a:pPr marL="0" marR="0">
              <a:lnSpc>
                <a:spcPct val="107000"/>
              </a:lnSpc>
              <a:spcBef>
                <a:spcPts val="0"/>
              </a:spcBef>
              <a:spcAft>
                <a:spcPts val="800"/>
              </a:spcAft>
            </a:pPr>
            <a:r>
              <a:rPr lang="fr-FR" sz="1600" dirty="0">
                <a:effectLst/>
                <a:latin typeface="Oswald" panose="00000500000000000000" pitchFamily="2" charset="0"/>
                <a:ea typeface="Calibri" panose="020F0502020204030204" pitchFamily="34" charset="0"/>
                <a:cs typeface="Arial" panose="020B0604020202020204" pitchFamily="34" charset="0"/>
              </a:rPr>
              <a:t>Application</a:t>
            </a:r>
          </a:p>
          <a:p>
            <a:pPr marL="0" lvl="0" indent="0" algn="l" rtl="0">
              <a:spcBef>
                <a:spcPts val="1600"/>
              </a:spcBef>
              <a:spcAft>
                <a:spcPts val="0"/>
              </a:spcAft>
              <a:buNone/>
            </a:pPr>
            <a:endParaRPr dirty="0"/>
          </a:p>
          <a:p>
            <a:pPr marL="0" lvl="0" indent="0" algn="l" rtl="0">
              <a:spcBef>
                <a:spcPts val="0"/>
              </a:spcBef>
              <a:spcAft>
                <a:spcPts val="1600"/>
              </a:spcAft>
              <a:buNone/>
            </a:pPr>
            <a:endParaRPr dirty="0"/>
          </a:p>
        </p:txBody>
      </p:sp>
      <p:pic>
        <p:nvPicPr>
          <p:cNvPr id="4" name="Graphic 3">
            <a:extLst>
              <a:ext uri="{FF2B5EF4-FFF2-40B4-BE49-F238E27FC236}">
                <a16:creationId xmlns:a16="http://schemas.microsoft.com/office/drawing/2014/main" id="{BA8B5B42-EDCF-4E50-BA9F-2EBDEB98A7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5490" y="1219150"/>
            <a:ext cx="2705200" cy="27052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84B46E-0FC1-4581-9C91-C92E507E96E2}"/>
              </a:ext>
            </a:extLst>
          </p:cNvPr>
          <p:cNvSpPr txBox="1"/>
          <p:nvPr/>
        </p:nvSpPr>
        <p:spPr>
          <a:xfrm>
            <a:off x="512284" y="3249708"/>
            <a:ext cx="7078337" cy="307777"/>
          </a:xfrm>
          <a:prstGeom prst="rect">
            <a:avLst/>
          </a:prstGeom>
          <a:noFill/>
        </p:spPr>
        <p:txBody>
          <a:bodyPr wrap="square">
            <a:spAutoFit/>
          </a:bodyPr>
          <a:lstStyle/>
          <a:p>
            <a:pPr marL="0" marR="0" algn="just"/>
            <a:r>
              <a:rPr lang="en-US" sz="1400" dirty="0">
                <a:solidFill>
                  <a:schemeClr val="bg1"/>
                </a:solidFill>
                <a:effectLst/>
                <a:latin typeface="Times New Roman" panose="02020603050405020304" pitchFamily="18" charset="0"/>
                <a:ea typeface="Times New Roman" panose="02020603050405020304" pitchFamily="18" charset="0"/>
              </a:rPr>
              <a:t>Notre cellule doi</a:t>
            </a:r>
            <a:r>
              <a:rPr lang="en-US" dirty="0">
                <a:solidFill>
                  <a:schemeClr val="bg1"/>
                </a:solidFill>
                <a:latin typeface="Times New Roman" panose="02020603050405020304" pitchFamily="18" charset="0"/>
                <a:ea typeface="Times New Roman" panose="02020603050405020304" pitchFamily="18" charset="0"/>
              </a:rPr>
              <a:t>t </a:t>
            </a:r>
            <a:r>
              <a:rPr lang="en-US" dirty="0" err="1">
                <a:solidFill>
                  <a:schemeClr val="bg1"/>
                </a:solidFill>
                <a:latin typeface="Times New Roman" panose="02020603050405020304" pitchFamily="18" charset="0"/>
                <a:ea typeface="Times New Roman" panose="02020603050405020304" pitchFamily="18" charset="0"/>
              </a:rPr>
              <a:t>être</a:t>
            </a:r>
            <a:r>
              <a:rPr lang="en-US" dirty="0">
                <a:solidFill>
                  <a:schemeClr val="bg1"/>
                </a:solidFill>
                <a:latin typeface="Times New Roman" panose="02020603050405020304" pitchFamily="18" charset="0"/>
                <a:ea typeface="Times New Roman" panose="02020603050405020304" pitchFamily="18" charset="0"/>
              </a:rPr>
              <a:t> saine car il </a:t>
            </a:r>
            <a:r>
              <a:rPr lang="en-US" dirty="0" err="1">
                <a:solidFill>
                  <a:schemeClr val="bg1"/>
                </a:solidFill>
                <a:latin typeface="Times New Roman" panose="02020603050405020304" pitchFamily="18" charset="0"/>
                <a:ea typeface="Times New Roman" panose="02020603050405020304" pitchFamily="18" charset="0"/>
              </a:rPr>
              <a:t>ce</a:t>
            </a:r>
            <a:r>
              <a:rPr lang="en-US" dirty="0">
                <a:solidFill>
                  <a:schemeClr val="bg1"/>
                </a:solidFill>
                <a:latin typeface="Times New Roman" panose="02020603050405020304" pitchFamily="18" charset="0"/>
                <a:ea typeface="Times New Roman" panose="02020603050405020304" pitchFamily="18" charset="0"/>
              </a:rPr>
              <a:t> </a:t>
            </a:r>
            <a:r>
              <a:rPr lang="en-US" dirty="0" err="1">
                <a:solidFill>
                  <a:schemeClr val="bg1"/>
                </a:solidFill>
                <a:latin typeface="Times New Roman" panose="02020603050405020304" pitchFamily="18" charset="0"/>
                <a:ea typeface="Times New Roman" panose="02020603050405020304" pitchFamily="18" charset="0"/>
              </a:rPr>
              <a:t>trouve</a:t>
            </a:r>
            <a:r>
              <a:rPr lang="en-US" dirty="0">
                <a:solidFill>
                  <a:schemeClr val="bg1"/>
                </a:solidFill>
                <a:latin typeface="Times New Roman" panose="02020603050405020304" pitchFamily="18" charset="0"/>
                <a:ea typeface="Times New Roman" panose="02020603050405020304" pitchFamily="18" charset="0"/>
              </a:rPr>
              <a:t> dans la zone des cellules </a:t>
            </a:r>
            <a:r>
              <a:rPr lang="en-US" dirty="0" err="1">
                <a:solidFill>
                  <a:schemeClr val="bg1"/>
                </a:solidFill>
                <a:latin typeface="Times New Roman" panose="02020603050405020304" pitchFamily="18" charset="0"/>
                <a:ea typeface="Times New Roman" panose="02020603050405020304" pitchFamily="18" charset="0"/>
              </a:rPr>
              <a:t>sain</a:t>
            </a:r>
            <a:r>
              <a:rPr lang="en-US" dirty="0">
                <a:solidFill>
                  <a:schemeClr val="bg1"/>
                </a:solidFill>
                <a:latin typeface="Times New Roman" panose="02020603050405020304" pitchFamily="18" charset="0"/>
                <a:ea typeface="Times New Roman" panose="02020603050405020304" pitchFamily="18" charset="0"/>
              </a:rPr>
              <a:t> .</a:t>
            </a:r>
            <a:endParaRPr lang="fr-FR" sz="1400" dirty="0">
              <a:solidFill>
                <a:schemeClr val="bg1"/>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870609CA-9E54-4785-96F2-FB14AB5DC52D}"/>
              </a:ext>
            </a:extLst>
          </p:cNvPr>
          <p:cNvPicPr>
            <a:picLocks noChangeAspect="1"/>
          </p:cNvPicPr>
          <p:nvPr/>
        </p:nvPicPr>
        <p:blipFill rotWithShape="1">
          <a:blip r:embed="rId2"/>
          <a:srcRect t="114"/>
          <a:stretch/>
        </p:blipFill>
        <p:spPr>
          <a:xfrm>
            <a:off x="512284" y="451692"/>
            <a:ext cx="6371938" cy="2560652"/>
          </a:xfrm>
          <a:prstGeom prst="rect">
            <a:avLst/>
          </a:prstGeom>
        </p:spPr>
      </p:pic>
    </p:spTree>
    <p:extLst>
      <p:ext uri="{BB962C8B-B14F-4D97-AF65-F5344CB8AC3E}">
        <p14:creationId xmlns:p14="http://schemas.microsoft.com/office/powerpoint/2010/main" val="2899752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141FEB-72E9-4930-959D-4FA845E5A298}"/>
              </a:ext>
            </a:extLst>
          </p:cNvPr>
          <p:cNvSpPr txBox="1"/>
          <p:nvPr/>
        </p:nvSpPr>
        <p:spPr>
          <a:xfrm>
            <a:off x="523301" y="3602248"/>
            <a:ext cx="4572000" cy="307777"/>
          </a:xfrm>
          <a:prstGeom prst="rect">
            <a:avLst/>
          </a:prstGeom>
          <a:noFill/>
        </p:spPr>
        <p:txBody>
          <a:bodyPr wrap="square">
            <a:spAutoFit/>
          </a:bodyPr>
          <a:lstStyle/>
          <a:p>
            <a:pPr marL="0" marR="0" algn="just"/>
            <a:r>
              <a:rPr lang="fr-FR" dirty="0">
                <a:solidFill>
                  <a:schemeClr val="bg1"/>
                </a:solidFill>
                <a:effectLst/>
                <a:latin typeface="TimesNewRomanPSMT"/>
                <a:ea typeface="Calibri" panose="020F0502020204030204" pitchFamily="34" charset="0"/>
                <a:cs typeface="Arial" panose="020B0604020202020204" pitchFamily="34" charset="0"/>
              </a:rPr>
              <a:t>Le programme il nous donne que la cellule est sain.</a:t>
            </a:r>
            <a:endParaRPr lang="fr-FR" dirty="0">
              <a:solidFill>
                <a:schemeClr val="bg1"/>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27E039ED-BE3C-402D-9AAE-94D73631F1FE}"/>
              </a:ext>
            </a:extLst>
          </p:cNvPr>
          <p:cNvPicPr>
            <a:picLocks noChangeAspect="1"/>
          </p:cNvPicPr>
          <p:nvPr/>
        </p:nvPicPr>
        <p:blipFill>
          <a:blip r:embed="rId2"/>
          <a:stretch>
            <a:fillRect/>
          </a:stretch>
        </p:blipFill>
        <p:spPr>
          <a:xfrm>
            <a:off x="523301" y="585730"/>
            <a:ext cx="6980849" cy="2813067"/>
          </a:xfrm>
          <a:prstGeom prst="rect">
            <a:avLst/>
          </a:prstGeom>
        </p:spPr>
      </p:pic>
    </p:spTree>
    <p:extLst>
      <p:ext uri="{BB962C8B-B14F-4D97-AF65-F5344CB8AC3E}">
        <p14:creationId xmlns:p14="http://schemas.microsoft.com/office/powerpoint/2010/main" val="177060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a:t>
            </a:r>
            <a:endParaRPr dirty="0"/>
          </a:p>
          <a:p>
            <a:pPr marL="0" lvl="0" indent="0" algn="l" rtl="0">
              <a:spcBef>
                <a:spcPts val="0"/>
              </a:spcBef>
              <a:spcAft>
                <a:spcPts val="0"/>
              </a:spcAft>
              <a:buNone/>
            </a:pPr>
            <a:endParaRPr dirty="0"/>
          </a:p>
        </p:txBody>
      </p:sp>
      <p:sp>
        <p:nvSpPr>
          <p:cNvPr id="702" name="Google Shape;702;p28"/>
          <p:cNvSpPr txBox="1">
            <a:spLocks noGrp="1"/>
          </p:cNvSpPr>
          <p:nvPr>
            <p:ph type="body" idx="1"/>
          </p:nvPr>
        </p:nvSpPr>
        <p:spPr>
          <a:xfrm>
            <a:off x="720000" y="1104850"/>
            <a:ext cx="7229045" cy="3143400"/>
          </a:xfrm>
          <a:prstGeom prst="rect">
            <a:avLst/>
          </a:prstGeom>
        </p:spPr>
        <p:txBody>
          <a:bodyPr spcFirstLastPara="1" wrap="square" lIns="91425" tIns="91425" rIns="91425" bIns="91425" anchor="t" anchorCtr="0">
            <a:noAutofit/>
          </a:bodyPr>
          <a:lstStyle/>
          <a:p>
            <a:pPr marL="0" indent="0">
              <a:lnSpc>
                <a:spcPct val="150000"/>
              </a:lnSpc>
              <a:spcBef>
                <a:spcPts val="1600"/>
              </a:spcBef>
              <a:buNone/>
            </a:pPr>
            <a:r>
              <a:rPr lang="fr-FR" sz="1400" dirty="0">
                <a:effectLst/>
                <a:latin typeface="+mj-lt"/>
                <a:ea typeface="Calibri" panose="020F0502020204030204" pitchFamily="34" charset="0"/>
                <a:cs typeface="Arial" panose="020B0604020202020204" pitchFamily="34" charset="0"/>
              </a:rPr>
              <a:t>Le machine Learning devient la priorité de bon nombre laboratoire de recherche notamment celles de biologie et de médecine. Elles veulent modéliser d’importants volumes de données. Le choix du bon algorithme dépend des objectifs à atteindre et de la maturité de l’équipe de Data Science. le K-NN </a:t>
            </a:r>
            <a:r>
              <a:rPr lang="fr-FR" sz="1400" dirty="0" err="1">
                <a:effectLst/>
                <a:latin typeface="+mj-lt"/>
                <a:ea typeface="Calibri" panose="020F0502020204030204" pitchFamily="34" charset="0"/>
                <a:cs typeface="Arial" panose="020B0604020202020204" pitchFamily="34" charset="0"/>
              </a:rPr>
              <a:t>parmet</a:t>
            </a:r>
            <a:r>
              <a:rPr lang="fr-FR" sz="1400" dirty="0">
                <a:effectLst/>
                <a:latin typeface="+mj-lt"/>
                <a:ea typeface="Calibri" panose="020F0502020204030204" pitchFamily="34" charset="0"/>
                <a:cs typeface="Arial" panose="020B0604020202020204" pitchFamily="34" charset="0"/>
              </a:rPr>
              <a:t> les algorithmes les plus connue et utiliser dans le domaine de la l'apprentissage supervisé</a:t>
            </a:r>
            <a:r>
              <a:rPr lang="fr-FR" sz="1400" b="1" dirty="0">
                <a:solidFill>
                  <a:srgbClr val="0E101A"/>
                </a:solidFill>
                <a:effectLst/>
                <a:latin typeface="+mj-lt"/>
                <a:ea typeface="Calibri" panose="020F0502020204030204" pitchFamily="34" charset="0"/>
                <a:cs typeface="Arial" panose="020B0604020202020204" pitchFamily="34" charset="0"/>
              </a:rPr>
              <a:t> </a:t>
            </a:r>
            <a:r>
              <a:rPr lang="fr-FR" sz="1400" dirty="0">
                <a:effectLst/>
                <a:latin typeface="+mj-lt"/>
                <a:ea typeface="Calibri" panose="020F0502020204030204" pitchFamily="34" charset="0"/>
                <a:cs typeface="Arial" panose="020B0604020202020204" pitchFamily="34" charset="0"/>
              </a:rPr>
              <a:t>pour aidé les chercheur de prédicteur les cas maladies</a:t>
            </a:r>
          </a:p>
          <a:p>
            <a:pPr marL="0" lvl="0" indent="0" algn="l" rtl="0">
              <a:lnSpc>
                <a:spcPct val="150000"/>
              </a:lnSpc>
              <a:spcBef>
                <a:spcPts val="1600"/>
              </a:spcBef>
              <a:spcAft>
                <a:spcPts val="0"/>
              </a:spcAft>
              <a:buNone/>
            </a:pPr>
            <a:endParaRPr sz="1400" dirty="0">
              <a:latin typeface="+mj-lt"/>
            </a:endParaRPr>
          </a:p>
          <a:p>
            <a:pPr marL="0" lvl="0" indent="0" algn="l" rtl="0">
              <a:lnSpc>
                <a:spcPct val="150000"/>
              </a:lnSpc>
              <a:spcBef>
                <a:spcPts val="0"/>
              </a:spcBef>
              <a:spcAft>
                <a:spcPts val="1600"/>
              </a:spcAft>
              <a:buNone/>
            </a:pPr>
            <a:endParaRPr sz="1400" dirty="0">
              <a:latin typeface="+mj-lt"/>
            </a:endParaRPr>
          </a:p>
        </p:txBody>
      </p:sp>
    </p:spTree>
    <p:extLst>
      <p:ext uri="{BB962C8B-B14F-4D97-AF65-F5344CB8AC3E}">
        <p14:creationId xmlns:p14="http://schemas.microsoft.com/office/powerpoint/2010/main" val="41916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L'apprentissage supervise :</a:t>
            </a:r>
            <a:endParaRPr lang="fr-FR" dirty="0"/>
          </a:p>
        </p:txBody>
      </p:sp>
      <p:sp>
        <p:nvSpPr>
          <p:cNvPr id="702" name="Google Shape;702;p28"/>
          <p:cNvSpPr txBox="1">
            <a:spLocks noGrp="1"/>
          </p:cNvSpPr>
          <p:nvPr>
            <p:ph type="body" idx="1"/>
          </p:nvPr>
        </p:nvSpPr>
        <p:spPr>
          <a:xfrm>
            <a:off x="719999" y="1112700"/>
            <a:ext cx="7177091" cy="2959777"/>
          </a:xfrm>
          <a:prstGeom prst="rect">
            <a:avLst/>
          </a:prstGeom>
        </p:spPr>
        <p:txBody>
          <a:bodyPr spcFirstLastPara="1" wrap="square" lIns="91425" tIns="91425" rIns="91425" bIns="91425" anchor="t" anchorCtr="0">
            <a:noAutofit/>
          </a:bodyPr>
          <a:lstStyle/>
          <a:p>
            <a:pPr marL="0" indent="0">
              <a:lnSpc>
                <a:spcPct val="150000"/>
              </a:lnSpc>
              <a:spcBef>
                <a:spcPts val="1600"/>
              </a:spcBef>
              <a:buNone/>
            </a:pPr>
            <a:r>
              <a:rPr lang="fr-FR" sz="1400" dirty="0">
                <a:effectLst/>
                <a:latin typeface="+mn-lt"/>
                <a:ea typeface="Calibri" panose="020F0502020204030204" pitchFamily="34" charset="0"/>
                <a:cs typeface="Arial" panose="020B0604020202020204" pitchFamily="34" charset="0"/>
              </a:rPr>
              <a:t>L'algorithme d'apprentissage supervisé est une sorte d'algorithme dans lequel il s'appuie sur une entrée étiquetée pour apprendre et prédit en fonction de la fonction lorsque des données non étiquetées sont fournies. Comme nous avons compris ce qu'est l'apprentissage supervisé, voyons ce qu'est la classification, l'algorithme de classification donne une valeur discrète en sortie, pas des valeurs continues.</a:t>
            </a:r>
            <a:endParaRPr sz="1400" dirty="0">
              <a:latin typeface="+mn-lt"/>
            </a:endParaRPr>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227716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44648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l’algorithme</a:t>
            </a:r>
            <a:r>
              <a:rPr lang="en-US" dirty="0"/>
              <a:t> K-NN :</a:t>
            </a:r>
          </a:p>
          <a:p>
            <a:pPr marL="0" lvl="0" indent="0" algn="l" rtl="0">
              <a:spcBef>
                <a:spcPts val="0"/>
              </a:spcBef>
              <a:spcAft>
                <a:spcPts val="0"/>
              </a:spcAft>
              <a:buNone/>
            </a:pPr>
            <a:endParaRPr dirty="0"/>
          </a:p>
        </p:txBody>
      </p:sp>
      <p:sp>
        <p:nvSpPr>
          <p:cNvPr id="702" name="Google Shape;702;p28"/>
          <p:cNvSpPr txBox="1">
            <a:spLocks noGrp="1"/>
          </p:cNvSpPr>
          <p:nvPr>
            <p:ph type="body" idx="1"/>
          </p:nvPr>
        </p:nvSpPr>
        <p:spPr>
          <a:xfrm>
            <a:off x="720000" y="862447"/>
            <a:ext cx="7890600" cy="3741053"/>
          </a:xfrm>
          <a:prstGeom prst="rect">
            <a:avLst/>
          </a:prstGeom>
        </p:spPr>
        <p:txBody>
          <a:bodyPr spcFirstLastPara="1" wrap="square" lIns="91425" tIns="91425" rIns="91425" bIns="91425" anchor="t" anchorCtr="0">
            <a:noAutofit/>
          </a:bodyPr>
          <a:lstStyle/>
          <a:p>
            <a:pPr marL="0" indent="0">
              <a:lnSpc>
                <a:spcPct val="150000"/>
              </a:lnSpc>
              <a:spcBef>
                <a:spcPts val="1600"/>
              </a:spcBef>
              <a:buNone/>
            </a:pPr>
            <a:r>
              <a:rPr lang="fr-FR" sz="1400" dirty="0">
                <a:effectLst/>
                <a:latin typeface="+mj-lt"/>
                <a:ea typeface="Calibri" panose="020F0502020204030204" pitchFamily="34" charset="0"/>
                <a:cs typeface="Arial" panose="020B0604020202020204" pitchFamily="34" charset="0"/>
              </a:rPr>
              <a:t>L’algorithme  des k plus proches voisins s’écrit souvent KNN de l’anglais K-</a:t>
            </a:r>
            <a:r>
              <a:rPr lang="fr-FR" sz="1400" dirty="0" err="1">
                <a:effectLst/>
                <a:latin typeface="+mj-lt"/>
                <a:ea typeface="Calibri" panose="020F0502020204030204" pitchFamily="34" charset="0"/>
                <a:cs typeface="Arial" panose="020B0604020202020204" pitchFamily="34" charset="0"/>
              </a:rPr>
              <a:t>Nearest</a:t>
            </a:r>
            <a:r>
              <a:rPr lang="fr-FR" sz="1400" dirty="0">
                <a:effectLst/>
                <a:latin typeface="+mj-lt"/>
                <a:ea typeface="Calibri" panose="020F0502020204030204" pitchFamily="34" charset="0"/>
                <a:cs typeface="Arial" panose="020B0604020202020204" pitchFamily="34" charset="0"/>
              </a:rPr>
              <a:t> Neighbors. Il est une méthode fait partie de la partie classification de l'apprentissage supervisé, il peut être utilisé aussi bien pour la régression que pour la classification qui essentiel dans le milieu l’intelligence artificielle. Son fonctionnement peut être assimilé à l’analogie suivante &lt;&lt; dis moi qui sont tes voisins, je te dirais qui tu es…&gt;&gt;. Pour effectuer une prédiction, l’algorithme K-NN ne va pas calculer un modèle prédictif à partir d’un Training Set comme c’est le cas pour la régression logistique ou la régression linéaire.  En effet K-NN ,n’a pas besoin de construire un modèle prédictif. par exemple utilisé prédire le comportement d’une personne en s’intéressant à son milieu. Les géants de la vente en ligne comme Amazon, Netflix, … l’utilise afin de prévoir si vous seriez intéressé ou non par un produit, un film</a:t>
            </a:r>
            <a:endParaRPr sz="1400" dirty="0">
              <a:latin typeface="+mj-lt"/>
            </a:endParaRPr>
          </a:p>
          <a:p>
            <a:pPr marL="0" lvl="0" indent="0" algn="l" rtl="0">
              <a:spcBef>
                <a:spcPts val="0"/>
              </a:spcBef>
              <a:spcAft>
                <a:spcPts val="1600"/>
              </a:spcAft>
              <a:buNone/>
            </a:pPr>
            <a:endParaRPr dirty="0"/>
          </a:p>
        </p:txBody>
      </p:sp>
    </p:spTree>
    <p:extLst>
      <p:ext uri="{BB962C8B-B14F-4D97-AF65-F5344CB8AC3E}">
        <p14:creationId xmlns:p14="http://schemas.microsoft.com/office/powerpoint/2010/main" val="4149848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FONCTIONNEMENT DE L’ALGORITHME :</a:t>
            </a:r>
            <a:endParaRPr lang="fr-FR" dirty="0"/>
          </a:p>
        </p:txBody>
      </p:sp>
      <p:sp>
        <p:nvSpPr>
          <p:cNvPr id="702" name="Google Shape;702;p28"/>
          <p:cNvSpPr txBox="1">
            <a:spLocks noGrp="1"/>
          </p:cNvSpPr>
          <p:nvPr>
            <p:ph type="body" idx="1"/>
          </p:nvPr>
        </p:nvSpPr>
        <p:spPr>
          <a:xfrm>
            <a:off x="720000" y="1091861"/>
            <a:ext cx="7177091" cy="2959777"/>
          </a:xfrm>
          <a:prstGeom prst="rect">
            <a:avLst/>
          </a:prstGeom>
        </p:spPr>
        <p:txBody>
          <a:bodyPr spcFirstLastPara="1" wrap="square" lIns="91425" tIns="91425" rIns="91425" bIns="91425" anchor="t" anchorCtr="0">
            <a:noAutofit/>
          </a:bodyPr>
          <a:lstStyle/>
          <a:p>
            <a:pPr marL="0" indent="0">
              <a:lnSpc>
                <a:spcPct val="150000"/>
              </a:lnSpc>
              <a:spcBef>
                <a:spcPts val="1600"/>
              </a:spcBef>
              <a:buNone/>
            </a:pPr>
            <a:r>
              <a:rPr lang="fr-FR" sz="1400" dirty="0">
                <a:effectLst/>
                <a:latin typeface="+mn-lt"/>
                <a:ea typeface="Calibri" panose="020F0502020204030204" pitchFamily="34" charset="0"/>
                <a:cs typeface="Arial" panose="020B0604020202020204" pitchFamily="34" charset="0"/>
              </a:rPr>
              <a:t>K </a:t>
            </a:r>
            <a:r>
              <a:rPr lang="fr-FR" sz="1400" dirty="0" err="1">
                <a:effectLst/>
                <a:latin typeface="+mn-lt"/>
                <a:ea typeface="Calibri" panose="020F0502020204030204" pitchFamily="34" charset="0"/>
                <a:cs typeface="Arial" panose="020B0604020202020204" pitchFamily="34" charset="0"/>
              </a:rPr>
              <a:t>Nearest</a:t>
            </a:r>
            <a:r>
              <a:rPr lang="fr-FR" sz="1400" dirty="0">
                <a:effectLst/>
                <a:latin typeface="+mn-lt"/>
                <a:ea typeface="Calibri" panose="020F0502020204030204" pitchFamily="34" charset="0"/>
                <a:cs typeface="Arial" panose="020B0604020202020204" pitchFamily="34" charset="0"/>
              </a:rPr>
              <a:t> Neighbors est un algorithme se baser sur le jeu de données en entier. Ensuite, l’algorithme assigne l'étiquette de cette donnée d'apprentissage à la nouvelle observation qui était inconnue. Le k dans la formule "k plus proches voisins" signifie qu’à la place de se contenter du seul voisin le plus proche de l'observation inconnue, nous pouvons prendre en compte un nombre fixé k de voisins du jeu d'apprentissage. Enfin, nous pouvons faire une prédiction en nous basant sur la classe majoritaire dans ce voisinage.</a:t>
            </a:r>
            <a:endParaRPr dirty="0"/>
          </a:p>
        </p:txBody>
      </p:sp>
    </p:spTree>
    <p:extLst>
      <p:ext uri="{BB962C8B-B14F-4D97-AF65-F5344CB8AC3E}">
        <p14:creationId xmlns:p14="http://schemas.microsoft.com/office/powerpoint/2010/main" val="69453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19999" y="15054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PSEUDO CODE K-NN</a:t>
            </a:r>
            <a:endParaRPr lang="fr-FR" dirty="0"/>
          </a:p>
        </p:txBody>
      </p:sp>
      <p:pic>
        <p:nvPicPr>
          <p:cNvPr id="2" name="Picture 1">
            <a:extLst>
              <a:ext uri="{FF2B5EF4-FFF2-40B4-BE49-F238E27FC236}">
                <a16:creationId xmlns:a16="http://schemas.microsoft.com/office/drawing/2014/main" id="{126F1824-75CA-4142-81FF-A39E6CAB3BF2}"/>
              </a:ext>
            </a:extLst>
          </p:cNvPr>
          <p:cNvPicPr>
            <a:picLocks noChangeAspect="1"/>
          </p:cNvPicPr>
          <p:nvPr/>
        </p:nvPicPr>
        <p:blipFill rotWithShape="1">
          <a:blip r:embed="rId3"/>
          <a:srcRect l="597"/>
          <a:stretch/>
        </p:blipFill>
        <p:spPr>
          <a:xfrm>
            <a:off x="1854034" y="852529"/>
            <a:ext cx="5435929" cy="3438442"/>
          </a:xfrm>
          <a:prstGeom prst="rect">
            <a:avLst/>
          </a:prstGeom>
        </p:spPr>
      </p:pic>
    </p:spTree>
    <p:extLst>
      <p:ext uri="{BB962C8B-B14F-4D97-AF65-F5344CB8AC3E}">
        <p14:creationId xmlns:p14="http://schemas.microsoft.com/office/powerpoint/2010/main" val="397982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39"/>
          <p:cNvSpPr txBox="1">
            <a:spLocks noGrp="1"/>
          </p:cNvSpPr>
          <p:nvPr>
            <p:ph type="title" idx="4"/>
          </p:nvPr>
        </p:nvSpPr>
        <p:spPr>
          <a:xfrm>
            <a:off x="720000" y="3043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Avantages et Inconvénients</a:t>
            </a:r>
          </a:p>
        </p:txBody>
      </p:sp>
      <p:sp>
        <p:nvSpPr>
          <p:cNvPr id="915" name="Google Shape;915;p39"/>
          <p:cNvSpPr txBox="1">
            <a:spLocks noGrp="1"/>
          </p:cNvSpPr>
          <p:nvPr>
            <p:ph type="body" idx="1"/>
          </p:nvPr>
        </p:nvSpPr>
        <p:spPr>
          <a:xfrm>
            <a:off x="5081146" y="1861073"/>
            <a:ext cx="3707431" cy="14213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L’algorithme ralentit considérablement à mesure que le nombre d’observations et/ou de variables dépendantes/indépendantes augmente. En effet, l’algorithme parcourt l’ensemble des observations pour calculer chaque distance.</a:t>
            </a:r>
            <a:endParaRPr dirty="0"/>
          </a:p>
        </p:txBody>
      </p:sp>
      <p:sp>
        <p:nvSpPr>
          <p:cNvPr id="916" name="Google Shape;916;p39"/>
          <p:cNvSpPr txBox="1">
            <a:spLocks noGrp="1"/>
          </p:cNvSpPr>
          <p:nvPr>
            <p:ph type="body" idx="2"/>
          </p:nvPr>
        </p:nvSpPr>
        <p:spPr>
          <a:xfrm>
            <a:off x="355423" y="1828323"/>
            <a:ext cx="3966073" cy="1994380"/>
          </a:xfrm>
          <a:prstGeom prst="rect">
            <a:avLst/>
          </a:prstGeom>
        </p:spPr>
        <p:txBody>
          <a:bodyPr spcFirstLastPara="1" wrap="square" lIns="91425" tIns="91425" rIns="91425" bIns="91425" anchor="t" anchorCtr="0">
            <a:noAutofit/>
          </a:bodyPr>
          <a:lstStyle/>
          <a:p>
            <a:pPr marL="285750" indent="-285750" algn="l">
              <a:buSzPts val="1100"/>
            </a:pPr>
            <a:r>
              <a:rPr lang="fr-FR" dirty="0"/>
              <a:t>L’algorithme est  facile à mettre en œuvre</a:t>
            </a:r>
          </a:p>
          <a:p>
            <a:pPr marL="0" indent="0" algn="l">
              <a:buSzPts val="1100"/>
              <a:buNone/>
            </a:pPr>
            <a:r>
              <a:rPr lang="fr-FR" dirty="0"/>
              <a:t> </a:t>
            </a:r>
          </a:p>
          <a:p>
            <a:pPr marL="285750" indent="-285750" algn="l">
              <a:buSzPts val="1100"/>
            </a:pPr>
            <a:r>
              <a:rPr lang="fr-FR" dirty="0"/>
              <a:t>Il n’est pas nécessaire de construire un modèle, d’ajuster plusieurs paramètres ou de faire des hypothèses supplémentaires.</a:t>
            </a:r>
          </a:p>
          <a:p>
            <a:pPr marL="0" indent="0" algn="l">
              <a:buSzPts val="1100"/>
              <a:buNone/>
            </a:pPr>
            <a:r>
              <a:rPr lang="fr-FR" dirty="0"/>
              <a:t> </a:t>
            </a:r>
          </a:p>
          <a:p>
            <a:pPr marL="285750" indent="-285750" algn="l">
              <a:buSzPts val="1100"/>
            </a:pPr>
            <a:r>
              <a:rPr lang="fr-FR" dirty="0"/>
              <a:t> Il peut être utilisé pour la classification, la régression et la recherche d’informations</a:t>
            </a:r>
            <a:endParaRPr dirty="0"/>
          </a:p>
        </p:txBody>
      </p:sp>
      <p:sp>
        <p:nvSpPr>
          <p:cNvPr id="917" name="Google Shape;917;p39"/>
          <p:cNvSpPr txBox="1">
            <a:spLocks noGrp="1"/>
          </p:cNvSpPr>
          <p:nvPr>
            <p:ph type="title" idx="3"/>
          </p:nvPr>
        </p:nvSpPr>
        <p:spPr>
          <a:xfrm>
            <a:off x="1265810" y="1066500"/>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Avantages</a:t>
            </a:r>
            <a:endParaRPr dirty="0"/>
          </a:p>
        </p:txBody>
      </p:sp>
      <p:sp>
        <p:nvSpPr>
          <p:cNvPr id="918" name="Google Shape;918;p39"/>
          <p:cNvSpPr txBox="1">
            <a:spLocks noGrp="1"/>
          </p:cNvSpPr>
          <p:nvPr>
            <p:ph type="title"/>
          </p:nvPr>
        </p:nvSpPr>
        <p:spPr>
          <a:xfrm>
            <a:off x="5732890" y="1066500"/>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Inconvénients</a:t>
            </a:r>
            <a:endParaRPr dirty="0"/>
          </a:p>
        </p:txBody>
      </p:sp>
    </p:spTree>
    <p:extLst>
      <p:ext uri="{BB962C8B-B14F-4D97-AF65-F5344CB8AC3E}">
        <p14:creationId xmlns:p14="http://schemas.microsoft.com/office/powerpoint/2010/main" val="280571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 </a:t>
            </a:r>
            <a:endParaRPr lang="fr-FR" dirty="0"/>
          </a:p>
        </p:txBody>
      </p:sp>
      <p:sp>
        <p:nvSpPr>
          <p:cNvPr id="702" name="Google Shape;702;p28"/>
          <p:cNvSpPr txBox="1">
            <a:spLocks noGrp="1"/>
          </p:cNvSpPr>
          <p:nvPr>
            <p:ph type="body" idx="1"/>
          </p:nvPr>
        </p:nvSpPr>
        <p:spPr>
          <a:xfrm>
            <a:off x="720000" y="1091861"/>
            <a:ext cx="7177091" cy="2959777"/>
          </a:xfrm>
          <a:prstGeom prst="rect">
            <a:avLst/>
          </a:prstGeom>
        </p:spPr>
        <p:txBody>
          <a:bodyPr spcFirstLastPara="1" wrap="square" lIns="91425" tIns="91425" rIns="91425" bIns="91425" anchor="t" anchorCtr="0">
            <a:noAutofit/>
          </a:bodyPr>
          <a:lstStyle/>
          <a:p>
            <a:pPr marL="0" indent="0">
              <a:lnSpc>
                <a:spcPct val="150000"/>
              </a:lnSpc>
              <a:spcBef>
                <a:spcPts val="1600"/>
              </a:spcBef>
              <a:buNone/>
            </a:pPr>
            <a:r>
              <a:rPr lang="fr-FR" sz="1400" dirty="0">
                <a:effectLst/>
                <a:latin typeface="+mn-lt"/>
                <a:ea typeface="Calibri" panose="020F0502020204030204" pitchFamily="34" charset="0"/>
                <a:cs typeface="Arial" panose="020B0604020202020204" pitchFamily="34" charset="0"/>
              </a:rPr>
              <a:t>Dans cette application en traite une exemple de l’algorithme K-NN qui permet de </a:t>
            </a:r>
            <a:r>
              <a:rPr lang="fr-FR" sz="1400" dirty="0" err="1">
                <a:effectLst/>
                <a:latin typeface="+mn-lt"/>
                <a:ea typeface="Calibri" panose="020F0502020204030204" pitchFamily="34" charset="0"/>
                <a:cs typeface="Arial" panose="020B0604020202020204" pitchFamily="34" charset="0"/>
              </a:rPr>
              <a:t>detecter</a:t>
            </a:r>
            <a:r>
              <a:rPr lang="fr-FR" sz="1400" dirty="0">
                <a:effectLst/>
                <a:latin typeface="+mn-lt"/>
                <a:ea typeface="Calibri" panose="020F0502020204030204" pitchFamily="34" charset="0"/>
                <a:cs typeface="Arial" panose="020B0604020202020204" pitchFamily="34" charset="0"/>
              </a:rPr>
              <a:t> </a:t>
            </a:r>
            <a:r>
              <a:rPr lang="fr-FR" sz="1400" dirty="0" err="1">
                <a:effectLst/>
                <a:latin typeface="+mn-lt"/>
                <a:ea typeface="Calibri" panose="020F0502020204030204" pitchFamily="34" charset="0"/>
                <a:cs typeface="Arial" panose="020B0604020202020204" pitchFamily="34" charset="0"/>
              </a:rPr>
              <a:t>q’une</a:t>
            </a:r>
            <a:r>
              <a:rPr lang="fr-FR" sz="1400" dirty="0">
                <a:effectLst/>
                <a:latin typeface="+mn-lt"/>
                <a:ea typeface="Calibri" panose="020F0502020204030204" pitchFamily="34" charset="0"/>
                <a:cs typeface="Arial" panose="020B0604020202020204" pitchFamily="34" charset="0"/>
              </a:rPr>
              <a:t> cellule infecter ou non.</a:t>
            </a:r>
          </a:p>
          <a:p>
            <a:pPr marL="0" indent="0">
              <a:lnSpc>
                <a:spcPct val="150000"/>
              </a:lnSpc>
              <a:spcBef>
                <a:spcPts val="1600"/>
              </a:spcBef>
              <a:buNone/>
            </a:pPr>
            <a:r>
              <a:rPr lang="fr-FR" sz="1600" b="1" dirty="0"/>
              <a:t>Définition des données</a:t>
            </a:r>
          </a:p>
          <a:p>
            <a:pPr marL="0" indent="0">
              <a:lnSpc>
                <a:spcPct val="150000"/>
              </a:lnSpc>
              <a:spcBef>
                <a:spcPts val="1600"/>
              </a:spcBef>
              <a:buNone/>
            </a:pPr>
            <a:r>
              <a:rPr lang="fr-FR" dirty="0"/>
              <a:t> Il existe bien évidemment plusieurs façons de définir nos </a:t>
            </a:r>
            <a:r>
              <a:rPr lang="fr-FR" dirty="0" err="1"/>
              <a:t>éléments,On</a:t>
            </a:r>
            <a:r>
              <a:rPr lang="fr-FR" dirty="0"/>
              <a:t> pourra dans la suite de définir nos données avec des </a:t>
            </a:r>
            <a:r>
              <a:rPr lang="fr-FR" dirty="0" err="1"/>
              <a:t>Pointeurs,Tableau</a:t>
            </a:r>
            <a:r>
              <a:rPr lang="fr-FR" dirty="0"/>
              <a:t> et Structure.</a:t>
            </a:r>
          </a:p>
        </p:txBody>
      </p:sp>
    </p:spTree>
    <p:extLst>
      <p:ext uri="{BB962C8B-B14F-4D97-AF65-F5344CB8AC3E}">
        <p14:creationId xmlns:p14="http://schemas.microsoft.com/office/powerpoint/2010/main" val="4177224128"/>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875</Words>
  <Application>Microsoft Office PowerPoint</Application>
  <PresentationFormat>On-screen Show (16:9)</PresentationFormat>
  <Paragraphs>57</Paragraphs>
  <Slides>21</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TimesNewRomanPSMT</vt:lpstr>
      <vt:lpstr>Raleway</vt:lpstr>
      <vt:lpstr>Roboto Condensed Light</vt:lpstr>
      <vt:lpstr>Roboto</vt:lpstr>
      <vt:lpstr>Oswald</vt:lpstr>
      <vt:lpstr>Times New Roman</vt:lpstr>
      <vt:lpstr>Livvic</vt:lpstr>
      <vt:lpstr>Software Development Bussines Plan by Slidesgo</vt:lpstr>
      <vt:lpstr>k-Nearest Neighbors algorithm en langage C</vt:lpstr>
      <vt:lpstr>Plan : </vt:lpstr>
      <vt:lpstr>Introduction : </vt:lpstr>
      <vt:lpstr>L'apprentissage supervise :</vt:lpstr>
      <vt:lpstr>l’algorithme K-NN : </vt:lpstr>
      <vt:lpstr>FONCTIONNEMENT DE L’ALGORITHME :</vt:lpstr>
      <vt:lpstr>PSEUDO CODE K-NN</vt:lpstr>
      <vt:lpstr>Avantages et Inconvénients</vt:lpstr>
      <vt:lpstr>APPLICATION : </vt:lpstr>
      <vt:lpstr>Structure :</vt:lpstr>
      <vt:lpstr>Les différent variables utilisée</vt:lpstr>
      <vt:lpstr>Les fonctions </vt:lpstr>
      <vt:lpstr>CelluleClass code :</vt:lpstr>
      <vt:lpstr>TriDistance :</vt:lpstr>
      <vt:lpstr>Pour sélectionner la valeur de k qui convient à vos données, nous exécutons plusieurs fois l’algorithme KNN avec différentes valeurs de k. Puis nous choisissons le k qui réduit le nombre d’erreurs rencontrées tout en maintenant la capacité de l’algorithme à effectuer des prédictions avec précision lorsqu’il reçoit des données nouvelles</vt:lpstr>
      <vt:lpstr>PowerPoint Presentation</vt:lpstr>
      <vt:lpstr>TriDistance :</vt:lpstr>
      <vt:lpstr>PowerPoint Presentation</vt:lpstr>
      <vt:lpstr>Test de programme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k-Nearest Neighbors algorithm en langage C</dc:title>
  <dc:creator>Maraoui</dc:creator>
  <cp:lastModifiedBy>Maraoui</cp:lastModifiedBy>
  <cp:revision>5</cp:revision>
  <dcterms:modified xsi:type="dcterms:W3CDTF">2022-01-06T20:32:11Z</dcterms:modified>
</cp:coreProperties>
</file>