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E33D-20CB-47AB-80BE-5370CD425A04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36A5-91ED-4C4F-B6DC-7C6DF4130F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054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E33D-20CB-47AB-80BE-5370CD425A04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36A5-91ED-4C4F-B6DC-7C6DF4130F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688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E33D-20CB-47AB-80BE-5370CD425A04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36A5-91ED-4C4F-B6DC-7C6DF4130F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7168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E33D-20CB-47AB-80BE-5370CD425A04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36A5-91ED-4C4F-B6DC-7C6DF4130F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2467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E33D-20CB-47AB-80BE-5370CD425A04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36A5-91ED-4C4F-B6DC-7C6DF4130F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1659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E33D-20CB-47AB-80BE-5370CD425A04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36A5-91ED-4C4F-B6DC-7C6DF4130F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9404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E33D-20CB-47AB-80BE-5370CD425A04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36A5-91ED-4C4F-B6DC-7C6DF4130F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9643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E33D-20CB-47AB-80BE-5370CD425A04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36A5-91ED-4C4F-B6DC-7C6DF4130F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2592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E33D-20CB-47AB-80BE-5370CD425A04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36A5-91ED-4C4F-B6DC-7C6DF4130F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597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E33D-20CB-47AB-80BE-5370CD425A04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36A5-91ED-4C4F-B6DC-7C6DF4130F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786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E33D-20CB-47AB-80BE-5370CD425A04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36A5-91ED-4C4F-B6DC-7C6DF4130F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822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E33D-20CB-47AB-80BE-5370CD425A04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36A5-91ED-4C4F-B6DC-7C6DF4130F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20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E33D-20CB-47AB-80BE-5370CD425A04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36A5-91ED-4C4F-B6DC-7C6DF4130F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229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E33D-20CB-47AB-80BE-5370CD425A04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36A5-91ED-4C4F-B6DC-7C6DF4130F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262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E33D-20CB-47AB-80BE-5370CD425A04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36A5-91ED-4C4F-B6DC-7C6DF4130F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955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E33D-20CB-47AB-80BE-5370CD425A04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36A5-91ED-4C4F-B6DC-7C6DF4130F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156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55FE33D-20CB-47AB-80BE-5370CD425A04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17E36A5-91ED-4C4F-B6DC-7C6DF4130F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626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55FE33D-20CB-47AB-80BE-5370CD425A04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17E36A5-91ED-4C4F-B6DC-7C6DF4130F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3431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Best Universities for Programs in Australia 2025">
            <a:extLst>
              <a:ext uri="{FF2B5EF4-FFF2-40B4-BE49-F238E27FC236}">
                <a16:creationId xmlns:a16="http://schemas.microsoft.com/office/drawing/2014/main" id="{8642583E-1ED9-2F85-EA91-945BAEDD5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BB9B048F-0292-1795-821D-75D5BCB79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971799"/>
            <a:ext cx="8676222" cy="838201"/>
          </a:xfrm>
        </p:spPr>
        <p:txBody>
          <a:bodyPr/>
          <a:lstStyle/>
          <a:p>
            <a:r>
              <a:rPr lang="cs-CZ" dirty="0" err="1">
                <a:highlight>
                  <a:srgbClr val="C0C0C0"/>
                </a:highlight>
              </a:rPr>
              <a:t>Australia</a:t>
            </a:r>
            <a:endParaRPr lang="cs-CZ" dirty="0">
              <a:highlight>
                <a:srgbClr val="C0C0C0"/>
              </a:highlight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24A57C4-01D5-C854-0D61-3F5416CD4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449826"/>
          </a:xfrm>
        </p:spPr>
        <p:txBody>
          <a:bodyPr/>
          <a:lstStyle/>
          <a:p>
            <a:r>
              <a:rPr lang="cs-CZ" dirty="0">
                <a:highlight>
                  <a:srgbClr val="C0C0C0"/>
                </a:highlight>
              </a:rPr>
              <a:t>Fedorov Marat</a:t>
            </a:r>
          </a:p>
        </p:txBody>
      </p:sp>
    </p:spTree>
    <p:extLst>
      <p:ext uri="{BB962C8B-B14F-4D97-AF65-F5344CB8AC3E}">
        <p14:creationId xmlns:p14="http://schemas.microsoft.com/office/powerpoint/2010/main" val="3546023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157D36-4FED-4042-4CEB-EDE1BCA3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Culture</a:t>
            </a:r>
            <a:r>
              <a:rPr lang="cs-CZ" dirty="0"/>
              <a:t>, Lifestyle &amp; </a:t>
            </a:r>
            <a:r>
              <a:rPr lang="cs-CZ" dirty="0" err="1"/>
              <a:t>Icons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185B5E-4710-FF98-B077-80DD5F37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Australians enjoy surfing, diving, cricket, rugby, and country life; laid-back and adventurous</a:t>
            </a:r>
            <a:endParaRPr lang="cs-CZ" sz="2400" dirty="0"/>
          </a:p>
          <a:p>
            <a:r>
              <a:rPr lang="en-US" sz="2400" dirty="0"/>
              <a:t>Kiwis share a love of rugby, mountaineering, and outdoor living; Māori and European cultures blend.</a:t>
            </a:r>
            <a:endParaRPr lang="cs-CZ" sz="2400" dirty="0"/>
          </a:p>
          <a:p>
            <a:r>
              <a:rPr lang="cs-CZ" sz="2400" dirty="0" err="1"/>
              <a:t>Notable</a:t>
            </a:r>
            <a:r>
              <a:rPr lang="cs-CZ" sz="2400" dirty="0"/>
              <a:t> </a:t>
            </a:r>
            <a:r>
              <a:rPr lang="cs-CZ" sz="2400" dirty="0" err="1"/>
              <a:t>people</a:t>
            </a:r>
            <a:r>
              <a:rPr lang="cs-CZ" sz="2400" dirty="0"/>
              <a:t>:</a:t>
            </a:r>
          </a:p>
          <a:p>
            <a:pPr lvl="1"/>
            <a:r>
              <a:rPr lang="cs-CZ" sz="2000" dirty="0" err="1"/>
              <a:t>Australia</a:t>
            </a:r>
            <a:r>
              <a:rPr lang="cs-CZ" sz="2000" dirty="0"/>
              <a:t>: </a:t>
            </a:r>
            <a:r>
              <a:rPr lang="cs-CZ" sz="2000" dirty="0" err="1"/>
              <a:t>Hugh</a:t>
            </a:r>
            <a:r>
              <a:rPr lang="cs-CZ" sz="2000" dirty="0"/>
              <a:t> </a:t>
            </a:r>
            <a:r>
              <a:rPr lang="cs-CZ" sz="2000" dirty="0" err="1"/>
              <a:t>Jackman</a:t>
            </a:r>
            <a:r>
              <a:rPr lang="cs-CZ" sz="2000" dirty="0"/>
              <a:t>, Chris </a:t>
            </a:r>
            <a:r>
              <a:rPr lang="cs-CZ" sz="2000" dirty="0" err="1"/>
              <a:t>Hemsworth</a:t>
            </a:r>
            <a:r>
              <a:rPr lang="cs-CZ" sz="2000" dirty="0"/>
              <a:t>, Nicole </a:t>
            </a:r>
            <a:r>
              <a:rPr lang="cs-CZ" sz="2000" dirty="0" err="1"/>
              <a:t>Kidman</a:t>
            </a:r>
            <a:r>
              <a:rPr lang="cs-CZ" sz="2000" dirty="0"/>
              <a:t>, Mel Gibson, Kylie </a:t>
            </a:r>
            <a:r>
              <a:rPr lang="cs-CZ" sz="2000" dirty="0" err="1"/>
              <a:t>Minogue</a:t>
            </a:r>
            <a:endParaRPr lang="cs-CZ" sz="2000" dirty="0"/>
          </a:p>
          <a:p>
            <a:pPr lvl="1"/>
            <a:r>
              <a:rPr lang="en-US" sz="2000" dirty="0"/>
              <a:t>New Zealand: Russell Crowe, Lorde, Peter Jackson, Lucy Lawless</a:t>
            </a:r>
            <a:endParaRPr lang="cs-CZ" sz="2400" dirty="0"/>
          </a:p>
          <a:p>
            <a:r>
              <a:rPr lang="cs-CZ" sz="2400" dirty="0" err="1"/>
              <a:t>Foods</a:t>
            </a:r>
            <a:r>
              <a:rPr lang="cs-CZ" sz="2400" dirty="0"/>
              <a:t>:</a:t>
            </a:r>
          </a:p>
          <a:p>
            <a:pPr lvl="1"/>
            <a:r>
              <a:rPr lang="cs-CZ" sz="2000" dirty="0" err="1"/>
              <a:t>Australia</a:t>
            </a:r>
            <a:r>
              <a:rPr lang="cs-CZ" sz="2000" dirty="0"/>
              <a:t>: “</a:t>
            </a:r>
            <a:r>
              <a:rPr lang="cs-CZ" sz="2000" dirty="0" err="1"/>
              <a:t>Waltzing</a:t>
            </a:r>
            <a:r>
              <a:rPr lang="cs-CZ" sz="2000" dirty="0"/>
              <a:t> Matilda” as </a:t>
            </a:r>
            <a:r>
              <a:rPr lang="cs-CZ" sz="2000" dirty="0" err="1"/>
              <a:t>unofficial</a:t>
            </a:r>
            <a:r>
              <a:rPr lang="cs-CZ" sz="2000" dirty="0"/>
              <a:t> anthem; </a:t>
            </a:r>
            <a:r>
              <a:rPr lang="cs-CZ" sz="2000" dirty="0" err="1"/>
              <a:t>meat</a:t>
            </a:r>
            <a:r>
              <a:rPr lang="cs-CZ" sz="2000" dirty="0"/>
              <a:t> </a:t>
            </a:r>
            <a:r>
              <a:rPr lang="cs-CZ" sz="2000" dirty="0" err="1"/>
              <a:t>pies</a:t>
            </a:r>
            <a:r>
              <a:rPr lang="cs-CZ" sz="2000" dirty="0"/>
              <a:t>, </a:t>
            </a:r>
            <a:r>
              <a:rPr lang="cs-CZ" sz="2000" dirty="0" err="1"/>
              <a:t>lamington</a:t>
            </a:r>
            <a:r>
              <a:rPr lang="cs-CZ" sz="2000" dirty="0"/>
              <a:t> </a:t>
            </a:r>
            <a:r>
              <a:rPr lang="cs-CZ" sz="2000" dirty="0" err="1"/>
              <a:t>cake</a:t>
            </a:r>
            <a:r>
              <a:rPr lang="cs-CZ" sz="2000" dirty="0"/>
              <a:t>, </a:t>
            </a:r>
            <a:r>
              <a:rPr lang="cs-CZ" sz="2000" dirty="0" err="1"/>
              <a:t>kangaroo</a:t>
            </a:r>
            <a:r>
              <a:rPr lang="cs-CZ" sz="2000" dirty="0"/>
              <a:t> </a:t>
            </a:r>
            <a:r>
              <a:rPr lang="cs-CZ" sz="2000" dirty="0" err="1"/>
              <a:t>meat</a:t>
            </a:r>
            <a:r>
              <a:rPr lang="cs-CZ" sz="2000" dirty="0"/>
              <a:t>, </a:t>
            </a:r>
            <a:r>
              <a:rPr lang="cs-CZ" sz="2000" dirty="0" err="1"/>
              <a:t>crocodile</a:t>
            </a:r>
            <a:r>
              <a:rPr lang="cs-CZ" sz="2000" dirty="0"/>
              <a:t>; </a:t>
            </a:r>
            <a:r>
              <a:rPr lang="cs-CZ" sz="2000" dirty="0" err="1"/>
              <a:t>Archie</a:t>
            </a:r>
            <a:r>
              <a:rPr lang="cs-CZ" sz="2000" dirty="0"/>
              <a:t> Rose </a:t>
            </a:r>
            <a:r>
              <a:rPr lang="cs-CZ" sz="2000" dirty="0" err="1"/>
              <a:t>spirits</a:t>
            </a:r>
            <a:r>
              <a:rPr lang="cs-CZ" sz="2000" dirty="0"/>
              <a:t> </a:t>
            </a:r>
          </a:p>
          <a:p>
            <a:pPr lvl="1"/>
            <a:r>
              <a:rPr lang="en-US" sz="2000" dirty="0"/>
              <a:t>New Zealand: Hangi (underground oven cooking), pavlova dessert, Sunday roast, wine</a:t>
            </a:r>
            <a:r>
              <a:rPr lang="cs-CZ" sz="2000" dirty="0"/>
              <a:t>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4669DC-D502-910C-5C9B-BEA0042E1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386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BC2789-9EF1-1475-3D32-EBCB54CE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Conclusion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F013D84-F72C-30E5-C877-61393634F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Australia stands out for its vast landscapes, rich natural resources, unique wildlife, and colonial history—creating a strong and diverse national identity.</a:t>
            </a:r>
            <a:endParaRPr lang="cs-CZ" dirty="0"/>
          </a:p>
          <a:p>
            <a:r>
              <a:rPr lang="en-US" dirty="0"/>
              <a:t>New Zealand blends </a:t>
            </a:r>
            <a:r>
              <a:rPr lang="en-US" dirty="0" err="1"/>
              <a:t>Maori</a:t>
            </a:r>
            <a:r>
              <a:rPr lang="en-US" dirty="0"/>
              <a:t> heritage, breathtaking natural beauty, and progressive social policies with outdoor adventure at its core.</a:t>
            </a:r>
            <a:endParaRPr lang="cs-CZ" dirty="0"/>
          </a:p>
          <a:p>
            <a:r>
              <a:rPr lang="en-US" dirty="0"/>
              <a:t>Both are excellent </a:t>
            </a:r>
            <a:r>
              <a:rPr lang="en-US" dirty="0" err="1"/>
              <a:t>Maturita</a:t>
            </a:r>
            <a:r>
              <a:rPr lang="en-US" dirty="0"/>
              <a:t> topics: </a:t>
            </a:r>
            <a:endParaRPr lang="cs-CZ" dirty="0"/>
          </a:p>
          <a:p>
            <a:pPr lvl="1"/>
            <a:r>
              <a:rPr lang="en-US" dirty="0"/>
              <a:t>varied geography, history, culture, and environment make for engaging and well-rounded presentations.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06890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0249C2-2148-E693-3B13-995A4605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/>
          <a:lstStyle/>
          <a:p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now</a:t>
            </a:r>
            <a:r>
              <a:rPr lang="cs-CZ" dirty="0"/>
              <a:t> on </a:t>
            </a:r>
            <a:r>
              <a:rPr lang="cs-CZ" dirty="0" err="1"/>
              <a:t>this</a:t>
            </a:r>
            <a:r>
              <a:rPr lang="cs-CZ" dirty="0"/>
              <a:t> </a:t>
            </a:r>
            <a:r>
              <a:rPr lang="cs-CZ" dirty="0" err="1"/>
              <a:t>presentation</a:t>
            </a:r>
            <a:r>
              <a:rPr lang="cs-CZ" dirty="0"/>
              <a:t> </a:t>
            </a:r>
            <a:r>
              <a:rPr lang="cs-CZ" dirty="0" err="1"/>
              <a:t>will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in Czech </a:t>
            </a:r>
            <a:r>
              <a:rPr lang="cs-CZ" dirty="0" err="1"/>
              <a:t>language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02971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AEB84A-D552-E417-08BD-25A9BA55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a základní informace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EFA2D5-817E-033B-0DF0-EA9EFE236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930446"/>
          </a:xfrm>
        </p:spPr>
        <p:txBody>
          <a:bodyPr>
            <a:normAutofit/>
          </a:bodyPr>
          <a:lstStyle/>
          <a:p>
            <a:r>
              <a:rPr lang="cs-CZ" dirty="0"/>
              <a:t>Austrálie je zároveň nejmenší obývaný kontinent a šestá největší země světa (~7,5 milionu km²), o něco menší než USA.</a:t>
            </a:r>
          </a:p>
          <a:p>
            <a:endParaRPr lang="cs-CZ" dirty="0"/>
          </a:p>
          <a:p>
            <a:r>
              <a:rPr lang="cs-CZ" dirty="0"/>
              <a:t>Nachází se na jižní polokouli, mezi Indickým oceánem (západ a jih) a Tichým oceánem (na východě – Korálové a Tasmánské moře).</a:t>
            </a:r>
          </a:p>
          <a:p>
            <a:endParaRPr lang="cs-CZ" dirty="0"/>
          </a:p>
          <a:p>
            <a:r>
              <a:rPr lang="cs-CZ" dirty="0"/>
              <a:t>Nový Zéland je ostrovní stát v jihozápadním Pacifiku, asi 2 000 km jihovýchodně od Austrálie. Skládá se ze dvou hlavních ostrovů (Severní a Jižní) a mnoha menších.</a:t>
            </a:r>
          </a:p>
        </p:txBody>
      </p:sp>
    </p:spTree>
    <p:extLst>
      <p:ext uri="{BB962C8B-B14F-4D97-AF65-F5344CB8AC3E}">
        <p14:creationId xmlns:p14="http://schemas.microsoft.com/office/powerpoint/2010/main" val="3711117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2BF9DE-67EE-CF31-18A7-F99CC0221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Geografie a podnebí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1131A7-7D56-2344-183E-7CB5EA34F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4009104"/>
          </a:xfrm>
        </p:spPr>
        <p:txBody>
          <a:bodyPr/>
          <a:lstStyle/>
          <a:p>
            <a:r>
              <a:rPr lang="cs-CZ" dirty="0"/>
              <a:t>Austrálie je převážně rovinná a suchá – velkou část vnitrozemí pokrývají pouště (např. Velká písečná a Velká Viktoriina). Terén tvoří západní plošina, centrální nížiny a na východě Velké předělové pohoří s nejvyšší horou Mount </a:t>
            </a:r>
            <a:r>
              <a:rPr lang="cs-CZ" dirty="0" err="1"/>
              <a:t>Kosciuszko</a:t>
            </a:r>
            <a:r>
              <a:rPr lang="cs-CZ" dirty="0"/>
              <a:t> (2 228 m).</a:t>
            </a:r>
          </a:p>
          <a:p>
            <a:r>
              <a:rPr lang="cs-CZ" dirty="0"/>
              <a:t>Největší řeky jsou Murray (nejdelší trvalý tok) a </a:t>
            </a:r>
            <a:r>
              <a:rPr lang="cs-CZ" dirty="0" err="1"/>
              <a:t>Darling</a:t>
            </a:r>
            <a:r>
              <a:rPr lang="cs-CZ" dirty="0"/>
              <a:t>, jezera např. </a:t>
            </a:r>
            <a:r>
              <a:rPr lang="cs-CZ" dirty="0" err="1"/>
              <a:t>Eyre</a:t>
            </a:r>
            <a:r>
              <a:rPr lang="cs-CZ" dirty="0"/>
              <a:t>, </a:t>
            </a:r>
            <a:r>
              <a:rPr lang="cs-CZ" dirty="0" err="1"/>
              <a:t>Torrens</a:t>
            </a:r>
            <a:r>
              <a:rPr lang="cs-CZ" dirty="0"/>
              <a:t>, </a:t>
            </a:r>
            <a:r>
              <a:rPr lang="cs-CZ" dirty="0" err="1"/>
              <a:t>Gairdner</a:t>
            </a:r>
            <a:r>
              <a:rPr lang="cs-CZ" dirty="0"/>
              <a:t>.</a:t>
            </a:r>
          </a:p>
          <a:p>
            <a:r>
              <a:rPr lang="cs-CZ" dirty="0"/>
              <a:t>Podnebí je tropické až subtropické na severu, mírné na jihu, suché a horké ve vnitrozemí.</a:t>
            </a:r>
          </a:p>
          <a:p>
            <a:r>
              <a:rPr lang="cs-CZ" dirty="0"/>
              <a:t>Nový Zéland má sopečný Severní ostrov a horský Jižní ostrov (s pohořím </a:t>
            </a:r>
            <a:r>
              <a:rPr lang="cs-CZ" dirty="0" err="1"/>
              <a:t>Southern</a:t>
            </a:r>
            <a:r>
              <a:rPr lang="cs-CZ" dirty="0"/>
              <a:t> </a:t>
            </a:r>
            <a:r>
              <a:rPr lang="cs-CZ" dirty="0" err="1"/>
              <a:t>Alps</a:t>
            </a:r>
            <a:r>
              <a:rPr lang="cs-CZ" dirty="0"/>
              <a:t> a horou </a:t>
            </a:r>
            <a:r>
              <a:rPr lang="cs-CZ" dirty="0" err="1"/>
              <a:t>Mt</a:t>
            </a:r>
            <a:r>
              <a:rPr lang="cs-CZ" dirty="0"/>
              <a:t>. </a:t>
            </a:r>
            <a:r>
              <a:rPr lang="cs-CZ" dirty="0" err="1"/>
              <a:t>Cook</a:t>
            </a:r>
            <a:r>
              <a:rPr lang="cs-CZ" dirty="0"/>
              <a:t> – 3 764 m). Podnebí je mírné, proměnlivé.</a:t>
            </a:r>
          </a:p>
        </p:txBody>
      </p:sp>
    </p:spTree>
    <p:extLst>
      <p:ext uri="{BB962C8B-B14F-4D97-AF65-F5344CB8AC3E}">
        <p14:creationId xmlns:p14="http://schemas.microsoft.com/office/powerpoint/2010/main" val="2357136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E6CB1B-ED4F-2E6C-AA8A-69290BE1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Obyvatelstvo a společnost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654E2FA-6C20-5A9B-F47E-ABCCBB4C7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4028769"/>
          </a:xfrm>
        </p:spPr>
        <p:txBody>
          <a:bodyPr>
            <a:normAutofit/>
          </a:bodyPr>
          <a:lstStyle/>
          <a:p>
            <a:r>
              <a:rPr lang="cs-CZ" dirty="0"/>
              <a:t>Austrálie má asi 24 milionů obyvatel, z toho asi 85 % evropského původu (hlavně britského). Obyvatelstvo je soustředěno zejména podél jihovýchodního </a:t>
            </a:r>
            <a:r>
              <a:rPr lang="cs-CZ" dirty="0" err="1"/>
              <a:t>pobřeží.Aboriginci</a:t>
            </a:r>
            <a:r>
              <a:rPr lang="cs-CZ" dirty="0"/>
              <a:t>, původní obyvatelé, přišli asi před 50 000 lety.</a:t>
            </a:r>
          </a:p>
          <a:p>
            <a:r>
              <a:rPr lang="cs-CZ" dirty="0"/>
              <a:t>Nový Zéland má asi 4,5 milionu lidí, asi 80 % tvoří Evropané (tzv. </a:t>
            </a:r>
            <a:r>
              <a:rPr lang="cs-CZ" dirty="0" err="1"/>
              <a:t>Pākehā</a:t>
            </a:r>
            <a:r>
              <a:rPr lang="cs-CZ" dirty="0"/>
              <a:t>) a cca 15 % Maorové. Maorská kultura zůstává důležitá.</a:t>
            </a:r>
          </a:p>
          <a:p>
            <a:r>
              <a:rPr lang="cs-CZ" dirty="0"/>
              <a:t>Úřední jazyk v obou zemích je angličtina, ale používají se také domorodé jazyky (</a:t>
            </a:r>
            <a:r>
              <a:rPr lang="cs-CZ" dirty="0" err="1"/>
              <a:t>aboriginské</a:t>
            </a:r>
            <a:r>
              <a:rPr lang="cs-CZ" dirty="0"/>
              <a:t>, maorština).</a:t>
            </a:r>
          </a:p>
          <a:p>
            <a:r>
              <a:rPr lang="cs-CZ" dirty="0"/>
              <a:t>Australané jsou známí jako pohodoví a milující přírodu; Novozélanďané (tzv. </a:t>
            </a:r>
            <a:r>
              <a:rPr lang="cs-CZ" dirty="0" err="1"/>
              <a:t>Kiwis</a:t>
            </a:r>
            <a:r>
              <a:rPr lang="cs-CZ" dirty="0"/>
              <a:t>) milují sport – hlavně rugby.</a:t>
            </a:r>
          </a:p>
        </p:txBody>
      </p:sp>
    </p:spTree>
    <p:extLst>
      <p:ext uri="{BB962C8B-B14F-4D97-AF65-F5344CB8AC3E}">
        <p14:creationId xmlns:p14="http://schemas.microsoft.com/office/powerpoint/2010/main" val="3697830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769A7F-50A7-2F85-530E-0E055BE7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17523"/>
          </a:xfrm>
        </p:spPr>
        <p:txBody>
          <a:bodyPr/>
          <a:lstStyle/>
          <a:p>
            <a:r>
              <a:rPr lang="cs-CZ" dirty="0"/>
              <a:t>Historie a politický systém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4B702B5-0878-58B0-DA81-3BB00D303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38632"/>
            <a:ext cx="4954587" cy="5019368"/>
          </a:xfrm>
        </p:spPr>
        <p:txBody>
          <a:bodyPr>
            <a:normAutofit/>
          </a:bodyPr>
          <a:lstStyle/>
          <a:p>
            <a:r>
              <a:rPr lang="cs-CZ" dirty="0"/>
              <a:t>Austrálie:</a:t>
            </a:r>
          </a:p>
          <a:p>
            <a:pPr lvl="1"/>
            <a:r>
              <a:rPr lang="cs-CZ" dirty="0" err="1"/>
              <a:t>Aboriginci</a:t>
            </a:r>
            <a:r>
              <a:rPr lang="cs-CZ" dirty="0"/>
              <a:t> zde žili tisíce let.</a:t>
            </a:r>
          </a:p>
          <a:p>
            <a:pPr lvl="1"/>
            <a:r>
              <a:rPr lang="cs-CZ" dirty="0"/>
              <a:t>Prvním Evropanem byl Nizozemec (1606), pak James </a:t>
            </a:r>
            <a:r>
              <a:rPr lang="cs-CZ" dirty="0" err="1"/>
              <a:t>Cook</a:t>
            </a:r>
            <a:r>
              <a:rPr lang="cs-CZ" dirty="0"/>
              <a:t> v roce 1770 prohlásil zemi za britské území.</a:t>
            </a:r>
          </a:p>
          <a:p>
            <a:pPr lvl="1"/>
            <a:r>
              <a:rPr lang="cs-CZ" dirty="0"/>
              <a:t>Od roku 1788 byla Austrálie trestaneckou kolonií. V 19. století zde proběhla zlatá horečka.</a:t>
            </a:r>
          </a:p>
          <a:p>
            <a:pPr lvl="1"/>
            <a:r>
              <a:rPr lang="en-US" dirty="0"/>
              <a:t>1. </a:t>
            </a:r>
            <a:r>
              <a:rPr lang="en-US" dirty="0" err="1"/>
              <a:t>ledna</a:t>
            </a:r>
            <a:r>
              <a:rPr lang="en-US" dirty="0"/>
              <a:t> 1901 </a:t>
            </a:r>
            <a:r>
              <a:rPr lang="en-US" dirty="0" err="1"/>
              <a:t>vznikl</a:t>
            </a:r>
            <a:r>
              <a:rPr lang="en-US" dirty="0"/>
              <a:t> </a:t>
            </a:r>
            <a:r>
              <a:rPr lang="en-US" dirty="0" err="1"/>
              <a:t>Australský</a:t>
            </a:r>
            <a:r>
              <a:rPr lang="en-US" dirty="0"/>
              <a:t> </a:t>
            </a:r>
            <a:r>
              <a:rPr lang="en-US" dirty="0" err="1"/>
              <a:t>svaz</a:t>
            </a:r>
            <a:r>
              <a:rPr lang="en-US" dirty="0"/>
              <a:t> (Commonwealth of Australia).</a:t>
            </a:r>
            <a:endParaRPr lang="cs-CZ" dirty="0"/>
          </a:p>
          <a:p>
            <a:pPr lvl="1"/>
            <a:r>
              <a:rPr lang="cs-CZ" dirty="0"/>
              <a:t>Dnes má </a:t>
            </a:r>
            <a:r>
              <a:rPr lang="cs-CZ" b="1" dirty="0"/>
              <a:t>konstituční monarchii</a:t>
            </a:r>
            <a:r>
              <a:rPr lang="cs-CZ" dirty="0"/>
              <a:t> – královna (dnes král) je hlavou státu, zastupovanou </a:t>
            </a:r>
            <a:r>
              <a:rPr lang="cs-CZ" b="1" dirty="0"/>
              <a:t>generálním guvernérem</a:t>
            </a:r>
            <a:r>
              <a:rPr lang="cs-CZ" dirty="0"/>
              <a:t>; parlament má dvě komory (Senát a Sněmovnu reprezentantů).</a:t>
            </a:r>
          </a:p>
        </p:txBody>
      </p:sp>
      <p:sp>
        <p:nvSpPr>
          <p:cNvPr id="4" name="Zástupný obsah 2">
            <a:extLst>
              <a:ext uri="{FF2B5EF4-FFF2-40B4-BE49-F238E27FC236}">
                <a16:creationId xmlns:a16="http://schemas.microsoft.com/office/drawing/2014/main" id="{8D5A75EA-91CD-B139-60B1-DB3020CA743D}"/>
              </a:ext>
            </a:extLst>
          </p:cNvPr>
          <p:cNvSpPr txBox="1">
            <a:spLocks/>
          </p:cNvSpPr>
          <p:nvPr/>
        </p:nvSpPr>
        <p:spPr>
          <a:xfrm>
            <a:off x="6091236" y="1838632"/>
            <a:ext cx="4954587" cy="5019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Nový Zéland:</a:t>
            </a:r>
          </a:p>
          <a:p>
            <a:pPr lvl="1"/>
            <a:r>
              <a:rPr lang="cs-CZ" dirty="0"/>
              <a:t>Maorové přišli asi před 1 000 lety.</a:t>
            </a:r>
          </a:p>
          <a:p>
            <a:pPr lvl="1"/>
            <a:r>
              <a:rPr lang="cs-CZ" dirty="0"/>
              <a:t>Prvním Evropanem byl Abel </a:t>
            </a:r>
            <a:r>
              <a:rPr lang="cs-CZ" dirty="0" err="1"/>
              <a:t>Tasman</a:t>
            </a:r>
            <a:r>
              <a:rPr lang="cs-CZ" dirty="0"/>
              <a:t> (1642), později James </a:t>
            </a:r>
            <a:r>
              <a:rPr lang="cs-CZ" dirty="0" err="1"/>
              <a:t>Cook</a:t>
            </a:r>
            <a:r>
              <a:rPr lang="cs-CZ" dirty="0"/>
              <a:t>.</a:t>
            </a:r>
          </a:p>
          <a:p>
            <a:pPr lvl="1"/>
            <a:r>
              <a:rPr lang="cs-CZ" dirty="0"/>
              <a:t>V 19. století se stal britskou kolonií, v roce 1907 dominionem, plně nezávislým v roce 1931.</a:t>
            </a:r>
          </a:p>
          <a:p>
            <a:pPr lvl="1"/>
            <a:r>
              <a:rPr lang="cs-CZ" dirty="0"/>
              <a:t>Rovněž konstituční monarchie se stejným systémem (král, generální guvernér, parlament).</a:t>
            </a:r>
          </a:p>
          <a:p>
            <a:pPr lvl="1"/>
            <a:r>
              <a:rPr lang="cs-CZ" dirty="0"/>
              <a:t>Nový Zéland byl průkopníkem sociálních reforem: volební právo pro ženy (1893), důchody, 8hodinová pracovní doba.</a:t>
            </a:r>
          </a:p>
        </p:txBody>
      </p:sp>
    </p:spTree>
    <p:extLst>
      <p:ext uri="{BB962C8B-B14F-4D97-AF65-F5344CB8AC3E}">
        <p14:creationId xmlns:p14="http://schemas.microsoft.com/office/powerpoint/2010/main" val="1233520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3F516B-D653-7399-8299-522A9A899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19200"/>
          </a:xfrm>
        </p:spPr>
        <p:txBody>
          <a:bodyPr/>
          <a:lstStyle/>
          <a:p>
            <a:r>
              <a:rPr lang="cs-CZ" dirty="0"/>
              <a:t>Ekonomika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7C52371-1224-BC1A-1B8E-A7F15EFD1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28800"/>
            <a:ext cx="4954587" cy="4571999"/>
          </a:xfrm>
        </p:spPr>
        <p:txBody>
          <a:bodyPr/>
          <a:lstStyle/>
          <a:p>
            <a:r>
              <a:rPr lang="cs-CZ" dirty="0"/>
              <a:t>Austrálie:</a:t>
            </a:r>
          </a:p>
          <a:p>
            <a:pPr lvl="1"/>
            <a:r>
              <a:rPr lang="cs-CZ" dirty="0"/>
              <a:t>Bohatá na nerostné suroviny (železná ruda, uhlí, uran, plyn), exportuje vlnu, pšenici, hovězí.</a:t>
            </a:r>
          </a:p>
          <a:p>
            <a:pPr lvl="1"/>
            <a:r>
              <a:rPr lang="cs-CZ" dirty="0"/>
              <a:t>Silný průmysl – textilní, strojírenský, potravinářský.</a:t>
            </a:r>
          </a:p>
        </p:txBody>
      </p:sp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DDCDF017-955C-1452-E38D-23C277977103}"/>
              </a:ext>
            </a:extLst>
          </p:cNvPr>
          <p:cNvSpPr txBox="1">
            <a:spLocks/>
          </p:cNvSpPr>
          <p:nvPr/>
        </p:nvSpPr>
        <p:spPr>
          <a:xfrm>
            <a:off x="6091236" y="1828799"/>
            <a:ext cx="4954587" cy="457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Nový Zéland:</a:t>
            </a:r>
          </a:p>
          <a:p>
            <a:pPr lvl="1"/>
            <a:r>
              <a:rPr lang="cs-CZ" dirty="0"/>
              <a:t>Zaměřen na zemědělství – mléko, maso, dřevo, ryby.</a:t>
            </a:r>
          </a:p>
          <a:p>
            <a:pPr lvl="1"/>
            <a:r>
              <a:rPr lang="cs-CZ" dirty="0"/>
              <a:t>Také má uhlí, ropu, plyn a železnou rudu.</a:t>
            </a:r>
          </a:p>
        </p:txBody>
      </p:sp>
    </p:spTree>
    <p:extLst>
      <p:ext uri="{BB962C8B-B14F-4D97-AF65-F5344CB8AC3E}">
        <p14:creationId xmlns:p14="http://schemas.microsoft.com/office/powerpoint/2010/main" val="3136190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BED81A-AFDE-99CF-406A-604B6B59C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01213"/>
          </a:xfrm>
        </p:spPr>
        <p:txBody>
          <a:bodyPr/>
          <a:lstStyle/>
          <a:p>
            <a:r>
              <a:rPr lang="cs-CZ" dirty="0"/>
              <a:t>Symboly a svátky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E2B94F5-30B2-6861-9424-231EA22B2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10813"/>
            <a:ext cx="9905998" cy="4080387"/>
          </a:xfrm>
        </p:spPr>
        <p:txBody>
          <a:bodyPr/>
          <a:lstStyle/>
          <a:p>
            <a:r>
              <a:rPr lang="cs-CZ" u="sng" dirty="0"/>
              <a:t>Obě vlajky obsahují britskou Union Jack a souhvězdí Jižního kříže:</a:t>
            </a:r>
          </a:p>
          <a:p>
            <a:pPr lvl="1"/>
            <a:r>
              <a:rPr lang="cs-CZ" dirty="0"/>
              <a:t>Austrálie má navíc velkou sedmicípou hvězdu </a:t>
            </a:r>
            <a:r>
              <a:rPr lang="cs-CZ" dirty="0" err="1"/>
              <a:t>Commonwealthu</a:t>
            </a:r>
            <a:r>
              <a:rPr lang="cs-CZ" dirty="0"/>
              <a:t>;</a:t>
            </a:r>
          </a:p>
          <a:p>
            <a:pPr lvl="1"/>
            <a:r>
              <a:rPr lang="cs-CZ" dirty="0"/>
              <a:t>NZ má čtyři červené hvězdy Jižního kříže</a:t>
            </a:r>
          </a:p>
          <a:p>
            <a:r>
              <a:rPr lang="cs-CZ" u="sng" dirty="0"/>
              <a:t>Hlavní svátky:</a:t>
            </a:r>
          </a:p>
          <a:p>
            <a:pPr lvl="1"/>
            <a:r>
              <a:rPr lang="cs-CZ" b="1" dirty="0" err="1"/>
              <a:t>Australia</a:t>
            </a:r>
            <a:r>
              <a:rPr lang="cs-CZ" b="1" dirty="0"/>
              <a:t> </a:t>
            </a:r>
            <a:r>
              <a:rPr lang="cs-CZ" b="1" dirty="0" err="1"/>
              <a:t>Day</a:t>
            </a:r>
            <a:r>
              <a:rPr lang="cs-CZ" b="1" dirty="0"/>
              <a:t> </a:t>
            </a:r>
            <a:r>
              <a:rPr lang="cs-CZ" dirty="0"/>
              <a:t>– 26. ledna (příjezd první flotily)</a:t>
            </a:r>
          </a:p>
          <a:p>
            <a:pPr lvl="1"/>
            <a:r>
              <a:rPr lang="cs-CZ" b="1" dirty="0" err="1"/>
              <a:t>Anzac</a:t>
            </a:r>
            <a:r>
              <a:rPr lang="cs-CZ" b="1" dirty="0"/>
              <a:t> </a:t>
            </a:r>
            <a:r>
              <a:rPr lang="cs-CZ" b="1" dirty="0" err="1"/>
              <a:t>Day</a:t>
            </a:r>
            <a:r>
              <a:rPr lang="cs-CZ" dirty="0"/>
              <a:t> – 25. dubna (památka australských a novozélandských vojáků)</a:t>
            </a:r>
          </a:p>
          <a:p>
            <a:pPr lvl="1"/>
            <a:r>
              <a:rPr lang="cs-CZ" b="1" dirty="0" err="1"/>
              <a:t>Waitangi</a:t>
            </a:r>
            <a:r>
              <a:rPr lang="cs-CZ" b="1" dirty="0"/>
              <a:t> </a:t>
            </a:r>
            <a:r>
              <a:rPr lang="cs-CZ" b="1" dirty="0" err="1"/>
              <a:t>Day</a:t>
            </a:r>
            <a:r>
              <a:rPr lang="cs-CZ" dirty="0"/>
              <a:t> – 6. února na NZ (smlouva mezi Maory a Brity v roce 1840)</a:t>
            </a:r>
          </a:p>
          <a:p>
            <a:pPr lvl="1"/>
            <a:r>
              <a:rPr lang="cs-CZ" b="1" dirty="0"/>
              <a:t>Narozeniny krále/královny</a:t>
            </a:r>
            <a:r>
              <a:rPr lang="cs-CZ" dirty="0"/>
              <a:t> – různě podle státu</a:t>
            </a:r>
          </a:p>
        </p:txBody>
      </p:sp>
    </p:spTree>
    <p:extLst>
      <p:ext uri="{BB962C8B-B14F-4D97-AF65-F5344CB8AC3E}">
        <p14:creationId xmlns:p14="http://schemas.microsoft.com/office/powerpoint/2010/main" val="2744619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B79440-B622-A5E9-74C7-FA9EAE547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93058"/>
          </a:xfrm>
        </p:spPr>
        <p:txBody>
          <a:bodyPr/>
          <a:lstStyle/>
          <a:p>
            <a:r>
              <a:rPr lang="cs-CZ" dirty="0"/>
              <a:t>Příroda a památky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11F9E1F-0372-CCDF-E307-24D6F5219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1755059"/>
            <a:ext cx="4954587" cy="4188542"/>
          </a:xfrm>
        </p:spPr>
        <p:txBody>
          <a:bodyPr/>
          <a:lstStyle/>
          <a:p>
            <a:r>
              <a:rPr lang="cs-CZ" b="1" dirty="0"/>
              <a:t>Nový Zéland</a:t>
            </a:r>
            <a:r>
              <a:rPr lang="cs-CZ" dirty="0"/>
              <a:t>:</a:t>
            </a:r>
          </a:p>
          <a:p>
            <a:pPr lvl="1"/>
            <a:r>
              <a:rPr lang="cs-CZ" dirty="0"/>
              <a:t>Severní ostrov – </a:t>
            </a:r>
            <a:r>
              <a:rPr lang="cs-CZ" b="1" dirty="0"/>
              <a:t>sopky, gejzíry, horké prameny</a:t>
            </a:r>
            <a:r>
              <a:rPr lang="cs-CZ" dirty="0"/>
              <a:t>.</a:t>
            </a:r>
          </a:p>
          <a:p>
            <a:pPr lvl="1"/>
            <a:r>
              <a:rPr lang="cs-CZ" dirty="0"/>
              <a:t>Jižní ostrov – </a:t>
            </a:r>
            <a:r>
              <a:rPr lang="cs-CZ" b="1" dirty="0"/>
              <a:t>hory, ledovce, fjordy</a:t>
            </a:r>
            <a:r>
              <a:rPr lang="cs-CZ" dirty="0"/>
              <a:t>, ideální pro turistiku a lyžování.</a:t>
            </a:r>
          </a:p>
          <a:p>
            <a:pPr lvl="1"/>
            <a:r>
              <a:rPr lang="cs-CZ" dirty="0"/>
              <a:t>Známé filmové lokace (Pán prstenů, </a:t>
            </a:r>
            <a:r>
              <a:rPr lang="cs-CZ" dirty="0" err="1"/>
              <a:t>Hobitín</a:t>
            </a:r>
            <a:r>
              <a:rPr lang="cs-CZ" dirty="0"/>
              <a:t>).</a:t>
            </a:r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5C78344F-4908-2E00-A7CF-710ACED705E5}"/>
              </a:ext>
            </a:extLst>
          </p:cNvPr>
          <p:cNvSpPr txBox="1">
            <a:spLocks/>
          </p:cNvSpPr>
          <p:nvPr/>
        </p:nvSpPr>
        <p:spPr>
          <a:xfrm>
            <a:off x="1293813" y="1755059"/>
            <a:ext cx="4954587" cy="4188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cs-CZ" b="1" dirty="0"/>
              <a:t>Austrálie</a:t>
            </a:r>
            <a:r>
              <a:rPr lang="cs-CZ" dirty="0"/>
              <a:t>:</a:t>
            </a:r>
          </a:p>
          <a:p>
            <a:pPr lvl="1"/>
            <a:r>
              <a:rPr lang="cs-CZ" b="1" dirty="0" err="1"/>
              <a:t>Uluru</a:t>
            </a:r>
            <a:r>
              <a:rPr lang="cs-CZ" b="1" dirty="0"/>
              <a:t> (</a:t>
            </a:r>
            <a:r>
              <a:rPr lang="cs-CZ" b="1" dirty="0" err="1"/>
              <a:t>Ayers</a:t>
            </a:r>
            <a:r>
              <a:rPr lang="cs-CZ" b="1" dirty="0"/>
              <a:t> Rock)</a:t>
            </a:r>
            <a:r>
              <a:rPr lang="cs-CZ" dirty="0"/>
              <a:t> – červený pískovcový monolit, posvátné místo </a:t>
            </a:r>
            <a:r>
              <a:rPr lang="cs-CZ" dirty="0" err="1"/>
              <a:t>Aboriginců</a:t>
            </a:r>
            <a:endParaRPr lang="cs-CZ" dirty="0"/>
          </a:p>
          <a:p>
            <a:pPr lvl="1"/>
            <a:r>
              <a:rPr lang="cs-CZ" b="1" dirty="0"/>
              <a:t>Velký bariérový útes</a:t>
            </a:r>
            <a:r>
              <a:rPr lang="cs-CZ" dirty="0"/>
              <a:t> – největší korálový systém světa.</a:t>
            </a:r>
          </a:p>
          <a:p>
            <a:pPr lvl="1"/>
            <a:r>
              <a:rPr lang="cs-CZ" dirty="0"/>
              <a:t>Typická zvířata: </a:t>
            </a:r>
            <a:r>
              <a:rPr lang="cs-CZ" b="1" dirty="0"/>
              <a:t>klokan, koala, </a:t>
            </a:r>
            <a:r>
              <a:rPr lang="cs-CZ" b="1" dirty="0" err="1"/>
              <a:t>wombat</a:t>
            </a:r>
            <a:r>
              <a:rPr lang="cs-CZ" b="1" dirty="0"/>
              <a:t>, ptakopysk, tasmánský čert</a:t>
            </a:r>
            <a:r>
              <a:rPr lang="cs-CZ" dirty="0"/>
              <a:t>; nebezpeční hadi a pavouci.</a:t>
            </a:r>
          </a:p>
        </p:txBody>
      </p:sp>
    </p:spTree>
    <p:extLst>
      <p:ext uri="{BB962C8B-B14F-4D97-AF65-F5344CB8AC3E}">
        <p14:creationId xmlns:p14="http://schemas.microsoft.com/office/powerpoint/2010/main" val="163706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New Zealand | History, Map, Flag, Capital, Population, &amp; Facts | Britannica">
            <a:extLst>
              <a:ext uri="{FF2B5EF4-FFF2-40B4-BE49-F238E27FC236}">
                <a16:creationId xmlns:a16="http://schemas.microsoft.com/office/drawing/2014/main" id="{C6AB91CA-9318-2A8E-5A64-EC755F470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6740B1B-0115-1E5C-31A6-AD7F1DF12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971799"/>
            <a:ext cx="8676222" cy="838201"/>
          </a:xfrm>
        </p:spPr>
        <p:txBody>
          <a:bodyPr/>
          <a:lstStyle/>
          <a:p>
            <a:r>
              <a:rPr lang="cs-CZ" dirty="0">
                <a:highlight>
                  <a:srgbClr val="C0C0C0"/>
                </a:highlight>
              </a:rPr>
              <a:t>New </a:t>
            </a:r>
            <a:r>
              <a:rPr lang="cs-CZ" dirty="0" err="1">
                <a:highlight>
                  <a:srgbClr val="C0C0C0"/>
                </a:highlight>
              </a:rPr>
              <a:t>Zealand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06FF189-E9A4-ED3F-AE90-26EE0C2A6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548148"/>
          </a:xfrm>
        </p:spPr>
        <p:txBody>
          <a:bodyPr/>
          <a:lstStyle/>
          <a:p>
            <a:r>
              <a:rPr lang="cs-CZ" dirty="0">
                <a:highlight>
                  <a:srgbClr val="C0C0C0"/>
                </a:highlight>
              </a:rPr>
              <a:t>Fedorov Marat</a:t>
            </a:r>
          </a:p>
        </p:txBody>
      </p:sp>
    </p:spTree>
    <p:extLst>
      <p:ext uri="{BB962C8B-B14F-4D97-AF65-F5344CB8AC3E}">
        <p14:creationId xmlns:p14="http://schemas.microsoft.com/office/powerpoint/2010/main" val="2429496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887D56-ED37-AE66-138E-37BD6EE9A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50374"/>
          </a:xfrm>
        </p:spPr>
        <p:txBody>
          <a:bodyPr/>
          <a:lstStyle/>
          <a:p>
            <a:r>
              <a:rPr lang="cs-CZ" dirty="0"/>
              <a:t>Kultura, životní styl a osobnosti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27C939A-7B12-82F2-692B-A4C6C56F9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59974"/>
            <a:ext cx="9905998" cy="4807973"/>
          </a:xfrm>
        </p:spPr>
        <p:txBody>
          <a:bodyPr/>
          <a:lstStyle/>
          <a:p>
            <a:r>
              <a:rPr lang="cs-CZ" dirty="0"/>
              <a:t>Australané milují </a:t>
            </a:r>
            <a:r>
              <a:rPr lang="cs-CZ" b="1" dirty="0"/>
              <a:t>surfování, potápění, kriket, rugby</a:t>
            </a:r>
            <a:r>
              <a:rPr lang="cs-CZ" dirty="0"/>
              <a:t>, venkovní život</a:t>
            </a:r>
          </a:p>
          <a:p>
            <a:r>
              <a:rPr lang="cs-CZ" dirty="0" err="1"/>
              <a:t>Kiwis</a:t>
            </a:r>
            <a:r>
              <a:rPr lang="cs-CZ" dirty="0"/>
              <a:t> (Novozélanďané) milují hory, přírodu a </a:t>
            </a:r>
            <a:r>
              <a:rPr lang="cs-CZ" b="1" dirty="0"/>
              <a:t>maorskou i evropskou kulturu</a:t>
            </a:r>
          </a:p>
          <a:p>
            <a:r>
              <a:rPr lang="cs-CZ" dirty="0"/>
              <a:t>Slavné osobnosti:</a:t>
            </a:r>
          </a:p>
          <a:p>
            <a:pPr lvl="1"/>
            <a:r>
              <a:rPr lang="cs-CZ" dirty="0"/>
              <a:t>Austrálie: </a:t>
            </a:r>
            <a:r>
              <a:rPr lang="cs-CZ" dirty="0" err="1"/>
              <a:t>Hugh</a:t>
            </a:r>
            <a:r>
              <a:rPr lang="cs-CZ" dirty="0"/>
              <a:t> </a:t>
            </a:r>
            <a:r>
              <a:rPr lang="cs-CZ" dirty="0" err="1"/>
              <a:t>Jackman</a:t>
            </a:r>
            <a:r>
              <a:rPr lang="cs-CZ" dirty="0"/>
              <a:t>, Chris </a:t>
            </a:r>
            <a:r>
              <a:rPr lang="cs-CZ" dirty="0" err="1"/>
              <a:t>Hemsworth</a:t>
            </a:r>
            <a:r>
              <a:rPr lang="cs-CZ" dirty="0"/>
              <a:t>, Nicole </a:t>
            </a:r>
            <a:r>
              <a:rPr lang="cs-CZ" dirty="0" err="1"/>
              <a:t>Kidman</a:t>
            </a:r>
            <a:r>
              <a:rPr lang="cs-CZ" dirty="0"/>
              <a:t>, Mel Gibson, Kylie </a:t>
            </a:r>
            <a:r>
              <a:rPr lang="cs-CZ" dirty="0" err="1"/>
              <a:t>Minogue</a:t>
            </a:r>
            <a:endParaRPr lang="cs-CZ" dirty="0"/>
          </a:p>
          <a:p>
            <a:pPr lvl="1"/>
            <a:r>
              <a:rPr lang="cs-CZ" dirty="0"/>
              <a:t>Nový Zéland: Russell </a:t>
            </a:r>
            <a:r>
              <a:rPr lang="cs-CZ" dirty="0" err="1"/>
              <a:t>Crowe</a:t>
            </a:r>
            <a:r>
              <a:rPr lang="cs-CZ" dirty="0"/>
              <a:t>, Lorde, Peter Jackson, Lucy </a:t>
            </a:r>
            <a:r>
              <a:rPr lang="cs-CZ" dirty="0" err="1"/>
              <a:t>Lawless</a:t>
            </a:r>
            <a:r>
              <a:rPr lang="cs-CZ" dirty="0"/>
              <a:t>.</a:t>
            </a:r>
          </a:p>
          <a:p>
            <a:r>
              <a:rPr lang="cs-CZ" dirty="0"/>
              <a:t>Jídlo:</a:t>
            </a:r>
          </a:p>
          <a:p>
            <a:pPr lvl="1"/>
            <a:r>
              <a:rPr lang="cs-CZ" dirty="0"/>
              <a:t>Austrálie: masové koláče, </a:t>
            </a:r>
            <a:r>
              <a:rPr lang="cs-CZ" dirty="0" err="1"/>
              <a:t>lamingtony</a:t>
            </a:r>
            <a:r>
              <a:rPr lang="cs-CZ" dirty="0"/>
              <a:t>, maso z klokana, krokodýla, známá značka alkoholu – </a:t>
            </a:r>
            <a:r>
              <a:rPr lang="cs-CZ" dirty="0" err="1"/>
              <a:t>Archie</a:t>
            </a:r>
            <a:r>
              <a:rPr lang="cs-CZ" dirty="0"/>
              <a:t> Rose</a:t>
            </a:r>
          </a:p>
          <a:p>
            <a:pPr lvl="1"/>
            <a:r>
              <a:rPr lang="cs-CZ" dirty="0"/>
              <a:t>Nový Zéland: </a:t>
            </a:r>
            <a:r>
              <a:rPr lang="cs-CZ" b="1" dirty="0" err="1"/>
              <a:t>hangi</a:t>
            </a:r>
            <a:r>
              <a:rPr lang="cs-CZ" dirty="0"/>
              <a:t> (vaření v zemi), dezert </a:t>
            </a:r>
            <a:r>
              <a:rPr lang="cs-CZ" b="1" dirty="0" err="1"/>
              <a:t>pavlova</a:t>
            </a:r>
            <a:r>
              <a:rPr lang="cs-CZ" dirty="0"/>
              <a:t>, pečeně, kvalitní vína. 	</a:t>
            </a:r>
          </a:p>
        </p:txBody>
      </p:sp>
    </p:spTree>
    <p:extLst>
      <p:ext uri="{BB962C8B-B14F-4D97-AF65-F5344CB8AC3E}">
        <p14:creationId xmlns:p14="http://schemas.microsoft.com/office/powerpoint/2010/main" val="721868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5290B9-FC3F-6548-7A65-00703704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50374"/>
          </a:xfrm>
        </p:spPr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EB3EB7-22B5-82E9-76DC-527DD067C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38633"/>
            <a:ext cx="9905998" cy="3952568"/>
          </a:xfrm>
        </p:spPr>
        <p:txBody>
          <a:bodyPr/>
          <a:lstStyle/>
          <a:p>
            <a:r>
              <a:rPr lang="cs-CZ" b="1" dirty="0"/>
              <a:t>Austrálie</a:t>
            </a:r>
            <a:r>
              <a:rPr lang="cs-CZ" dirty="0"/>
              <a:t> je země s jedinečnou přírodou, kulturou, nerostným bohatstvím a rozmanitou historií.</a:t>
            </a:r>
          </a:p>
          <a:p>
            <a:r>
              <a:rPr lang="cs-CZ" b="1" dirty="0"/>
              <a:t>Nový Zéland</a:t>
            </a:r>
            <a:r>
              <a:rPr lang="cs-CZ" dirty="0"/>
              <a:t> kombinuje maorskou tradici, úchvatnou krajinu a moderní společnost zaměřenou na přírodu.</a:t>
            </a:r>
          </a:p>
          <a:p>
            <a:r>
              <a:rPr lang="cs-CZ" dirty="0"/>
              <a:t>Obě země jsou </a:t>
            </a:r>
            <a:r>
              <a:rPr lang="cs-CZ" b="1" dirty="0"/>
              <a:t>výborným tématem k maturitě</a:t>
            </a:r>
            <a:r>
              <a:rPr lang="cs-CZ" dirty="0"/>
              <a:t> – přináší různorodé informace o geografii, kultuře i historii.</a:t>
            </a:r>
          </a:p>
        </p:txBody>
      </p:sp>
    </p:spTree>
    <p:extLst>
      <p:ext uri="{BB962C8B-B14F-4D97-AF65-F5344CB8AC3E}">
        <p14:creationId xmlns:p14="http://schemas.microsoft.com/office/powerpoint/2010/main" val="373422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2B3116-6447-9C6C-F675-81BE1138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Introduction</a:t>
            </a:r>
            <a:r>
              <a:rPr lang="cs-CZ" dirty="0"/>
              <a:t> &amp; Basic </a:t>
            </a:r>
            <a:r>
              <a:rPr lang="cs-CZ" dirty="0" err="1"/>
              <a:t>Facts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C4869C-726B-30E6-3896-7F67EA03E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Australia is both the smallest inhabited continent and the sixth-largest country (~7.5 million km²), slightly smaller than the USA</a:t>
            </a:r>
            <a:endParaRPr lang="cs-CZ" dirty="0"/>
          </a:p>
          <a:p>
            <a:endParaRPr lang="cs-CZ" dirty="0"/>
          </a:p>
          <a:p>
            <a:r>
              <a:rPr lang="en-US" dirty="0"/>
              <a:t>It lies entirely in the Southern Hemisphere, between the Indian Ocean (west &amp; south) and the Pacific Ocean (including Coral and Tasman Seas to the east)</a:t>
            </a:r>
            <a:endParaRPr lang="cs-CZ" dirty="0"/>
          </a:p>
          <a:p>
            <a:endParaRPr lang="cs-CZ" dirty="0"/>
          </a:p>
          <a:p>
            <a:r>
              <a:rPr lang="en-US" dirty="0"/>
              <a:t>New Zealand is a sovereign island country in the southwestern Pacific, about 2,000 km southeast of Australia, consisting of two main islands (North and South) and many smaller ones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5837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E47B14-7608-F23C-36A9-082B4EED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Geography</a:t>
            </a:r>
            <a:r>
              <a:rPr lang="cs-CZ" dirty="0"/>
              <a:t> &amp; </a:t>
            </a:r>
            <a:r>
              <a:rPr lang="cs-CZ" dirty="0" err="1"/>
              <a:t>Climate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9CB978-7B36-BA53-6B93-3A9F989B4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40"/>
            <a:ext cx="10515600" cy="5171766"/>
          </a:xfrm>
        </p:spPr>
        <p:txBody>
          <a:bodyPr>
            <a:normAutofit/>
          </a:bodyPr>
          <a:lstStyle/>
          <a:p>
            <a:r>
              <a:rPr lang="en-US" dirty="0"/>
              <a:t>Australia is very flat and arid, with most </a:t>
            </a:r>
            <a:r>
              <a:rPr lang="en-US" dirty="0" err="1"/>
              <a:t>centre</a:t>
            </a:r>
            <a:r>
              <a:rPr lang="en-US" dirty="0"/>
              <a:t> covered in deserts (Great Sandy, Great Victoria), rising to the Western Plateau, Central Lowlands, and Eastern Highlands (Great Dividing Range with Mt. Kosciuszko at ~2,228 m)</a:t>
            </a:r>
            <a:endParaRPr lang="cs-CZ" dirty="0"/>
          </a:p>
          <a:p>
            <a:r>
              <a:rPr lang="en-US" dirty="0"/>
              <a:t>Major rivers: Murray (longest permanent), Darling; lakes: Eyre, Torrens, Gairdner</a:t>
            </a:r>
            <a:endParaRPr lang="cs-CZ" dirty="0"/>
          </a:p>
          <a:p>
            <a:r>
              <a:rPr lang="en-US" dirty="0"/>
              <a:t>Climate ranges from tropical/subtropical in the north to warm temperate in the south; extremely dry and hot inland</a:t>
            </a:r>
            <a:endParaRPr lang="cs-CZ" dirty="0"/>
          </a:p>
          <a:p>
            <a:r>
              <a:rPr lang="en-US" dirty="0"/>
              <a:t>New Zealand: North Island is volcanic; South Island is mountainous (Southern Alps, Mt. Cook at 3,764 m); climate mild and changeable year‑round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7267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D8774E-3122-0AB8-C3BC-937B885F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Population</a:t>
            </a:r>
            <a:r>
              <a:rPr lang="cs-CZ" dirty="0"/>
              <a:t> &amp; Society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FA878BA-8BF8-CD7E-7303-B5574ED3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Australia has ~24 million inhabitants, with ~85% of European (mainly British) origin; dense population along the southeast coast. Aboriginal Australians arrived ~50,000 years ago</a:t>
            </a:r>
            <a:endParaRPr lang="cs-CZ" dirty="0"/>
          </a:p>
          <a:p>
            <a:r>
              <a:rPr lang="cs-CZ" dirty="0"/>
              <a:t>New </a:t>
            </a:r>
            <a:r>
              <a:rPr lang="cs-CZ" dirty="0" err="1"/>
              <a:t>Zealand</a:t>
            </a:r>
            <a:r>
              <a:rPr lang="cs-CZ" dirty="0"/>
              <a:t> has ~4.5 </a:t>
            </a:r>
            <a:r>
              <a:rPr lang="cs-CZ" dirty="0" err="1"/>
              <a:t>million</a:t>
            </a:r>
            <a:r>
              <a:rPr lang="cs-CZ" dirty="0"/>
              <a:t> </a:t>
            </a:r>
            <a:r>
              <a:rPr lang="cs-CZ" dirty="0" err="1"/>
              <a:t>people</a:t>
            </a:r>
            <a:r>
              <a:rPr lang="cs-CZ" dirty="0"/>
              <a:t>, ~80% </a:t>
            </a:r>
            <a:r>
              <a:rPr lang="cs-CZ" dirty="0" err="1"/>
              <a:t>European</a:t>
            </a:r>
            <a:r>
              <a:rPr lang="cs-CZ" dirty="0"/>
              <a:t> (</a:t>
            </a:r>
            <a:r>
              <a:rPr lang="cs-CZ" dirty="0" err="1"/>
              <a:t>Pākehā</a:t>
            </a:r>
            <a:r>
              <a:rPr lang="cs-CZ" dirty="0"/>
              <a:t>), ~15% </a:t>
            </a:r>
            <a:r>
              <a:rPr lang="cs-CZ" dirty="0" err="1"/>
              <a:t>Māori</a:t>
            </a:r>
            <a:r>
              <a:rPr lang="cs-CZ" dirty="0"/>
              <a:t>; </a:t>
            </a:r>
            <a:r>
              <a:rPr lang="cs-CZ" dirty="0" err="1"/>
              <a:t>Māori</a:t>
            </a:r>
            <a:r>
              <a:rPr lang="cs-CZ" dirty="0"/>
              <a:t> </a:t>
            </a:r>
            <a:r>
              <a:rPr lang="cs-CZ" dirty="0" err="1"/>
              <a:t>culture</a:t>
            </a:r>
            <a:r>
              <a:rPr lang="cs-CZ" dirty="0"/>
              <a:t> </a:t>
            </a:r>
            <a:r>
              <a:rPr lang="cs-CZ" dirty="0" err="1"/>
              <a:t>remains</a:t>
            </a:r>
            <a:r>
              <a:rPr lang="cs-CZ" dirty="0"/>
              <a:t> </a:t>
            </a:r>
            <a:r>
              <a:rPr lang="cs-CZ" dirty="0" err="1"/>
              <a:t>important</a:t>
            </a:r>
            <a:endParaRPr lang="cs-CZ" dirty="0"/>
          </a:p>
          <a:p>
            <a:r>
              <a:rPr lang="en-US" dirty="0"/>
              <a:t>English is the primary language in both countries; Aboriginal and Māori languages are also present</a:t>
            </a:r>
            <a:endParaRPr lang="cs-CZ" dirty="0"/>
          </a:p>
          <a:p>
            <a:r>
              <a:rPr lang="en-US" dirty="0"/>
              <a:t>Australians are known for being laid-back and outdoorsy; New Zealanders (“Kiwis”) love sports—especially rugby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9184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D44DC9-FD03-C461-221A-DE3AA8EA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/>
          <a:lstStyle/>
          <a:p>
            <a:r>
              <a:rPr lang="cs-CZ" dirty="0" err="1"/>
              <a:t>History</a:t>
            </a:r>
            <a:r>
              <a:rPr lang="cs-CZ" dirty="0"/>
              <a:t> &amp; </a:t>
            </a:r>
            <a:r>
              <a:rPr lang="cs-CZ" dirty="0" err="1"/>
              <a:t>Political</a:t>
            </a:r>
            <a:r>
              <a:rPr lang="cs-CZ" dirty="0"/>
              <a:t> </a:t>
            </a:r>
            <a:r>
              <a:rPr lang="cs-CZ" dirty="0" err="1"/>
              <a:t>System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6B5D3F-DEC0-59B4-E3E6-8E0961F49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10" y="1447081"/>
            <a:ext cx="5851490" cy="5288015"/>
          </a:xfrm>
        </p:spPr>
        <p:txBody>
          <a:bodyPr>
            <a:normAutofit lnSpcReduction="10000"/>
          </a:bodyPr>
          <a:lstStyle/>
          <a:p>
            <a:r>
              <a:rPr lang="cs-CZ" dirty="0" err="1"/>
              <a:t>Australia</a:t>
            </a:r>
            <a:r>
              <a:rPr lang="cs-CZ" dirty="0"/>
              <a:t>:</a:t>
            </a:r>
          </a:p>
          <a:p>
            <a:pPr lvl="1"/>
            <a:r>
              <a:rPr lang="en-US" sz="2000" dirty="0"/>
              <a:t>Indigenous Aboriginal populations lived here for millennia.</a:t>
            </a:r>
            <a:endParaRPr lang="cs-CZ" sz="2000" dirty="0"/>
          </a:p>
          <a:p>
            <a:pPr lvl="1"/>
            <a:r>
              <a:rPr lang="en-US" sz="2000" dirty="0"/>
              <a:t>First European sighting by Dutch in 1606; claimed for Britain by Captain James Cook in 1770.</a:t>
            </a:r>
            <a:endParaRPr lang="cs-CZ" sz="2000" dirty="0"/>
          </a:p>
          <a:p>
            <a:pPr lvl="1"/>
            <a:r>
              <a:rPr lang="en-US" sz="2000" dirty="0"/>
              <a:t>Became a British convict colony from 1788; gold rush in mid-1800s; federated into the Commonwealth of Australia on January 1, 1901</a:t>
            </a:r>
            <a:endParaRPr lang="cs-CZ" sz="2000" dirty="0"/>
          </a:p>
          <a:p>
            <a:pPr lvl="1"/>
            <a:r>
              <a:rPr lang="en-US" sz="2000" dirty="0"/>
              <a:t>Presently, a constitutional monarchy under Queen Elizabeth II (represented by a Governor-General), with a federal parliament (Senate &amp; House of Representatives)</a:t>
            </a:r>
            <a:endParaRPr lang="cs-CZ" sz="2000" dirty="0"/>
          </a:p>
          <a:p>
            <a:pPr lvl="1"/>
            <a:endParaRPr lang="cs-CZ" dirty="0"/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0938C834-C1B1-BC16-6323-73C8962AE0FB}"/>
              </a:ext>
            </a:extLst>
          </p:cNvPr>
          <p:cNvSpPr txBox="1">
            <a:spLocks/>
          </p:cNvSpPr>
          <p:nvPr/>
        </p:nvSpPr>
        <p:spPr>
          <a:xfrm>
            <a:off x="6096000" y="1447081"/>
            <a:ext cx="5851490" cy="5045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New </a:t>
            </a:r>
            <a:r>
              <a:rPr lang="cs-CZ" dirty="0" err="1"/>
              <a:t>Zealand</a:t>
            </a:r>
            <a:r>
              <a:rPr lang="cs-CZ" dirty="0"/>
              <a:t>:</a:t>
            </a:r>
          </a:p>
          <a:p>
            <a:pPr lvl="1"/>
            <a:r>
              <a:rPr lang="en-US" sz="2000" dirty="0"/>
              <a:t>Māori arrived ~1,000 years ago</a:t>
            </a:r>
            <a:r>
              <a:rPr lang="cs-CZ" sz="2000" dirty="0"/>
              <a:t>.</a:t>
            </a:r>
          </a:p>
          <a:p>
            <a:pPr lvl="1"/>
            <a:r>
              <a:rPr lang="en-US" sz="2000" dirty="0"/>
              <a:t>First European by Dutch (Abel Tasman, 1642), later mapped by Cook in 1759–70.</a:t>
            </a:r>
            <a:endParaRPr lang="cs-CZ" sz="2000" dirty="0"/>
          </a:p>
          <a:p>
            <a:pPr lvl="1"/>
            <a:r>
              <a:rPr lang="en-US" sz="2000" dirty="0"/>
              <a:t>Became a British colony; granted dominion in 1907; full independence in 1931.</a:t>
            </a:r>
            <a:endParaRPr lang="cs-CZ" sz="2000" dirty="0"/>
          </a:p>
          <a:p>
            <a:pPr lvl="1"/>
            <a:r>
              <a:rPr lang="en-US" sz="2000" dirty="0"/>
              <a:t>Also, a constitutional monarchy; parliamentary system with Queen + Governor-General + Parliament</a:t>
            </a:r>
            <a:endParaRPr lang="cs-CZ" sz="2000" dirty="0"/>
          </a:p>
          <a:p>
            <a:pPr lvl="1"/>
            <a:r>
              <a:rPr lang="en-US" sz="2000" dirty="0"/>
              <a:t>Pioneering social reforms: women’s suffrage (1893), pensions, eight-hour workday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371219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3A8201-8F0A-27DB-223B-37B184B5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Economy</a:t>
            </a:r>
            <a:r>
              <a:rPr lang="cs-CZ" dirty="0"/>
              <a:t> &amp; </a:t>
            </a:r>
            <a:r>
              <a:rPr lang="cs-CZ" dirty="0" err="1"/>
              <a:t>Key</a:t>
            </a:r>
            <a:r>
              <a:rPr lang="cs-CZ" dirty="0"/>
              <a:t> </a:t>
            </a:r>
            <a:r>
              <a:rPr lang="cs-CZ" dirty="0" err="1"/>
              <a:t>Stats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104C4B-55CD-18A7-C520-F5E8CEF6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r>
              <a:rPr lang="en-US" dirty="0"/>
              <a:t>Australia: rich in minerals (iron ore, uranium, coal, gas), major farming export (wool, wheat, beef); strong manufacturing sector (textiles, machinery)</a:t>
            </a:r>
            <a:endParaRPr lang="cs-CZ" dirty="0"/>
          </a:p>
          <a:p>
            <a:endParaRPr lang="cs-CZ" dirty="0"/>
          </a:p>
          <a:p>
            <a:r>
              <a:rPr lang="en-US" dirty="0"/>
              <a:t>New Zealand: economy based on dairy farming, meat, forestry, food processing; also has coal, oil, gas, iron ore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1561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20AC42-2516-96A9-36C2-C689EB23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Symbols</a:t>
            </a:r>
            <a:r>
              <a:rPr lang="cs-CZ" dirty="0"/>
              <a:t> &amp; </a:t>
            </a:r>
            <a:r>
              <a:rPr lang="cs-CZ" dirty="0" err="1"/>
              <a:t>Holidays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A285E4E-D058-7001-4881-596F1F2EE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flags feature the Union Jack and Southern Cross stars; Australia adds a large seven-pointed Commonwealth Star, NZ has four red Southern Cross stars</a:t>
            </a:r>
            <a:endParaRPr lang="cs-CZ" dirty="0"/>
          </a:p>
          <a:p>
            <a:r>
              <a:rPr lang="cs-CZ" dirty="0"/>
              <a:t>Public </a:t>
            </a:r>
            <a:r>
              <a:rPr lang="cs-CZ" dirty="0" err="1"/>
              <a:t>holidays</a:t>
            </a:r>
            <a:r>
              <a:rPr lang="cs-CZ" dirty="0"/>
              <a:t>:</a:t>
            </a:r>
          </a:p>
          <a:p>
            <a:pPr lvl="1"/>
            <a:r>
              <a:rPr lang="en-US" dirty="0"/>
              <a:t>Australia Day – January 26 (First fleet arrival);</a:t>
            </a:r>
            <a:endParaRPr lang="cs-CZ" dirty="0"/>
          </a:p>
          <a:p>
            <a:pPr lvl="1"/>
            <a:r>
              <a:rPr lang="en-US" dirty="0"/>
              <a:t>Anzac Day – April 25 (commemorates Australian &amp; New Zealand forces);</a:t>
            </a:r>
            <a:endParaRPr lang="cs-CZ" dirty="0"/>
          </a:p>
          <a:p>
            <a:pPr lvl="1"/>
            <a:r>
              <a:rPr lang="cs-CZ" dirty="0" err="1"/>
              <a:t>Queen’s</a:t>
            </a:r>
            <a:r>
              <a:rPr lang="cs-CZ" dirty="0"/>
              <a:t> </a:t>
            </a:r>
            <a:r>
              <a:rPr lang="cs-CZ" dirty="0" err="1"/>
              <a:t>Birthday</a:t>
            </a:r>
            <a:r>
              <a:rPr lang="cs-CZ" dirty="0"/>
              <a:t> </a:t>
            </a:r>
            <a:r>
              <a:rPr lang="cs-CZ" dirty="0" err="1"/>
              <a:t>varies</a:t>
            </a:r>
            <a:r>
              <a:rPr lang="cs-CZ" dirty="0"/>
              <a:t> </a:t>
            </a:r>
            <a:r>
              <a:rPr lang="cs-CZ" dirty="0" err="1"/>
              <a:t>regionally</a:t>
            </a:r>
            <a:r>
              <a:rPr lang="cs-CZ" dirty="0"/>
              <a:t> </a:t>
            </a:r>
          </a:p>
          <a:p>
            <a:pPr lvl="1"/>
            <a:r>
              <a:rPr lang="en-US" dirty="0"/>
              <a:t>Waitangi Day – February 6 in NZ (1840 treaty between Māori chiefs and British Crown)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7930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58081A-E868-9CAC-48CE-B7FD5B27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Nature</a:t>
            </a:r>
            <a:r>
              <a:rPr lang="cs-CZ" dirty="0"/>
              <a:t> &amp; </a:t>
            </a:r>
            <a:r>
              <a:rPr lang="cs-CZ" dirty="0" err="1"/>
              <a:t>Landmarks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9365B69-B4D9-A7B9-3312-C7D960C1E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cs-CZ" dirty="0" err="1"/>
              <a:t>Australia</a:t>
            </a:r>
            <a:r>
              <a:rPr lang="cs-CZ" dirty="0"/>
              <a:t>:</a:t>
            </a:r>
          </a:p>
          <a:p>
            <a:pPr lvl="1"/>
            <a:r>
              <a:rPr lang="en-US" sz="2000" dirty="0"/>
              <a:t>Uluru (Ayers Rock) – iconic red sandstone monolith, sacred to Aboriginal people.</a:t>
            </a:r>
            <a:endParaRPr lang="cs-CZ" sz="2000" dirty="0"/>
          </a:p>
          <a:p>
            <a:pPr lvl="1"/>
            <a:r>
              <a:rPr lang="en-US" sz="2000" dirty="0"/>
              <a:t>Great Barrier Reef – world’s largest coral reef system off Queensland</a:t>
            </a:r>
            <a:endParaRPr lang="cs-CZ" sz="2000" dirty="0"/>
          </a:p>
          <a:p>
            <a:pPr lvl="1"/>
            <a:r>
              <a:rPr lang="cs-CZ" sz="2000" dirty="0" err="1"/>
              <a:t>Deserts</a:t>
            </a:r>
            <a:r>
              <a:rPr lang="cs-CZ" sz="2000" dirty="0"/>
              <a:t> and </a:t>
            </a:r>
            <a:r>
              <a:rPr lang="cs-CZ" sz="2000" dirty="0" err="1"/>
              <a:t>distinctive</a:t>
            </a:r>
            <a:r>
              <a:rPr lang="cs-CZ" sz="2000" dirty="0"/>
              <a:t> flora &amp; fauna (</a:t>
            </a:r>
            <a:r>
              <a:rPr lang="cs-CZ" sz="2000" dirty="0" err="1"/>
              <a:t>kangaroos</a:t>
            </a:r>
            <a:r>
              <a:rPr lang="cs-CZ" sz="2000" dirty="0"/>
              <a:t>, </a:t>
            </a:r>
            <a:r>
              <a:rPr lang="cs-CZ" sz="2000" dirty="0" err="1"/>
              <a:t>koalas</a:t>
            </a:r>
            <a:r>
              <a:rPr lang="cs-CZ" sz="2000" dirty="0"/>
              <a:t>, </a:t>
            </a:r>
            <a:r>
              <a:rPr lang="cs-CZ" sz="2000" dirty="0" err="1"/>
              <a:t>wombats</a:t>
            </a:r>
            <a:r>
              <a:rPr lang="cs-CZ" sz="2000" dirty="0"/>
              <a:t>, </a:t>
            </a:r>
            <a:r>
              <a:rPr lang="cs-CZ" sz="2000" dirty="0" err="1"/>
              <a:t>platypus</a:t>
            </a:r>
            <a:r>
              <a:rPr lang="cs-CZ" sz="2000" dirty="0"/>
              <a:t>, </a:t>
            </a:r>
            <a:r>
              <a:rPr lang="cs-CZ" sz="2000" dirty="0" err="1"/>
              <a:t>Tasmanian</a:t>
            </a:r>
            <a:r>
              <a:rPr lang="cs-CZ" sz="2000" dirty="0"/>
              <a:t> </a:t>
            </a:r>
            <a:r>
              <a:rPr lang="cs-CZ" sz="2000" dirty="0" err="1"/>
              <a:t>devil</a:t>
            </a:r>
            <a:r>
              <a:rPr lang="cs-CZ" sz="2000" dirty="0"/>
              <a:t>, </a:t>
            </a:r>
            <a:r>
              <a:rPr lang="cs-CZ" sz="2000" dirty="0" err="1"/>
              <a:t>highly</a:t>
            </a:r>
            <a:r>
              <a:rPr lang="cs-CZ" sz="2000" dirty="0"/>
              <a:t> </a:t>
            </a:r>
            <a:r>
              <a:rPr lang="cs-CZ" sz="2000" dirty="0" err="1"/>
              <a:t>venomous</a:t>
            </a:r>
            <a:r>
              <a:rPr lang="cs-CZ" sz="2000" dirty="0"/>
              <a:t> </a:t>
            </a:r>
            <a:r>
              <a:rPr lang="cs-CZ" sz="2000" dirty="0" err="1"/>
              <a:t>snakes</a:t>
            </a:r>
            <a:r>
              <a:rPr lang="cs-CZ" sz="2000" dirty="0"/>
              <a:t> &amp; </a:t>
            </a:r>
            <a:r>
              <a:rPr lang="cs-CZ" sz="2000" dirty="0" err="1"/>
              <a:t>spiders</a:t>
            </a:r>
            <a:r>
              <a:rPr lang="cs-CZ" sz="2000" dirty="0"/>
              <a:t>)</a:t>
            </a:r>
          </a:p>
        </p:txBody>
      </p:sp>
      <p:sp>
        <p:nvSpPr>
          <p:cNvPr id="4" name="Zástupný obsah 2">
            <a:extLst>
              <a:ext uri="{FF2B5EF4-FFF2-40B4-BE49-F238E27FC236}">
                <a16:creationId xmlns:a16="http://schemas.microsoft.com/office/drawing/2014/main" id="{C580A0ED-DD30-5861-F65B-D82853C22D2F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New </a:t>
            </a:r>
            <a:r>
              <a:rPr lang="cs-CZ" dirty="0" err="1"/>
              <a:t>Zealand</a:t>
            </a:r>
            <a:r>
              <a:rPr lang="cs-CZ" dirty="0"/>
              <a:t>:</a:t>
            </a:r>
          </a:p>
          <a:p>
            <a:pPr lvl="1"/>
            <a:r>
              <a:rPr lang="en-US" sz="2000" dirty="0"/>
              <a:t>Volcanic North Island features geysers and hot springs.</a:t>
            </a:r>
            <a:endParaRPr lang="cs-CZ" sz="2000" dirty="0"/>
          </a:p>
          <a:p>
            <a:pPr lvl="1"/>
            <a:r>
              <a:rPr lang="en-US" sz="2000" dirty="0"/>
              <a:t>South Island has Southern Alps, glaciers, fjords—famous hiking and skiing landscapes.</a:t>
            </a:r>
            <a:endParaRPr lang="cs-CZ" sz="2000" dirty="0"/>
          </a:p>
          <a:p>
            <a:pPr lvl="1"/>
            <a:r>
              <a:rPr lang="en-US" sz="2000" dirty="0"/>
              <a:t>Popular film locations (The Lord of the Rings, Hobbiton)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789506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íť">
  <a:themeElements>
    <a:clrScheme name="Síť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íť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íť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Síť</Template>
  <TotalTime>78</TotalTime>
  <Words>1723</Words>
  <Application>Microsoft Office PowerPoint</Application>
  <PresentationFormat>Širokoúhlá obrazovka</PresentationFormat>
  <Paragraphs>135</Paragraphs>
  <Slides>21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4" baseType="lpstr">
      <vt:lpstr>Arial</vt:lpstr>
      <vt:lpstr>Century Gothic</vt:lpstr>
      <vt:lpstr>Síť</vt:lpstr>
      <vt:lpstr>Australia</vt:lpstr>
      <vt:lpstr>New Zealand</vt:lpstr>
      <vt:lpstr>Introduction &amp; Basic Facts</vt:lpstr>
      <vt:lpstr>Geography &amp; Climate</vt:lpstr>
      <vt:lpstr>Population &amp; Society</vt:lpstr>
      <vt:lpstr>History &amp; Political System</vt:lpstr>
      <vt:lpstr>Economy &amp; Key Stats</vt:lpstr>
      <vt:lpstr>Symbols &amp; Holidays</vt:lpstr>
      <vt:lpstr>Nature &amp; Landmarks</vt:lpstr>
      <vt:lpstr>Culture, Lifestyle &amp; Icons</vt:lpstr>
      <vt:lpstr>Conclusion</vt:lpstr>
      <vt:lpstr>From now on this presentation will be in Czech language</vt:lpstr>
      <vt:lpstr>Úvod a základní informace</vt:lpstr>
      <vt:lpstr>Geografie a podnebí</vt:lpstr>
      <vt:lpstr>Obyvatelstvo a společnost</vt:lpstr>
      <vt:lpstr>Historie a politický systém</vt:lpstr>
      <vt:lpstr>Ekonomika</vt:lpstr>
      <vt:lpstr>Symboly a svátky</vt:lpstr>
      <vt:lpstr>Příroda a památky</vt:lpstr>
      <vt:lpstr>Kultura, životní styl a osobnosti</vt:lpstr>
      <vt:lpstr>Závěr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Marat Fedorov</dc:creator>
  <cp:lastModifiedBy>Marat Fedorov</cp:lastModifiedBy>
  <cp:revision>6</cp:revision>
  <dcterms:created xsi:type="dcterms:W3CDTF">2025-06-18T06:45:11Z</dcterms:created>
  <dcterms:modified xsi:type="dcterms:W3CDTF">2025-06-18T08:03:31Z</dcterms:modified>
</cp:coreProperties>
</file>