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289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282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354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60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92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7295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8069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9363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708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430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11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317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78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471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469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75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35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2B9896-0018-45D1-B771-C4EBB06B1AC6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A390B20-CD97-4C80-BE3B-12B7DCD0A1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504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14EC90-198E-97CB-CD6F-46A0C3609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Czech Republic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D3F3EDC-F306-F017-6CA4-6657BA662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Fedorov Marat</a:t>
            </a:r>
          </a:p>
        </p:txBody>
      </p:sp>
      <p:pic>
        <p:nvPicPr>
          <p:cNvPr id="4098" name="Picture 2" descr="Den, kdy vznikla samostatná Česká republika - ZŠ Junácká">
            <a:extLst>
              <a:ext uri="{FF2B5EF4-FFF2-40B4-BE49-F238E27FC236}">
                <a16:creationId xmlns:a16="http://schemas.microsoft.com/office/drawing/2014/main" id="{405B3489-D531-A064-B988-AC937D4F0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3" y="93092"/>
            <a:ext cx="7260891" cy="40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472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3BE977-7996-0BFF-C1F7-0CE4324B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Conclusion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FE2C34-7CF7-0B18-3D8E-74E98D75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en-US" dirty="0"/>
              <a:t>The Czech Republic is a </a:t>
            </a:r>
            <a:r>
              <a:rPr lang="en-US" b="1" dirty="0"/>
              <a:t>modern, culturally rich, and historically significant</a:t>
            </a:r>
            <a:r>
              <a:rPr lang="en-US" dirty="0"/>
              <a:t> country in Central Europe, with a strong economy and deep-rooted traditions</a:t>
            </a:r>
            <a:endParaRPr lang="cs-CZ" dirty="0"/>
          </a:p>
          <a:p>
            <a:endParaRPr lang="cs-CZ" dirty="0"/>
          </a:p>
          <a:p>
            <a:r>
              <a:rPr lang="en-US" dirty="0"/>
              <a:t>Great study topic: covers </a:t>
            </a:r>
            <a:r>
              <a:rPr lang="en-US" b="1" dirty="0"/>
              <a:t>geography, history, politics, culture, economy and landmarks</a:t>
            </a:r>
            <a:r>
              <a:rPr lang="en-US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16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B93854-520E-86A7-8280-A36907A1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now</a:t>
            </a:r>
            <a:r>
              <a:rPr lang="cs-CZ" dirty="0"/>
              <a:t> on </a:t>
            </a:r>
            <a:r>
              <a:rPr lang="cs-CZ" dirty="0" err="1"/>
              <a:t>presention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on Czech </a:t>
            </a:r>
            <a:r>
              <a:rPr lang="cs-CZ" dirty="0" err="1"/>
              <a:t>language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0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5E7051-C158-A890-1D61-2F2E8613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a základní 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1FFD6F-DF98-8FDC-F846-3D6AEA17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Česká republika</a:t>
            </a:r>
            <a:r>
              <a:rPr lang="cs-CZ" dirty="0"/>
              <a:t> (od roku 2016 též krátce „</a:t>
            </a:r>
            <a:r>
              <a:rPr lang="cs-CZ" b="1" dirty="0"/>
              <a:t>Česko</a:t>
            </a:r>
            <a:r>
              <a:rPr lang="cs-CZ" dirty="0"/>
              <a:t>“) je </a:t>
            </a:r>
            <a:r>
              <a:rPr lang="cs-CZ" b="1" dirty="0"/>
              <a:t>vnitrozemský stát</a:t>
            </a:r>
            <a:r>
              <a:rPr lang="cs-CZ" dirty="0"/>
              <a:t> ve </a:t>
            </a:r>
            <a:r>
              <a:rPr lang="cs-CZ" b="1" dirty="0"/>
              <a:t>střední Evropě</a:t>
            </a:r>
            <a:r>
              <a:rPr lang="cs-CZ" dirty="0"/>
              <a:t> o rozloze přibližně </a:t>
            </a:r>
            <a:r>
              <a:rPr lang="cs-CZ" b="1" dirty="0"/>
              <a:t>78 866 km²</a:t>
            </a:r>
            <a:r>
              <a:rPr lang="cs-CZ" dirty="0"/>
              <a:t>.</a:t>
            </a:r>
          </a:p>
          <a:p>
            <a:r>
              <a:rPr lang="cs-CZ" dirty="0"/>
              <a:t>Sousedí s </a:t>
            </a:r>
            <a:r>
              <a:rPr lang="cs-CZ" b="1" dirty="0"/>
              <a:t>Německem, Polskem, Rakouskem a Slovenskem</a:t>
            </a:r>
            <a:r>
              <a:rPr lang="cs-CZ" dirty="0"/>
              <a:t>. Celková délka státní hranice je přibližně 2 303 km.4</a:t>
            </a:r>
          </a:p>
          <a:p>
            <a:r>
              <a:rPr lang="cs-CZ" dirty="0"/>
              <a:t>Má asi </a:t>
            </a:r>
            <a:r>
              <a:rPr lang="cs-CZ" b="1" dirty="0"/>
              <a:t>10,6 milionu obyvatel</a:t>
            </a:r>
            <a:r>
              <a:rPr lang="cs-CZ" dirty="0"/>
              <a:t>, s hustotou osídlení kolem </a:t>
            </a:r>
            <a:r>
              <a:rPr lang="cs-CZ" b="1" dirty="0"/>
              <a:t>134 obyvatel/km²</a:t>
            </a:r>
          </a:p>
          <a:p>
            <a:r>
              <a:rPr lang="cs-CZ" b="1" dirty="0"/>
              <a:t>Hlavní město</a:t>
            </a:r>
            <a:r>
              <a:rPr lang="cs-CZ" dirty="0"/>
              <a:t>: </a:t>
            </a:r>
            <a:r>
              <a:rPr lang="cs-CZ" b="1" dirty="0"/>
              <a:t>Praha</a:t>
            </a:r>
            <a:r>
              <a:rPr lang="cs-CZ" dirty="0"/>
              <a:t> (~1,4 milionu obyvatel ve městě, ~2,3 milionu v celé metropolitní oblasti), přezdívaná „</a:t>
            </a:r>
            <a:r>
              <a:rPr lang="cs-CZ" b="1" dirty="0"/>
              <a:t>Stověžatá Praha</a:t>
            </a:r>
            <a:r>
              <a:rPr lang="cs-CZ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283644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132347-E18C-ED43-098D-479B0C36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Geografie a podnebí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B7C6BA-9104-2DF3-0302-6894DE88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Krajina je rozmanitá – v Čechách se nachází </a:t>
            </a:r>
            <a:r>
              <a:rPr lang="cs-CZ" b="1" dirty="0"/>
              <a:t>nížiny, pahorkatiny a vrchoviny</a:t>
            </a:r>
            <a:r>
              <a:rPr lang="cs-CZ" dirty="0"/>
              <a:t>, na Moravě spíše </a:t>
            </a:r>
            <a:r>
              <a:rPr lang="cs-CZ" b="1" dirty="0"/>
              <a:t>kopcovitý terén</a:t>
            </a:r>
            <a:r>
              <a:rPr lang="cs-CZ" dirty="0"/>
              <a:t>. Nejvyšší horou je </a:t>
            </a:r>
            <a:r>
              <a:rPr lang="cs-CZ" b="1" dirty="0"/>
              <a:t>Sněžka (1 602 m)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Podnebí je </a:t>
            </a:r>
            <a:r>
              <a:rPr lang="cs-CZ" b="1" dirty="0"/>
              <a:t>mírné, s typickými čtyřmi ročními obdobími</a:t>
            </a:r>
            <a:r>
              <a:rPr lang="cs-CZ" dirty="0"/>
              <a:t>; v lednu kolem −2 °C, v červenci kolem +20 °C.</a:t>
            </a:r>
          </a:p>
          <a:p>
            <a:endParaRPr lang="cs-CZ" dirty="0"/>
          </a:p>
          <a:p>
            <a:r>
              <a:rPr lang="cs-CZ" dirty="0"/>
              <a:t>Česká republika je výrazně </a:t>
            </a:r>
            <a:r>
              <a:rPr lang="cs-CZ" b="1" dirty="0"/>
              <a:t>urbanizovaná</a:t>
            </a:r>
            <a:r>
              <a:rPr lang="cs-CZ" dirty="0"/>
              <a:t> – přibližně 75 % obyvatel žije ve městech.</a:t>
            </a:r>
          </a:p>
        </p:txBody>
      </p:sp>
    </p:spTree>
    <p:extLst>
      <p:ext uri="{BB962C8B-B14F-4D97-AF65-F5344CB8AC3E}">
        <p14:creationId xmlns:p14="http://schemas.microsoft.com/office/powerpoint/2010/main" val="121297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15A9C5-EEDF-88A7-B898-01140B5E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 a politický systém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08C59E-4FE9-32E3-BCA5-0C2DFFA1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Historicky byla území dnešního Česka součástí </a:t>
            </a:r>
            <a:r>
              <a:rPr lang="cs-CZ" b="1" dirty="0"/>
              <a:t>Velké Moravy</a:t>
            </a:r>
            <a:r>
              <a:rPr lang="cs-CZ" dirty="0"/>
              <a:t>, později </a:t>
            </a:r>
            <a:r>
              <a:rPr lang="cs-CZ" b="1" dirty="0"/>
              <a:t>Českého království</a:t>
            </a:r>
            <a:r>
              <a:rPr lang="cs-CZ" dirty="0"/>
              <a:t> a pak </a:t>
            </a:r>
            <a:r>
              <a:rPr lang="cs-CZ" b="1" dirty="0"/>
              <a:t>Rakousko-Uherska</a:t>
            </a:r>
            <a:r>
              <a:rPr lang="cs-CZ" dirty="0"/>
              <a:t> (od 1526).</a:t>
            </a:r>
          </a:p>
          <a:p>
            <a:r>
              <a:rPr lang="cs-CZ" dirty="0"/>
              <a:t>V roce 1918 vzniklo </a:t>
            </a:r>
            <a:r>
              <a:rPr lang="cs-CZ" b="1" dirty="0"/>
              <a:t>Československo</a:t>
            </a:r>
            <a:r>
              <a:rPr lang="cs-CZ" dirty="0"/>
              <a:t>, po rozdělení se 1. ledna 1993 stala Česká republika samostatným státem.</a:t>
            </a:r>
          </a:p>
          <a:p>
            <a:r>
              <a:rPr lang="cs-CZ" dirty="0"/>
              <a:t>Politický systém: </a:t>
            </a:r>
            <a:r>
              <a:rPr lang="cs-CZ" b="1" dirty="0"/>
              <a:t>parlamentní republika</a:t>
            </a:r>
            <a:r>
              <a:rPr lang="cs-CZ" dirty="0"/>
              <a:t>.</a:t>
            </a:r>
          </a:p>
          <a:p>
            <a:pPr lvl="1"/>
            <a:r>
              <a:rPr lang="fr-FR" b="1" dirty="0" err="1"/>
              <a:t>Prezident</a:t>
            </a:r>
            <a:r>
              <a:rPr lang="fr-FR" dirty="0"/>
              <a:t> (</a:t>
            </a:r>
            <a:r>
              <a:rPr lang="fr-FR" dirty="0" err="1"/>
              <a:t>např</a:t>
            </a:r>
            <a:r>
              <a:rPr lang="fr-FR" dirty="0"/>
              <a:t>. Petr Pavel) je </a:t>
            </a:r>
            <a:r>
              <a:rPr lang="fr-FR" dirty="0" err="1"/>
              <a:t>hlavou</a:t>
            </a:r>
            <a:r>
              <a:rPr lang="fr-FR" dirty="0"/>
              <a:t> </a:t>
            </a:r>
            <a:r>
              <a:rPr lang="fr-FR" dirty="0" err="1"/>
              <a:t>státu</a:t>
            </a:r>
            <a:r>
              <a:rPr lang="fr-FR" dirty="0"/>
              <a:t>.</a:t>
            </a:r>
            <a:endParaRPr lang="cs-CZ" dirty="0"/>
          </a:p>
          <a:p>
            <a:pPr lvl="1"/>
            <a:r>
              <a:rPr lang="cs-CZ" b="1" dirty="0"/>
              <a:t>Předseda vlády</a:t>
            </a:r>
            <a:r>
              <a:rPr lang="cs-CZ" dirty="0"/>
              <a:t> (např. Petr Fiala) je hlavou vlády</a:t>
            </a:r>
          </a:p>
          <a:p>
            <a:pPr lvl="1"/>
            <a:r>
              <a:rPr lang="cs-CZ" dirty="0"/>
              <a:t>Parlament má dvě komory: </a:t>
            </a:r>
            <a:r>
              <a:rPr lang="cs-CZ" b="1" dirty="0"/>
              <a:t>Poslaneckou sněmovnu</a:t>
            </a:r>
            <a:r>
              <a:rPr lang="cs-CZ" dirty="0"/>
              <a:t> a </a:t>
            </a:r>
            <a:r>
              <a:rPr lang="cs-CZ" b="1" dirty="0"/>
              <a:t>Senát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Volební právo mají občané od 18 let.</a:t>
            </a:r>
          </a:p>
        </p:txBody>
      </p:sp>
    </p:spTree>
    <p:extLst>
      <p:ext uri="{BB962C8B-B14F-4D97-AF65-F5344CB8AC3E}">
        <p14:creationId xmlns:p14="http://schemas.microsoft.com/office/powerpoint/2010/main" val="409602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54CFCD-91EB-8FC8-1334-A33154EB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Ekonomika a infrastruktura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07ED86-1733-CDA9-7166-2965083C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HDP na obyvatele (v paritě kupní síly): přibližně </a:t>
            </a:r>
            <a:r>
              <a:rPr lang="cs-CZ" b="1" dirty="0"/>
              <a:t>33 000 dolarů</a:t>
            </a:r>
            <a:r>
              <a:rPr lang="cs-CZ" dirty="0"/>
              <a:t>.</a:t>
            </a:r>
          </a:p>
          <a:p>
            <a:r>
              <a:rPr lang="cs-CZ" dirty="0"/>
              <a:t>Hospodářství je založeno na:</a:t>
            </a:r>
          </a:p>
          <a:p>
            <a:pPr lvl="1"/>
            <a:r>
              <a:rPr lang="cs-CZ" b="1" dirty="0"/>
              <a:t>službách (~60 %)</a:t>
            </a:r>
          </a:p>
          <a:p>
            <a:pPr lvl="1"/>
            <a:r>
              <a:rPr lang="cs-CZ" b="1" dirty="0"/>
              <a:t>průmyslu (~37 %)</a:t>
            </a:r>
          </a:p>
          <a:p>
            <a:pPr lvl="1"/>
            <a:r>
              <a:rPr lang="cs-CZ" b="1" dirty="0"/>
              <a:t>zemědělství (~3 %)</a:t>
            </a:r>
            <a:endParaRPr lang="cs-CZ" dirty="0"/>
          </a:p>
          <a:p>
            <a:r>
              <a:rPr lang="cs-CZ" dirty="0"/>
              <a:t>ČR je členem </a:t>
            </a:r>
            <a:r>
              <a:rPr lang="cs-CZ" b="1" dirty="0"/>
              <a:t>Evropské unie (od 2004)</a:t>
            </a:r>
            <a:r>
              <a:rPr lang="cs-CZ" dirty="0"/>
              <a:t>, používá měnu </a:t>
            </a:r>
            <a:r>
              <a:rPr lang="cs-CZ" b="1" dirty="0"/>
              <a:t>českou korunu (CZK)</a:t>
            </a:r>
            <a:r>
              <a:rPr lang="cs-CZ" dirty="0"/>
              <a:t> a řídí se středoevropským časem (CET/CEST).</a:t>
            </a:r>
          </a:p>
          <a:p>
            <a:r>
              <a:rPr lang="cs-CZ" dirty="0"/>
              <a:t>Zahraniční investice rostou – např. americká firma </a:t>
            </a:r>
            <a:r>
              <a:rPr lang="cs-CZ" b="1" dirty="0" err="1"/>
              <a:t>onsemi</a:t>
            </a:r>
            <a:r>
              <a:rPr lang="cs-CZ" dirty="0"/>
              <a:t> plánuje investovat 2 miliardy dolarů do výroby čipů v Rožnově pod Radhoštěm</a:t>
            </a:r>
          </a:p>
        </p:txBody>
      </p:sp>
    </p:spTree>
    <p:extLst>
      <p:ext uri="{BB962C8B-B14F-4D97-AF65-F5344CB8AC3E}">
        <p14:creationId xmlns:p14="http://schemas.microsoft.com/office/powerpoint/2010/main" val="318723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8944A6-314C-694E-D143-CDB15351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>
            <a:normAutofit fontScale="90000"/>
          </a:bodyPr>
          <a:lstStyle/>
          <a:p>
            <a:r>
              <a:rPr lang="cs-CZ" dirty="0"/>
              <a:t>Kultura a společnost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C5CD17-F67F-0E29-1EE0-09B52377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046"/>
            <a:ext cx="10515600" cy="5594554"/>
          </a:xfrm>
        </p:spPr>
        <p:txBody>
          <a:bodyPr>
            <a:normAutofit lnSpcReduction="10000"/>
          </a:bodyPr>
          <a:lstStyle/>
          <a:p>
            <a:r>
              <a:rPr lang="cs-CZ" dirty="0"/>
              <a:t>Úřední jazyk: </a:t>
            </a:r>
            <a:r>
              <a:rPr lang="cs-CZ" b="1" dirty="0"/>
              <a:t>čeština</a:t>
            </a:r>
            <a:r>
              <a:rPr lang="cs-CZ" dirty="0"/>
              <a:t> (západoslovanský jazyk)</a:t>
            </a:r>
          </a:p>
          <a:p>
            <a:r>
              <a:rPr lang="cs-CZ" dirty="0"/>
              <a:t>Národnostní menšiny: </a:t>
            </a:r>
            <a:r>
              <a:rPr lang="cs-CZ" b="1" dirty="0"/>
              <a:t>Poláci, Slováci, Vietnamci, Romové</a:t>
            </a:r>
            <a:r>
              <a:rPr lang="cs-CZ" dirty="0"/>
              <a:t>.</a:t>
            </a:r>
          </a:p>
          <a:p>
            <a:r>
              <a:rPr lang="cs-CZ" dirty="0"/>
              <a:t>Náboženská příslušnost:</a:t>
            </a:r>
          </a:p>
          <a:p>
            <a:pPr lvl="1"/>
            <a:r>
              <a:rPr lang="cs-CZ" dirty="0"/>
              <a:t>katolíci, protestanti,</a:t>
            </a:r>
          </a:p>
          <a:p>
            <a:pPr lvl="1"/>
            <a:r>
              <a:rPr lang="cs-CZ" dirty="0"/>
              <a:t>přibližně </a:t>
            </a:r>
            <a:r>
              <a:rPr lang="cs-CZ" b="1" dirty="0"/>
              <a:t>47 % obyvatel je bez vyznání</a:t>
            </a:r>
          </a:p>
          <a:p>
            <a:pPr lvl="1"/>
            <a:r>
              <a:rPr lang="cs-CZ" dirty="0"/>
              <a:t>asi </a:t>
            </a:r>
            <a:r>
              <a:rPr lang="cs-CZ" b="1" dirty="0"/>
              <a:t>30 % neudává žádnou víru</a:t>
            </a:r>
            <a:endParaRPr lang="cs-CZ" dirty="0"/>
          </a:p>
          <a:p>
            <a:r>
              <a:rPr lang="cs-CZ" dirty="0"/>
              <a:t>Bohatá kulturní tradice v oblasti </a:t>
            </a:r>
            <a:r>
              <a:rPr lang="cs-CZ" b="1" dirty="0"/>
              <a:t>hudby, literatury, divadla, výtvarného umění</a:t>
            </a:r>
            <a:r>
              <a:rPr lang="cs-CZ" dirty="0"/>
              <a:t>.</a:t>
            </a:r>
          </a:p>
          <a:p>
            <a:r>
              <a:rPr lang="pl-PL" dirty="0"/>
              <a:t>16 památek zapsaných na seznamu </a:t>
            </a:r>
            <a:r>
              <a:rPr lang="pl-PL" b="1" dirty="0"/>
              <a:t>UNESCO</a:t>
            </a:r>
          </a:p>
          <a:p>
            <a:r>
              <a:rPr lang="cs-CZ" dirty="0"/>
              <a:t>Významné osobnosti: </a:t>
            </a:r>
            <a:r>
              <a:rPr lang="cs-CZ" b="1" dirty="0"/>
              <a:t>Antonín Dvořák, Leoš Janáček, Franz Kafka, Bohumil Hrabal, Alfons Mucha</a:t>
            </a:r>
          </a:p>
          <a:p>
            <a:r>
              <a:rPr lang="cs-CZ" dirty="0"/>
              <a:t>Národní kulturní politika (2021–2025) podporuje přístupnost kultury a její propojení se vzděláváním a ekonomikou.</a:t>
            </a:r>
          </a:p>
        </p:txBody>
      </p:sp>
    </p:spTree>
    <p:extLst>
      <p:ext uri="{BB962C8B-B14F-4D97-AF65-F5344CB8AC3E}">
        <p14:creationId xmlns:p14="http://schemas.microsoft.com/office/powerpoint/2010/main" val="256672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DE3FAF-87F8-F6E6-3924-C06F1E0C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Památky a zajímavá místa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D3F8ED-8CD4-0819-5A19-D950416A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Praha</a:t>
            </a:r>
            <a:r>
              <a:rPr lang="cs-CZ" dirty="0"/>
              <a:t>: Pražský hrad, Karlův most, Katedrála sv. Víta, Staroměstské náměstí, Rudolfinum (síť České filharmonie).</a:t>
            </a:r>
          </a:p>
          <a:p>
            <a:r>
              <a:rPr lang="cs-CZ" dirty="0"/>
              <a:t>Další významná místa:</a:t>
            </a:r>
          </a:p>
          <a:p>
            <a:pPr lvl="1"/>
            <a:r>
              <a:rPr lang="cs-CZ" b="1" dirty="0"/>
              <a:t>Český Krumlov</a:t>
            </a:r>
            <a:r>
              <a:rPr lang="cs-CZ" dirty="0"/>
              <a:t> (hrad, barokní divadlo)</a:t>
            </a:r>
          </a:p>
          <a:p>
            <a:pPr lvl="1"/>
            <a:r>
              <a:rPr lang="cs-CZ" b="1" dirty="0"/>
              <a:t>Karlštejn</a:t>
            </a:r>
          </a:p>
          <a:p>
            <a:pPr lvl="1"/>
            <a:r>
              <a:rPr lang="cs-CZ" dirty="0"/>
              <a:t>Telč</a:t>
            </a:r>
          </a:p>
          <a:p>
            <a:pPr lvl="1"/>
            <a:r>
              <a:rPr lang="cs-CZ" dirty="0"/>
              <a:t>lázeňské město </a:t>
            </a:r>
            <a:r>
              <a:rPr lang="cs-CZ" b="1" dirty="0"/>
              <a:t>Karlovy Vary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000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94A12F-AE6D-BEFC-6523-479732F9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Tradice a kuchyně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812AFB-3B3F-EF8B-F290-D86E6AAA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Pivní kultura</a:t>
            </a:r>
            <a:r>
              <a:rPr lang="cs-CZ" dirty="0"/>
              <a:t>: Česko má </a:t>
            </a:r>
            <a:r>
              <a:rPr lang="cs-CZ" b="1" dirty="0"/>
              <a:t>nejvyšší spotřebu piva na světě</a:t>
            </a:r>
            <a:r>
              <a:rPr lang="cs-CZ" dirty="0"/>
              <a:t> (~128 litrů na osobu ročně).</a:t>
            </a:r>
          </a:p>
          <a:p>
            <a:pPr lvl="1"/>
            <a:r>
              <a:rPr lang="cs-CZ" dirty="0"/>
              <a:t>Tradiční hospody jako „</a:t>
            </a:r>
            <a:r>
              <a:rPr lang="cs-CZ" b="1" dirty="0"/>
              <a:t>U Zlatého tygra</a:t>
            </a:r>
            <a:r>
              <a:rPr lang="cs-CZ" dirty="0"/>
              <a:t>“ jsou významnou součástí kulturního dědictví</a:t>
            </a:r>
          </a:p>
          <a:p>
            <a:pPr lvl="1"/>
            <a:r>
              <a:rPr lang="pl-PL" dirty="0"/>
              <a:t>Česko usiluje o zápis této kultury na seznam </a:t>
            </a:r>
            <a:r>
              <a:rPr lang="pl-PL" b="1" dirty="0"/>
              <a:t>UNESCO</a:t>
            </a:r>
            <a:endParaRPr lang="cs-CZ" dirty="0"/>
          </a:p>
          <a:p>
            <a:r>
              <a:rPr lang="cs-CZ" dirty="0"/>
              <a:t>Kuchyně: sytá a tradiční – </a:t>
            </a:r>
            <a:r>
              <a:rPr lang="cs-CZ" b="1" dirty="0"/>
              <a:t>guláš, knedlíky, vepřové maso, zvěřina</a:t>
            </a:r>
          </a:p>
          <a:p>
            <a:r>
              <a:rPr lang="cs-CZ" dirty="0"/>
              <a:t>Lidové tradice, hudba a folklórní festivaly jsou stále živé zejména na venkově.</a:t>
            </a:r>
          </a:p>
        </p:txBody>
      </p:sp>
    </p:spTree>
    <p:extLst>
      <p:ext uri="{BB962C8B-B14F-4D97-AF65-F5344CB8AC3E}">
        <p14:creationId xmlns:p14="http://schemas.microsoft.com/office/powerpoint/2010/main" val="2190278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5A489B-E6D5-F18D-46C3-50A3E8F8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Současný vývoj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6B5632-2F59-2143-33EA-B9DDE7E1C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Vznik </a:t>
            </a:r>
            <a:r>
              <a:rPr lang="cs-CZ" b="1" dirty="0"/>
              <a:t>pamětního místa v Letech u Písku</a:t>
            </a:r>
            <a:r>
              <a:rPr lang="cs-CZ" dirty="0"/>
              <a:t> – připomínka romských obětí nacismu</a:t>
            </a:r>
          </a:p>
          <a:p>
            <a:endParaRPr lang="cs-CZ" dirty="0"/>
          </a:p>
          <a:p>
            <a:r>
              <a:rPr lang="cs-CZ" dirty="0"/>
              <a:t>Další rozvoj technologií a investice, např. do </a:t>
            </a:r>
            <a:r>
              <a:rPr lang="cs-CZ" b="1" dirty="0"/>
              <a:t>polovodičového průmyslu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13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77E083-6461-5AFC-D353-9ACF8CC2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r>
              <a:rPr lang="cs-CZ" dirty="0"/>
              <a:t> &amp; Basic </a:t>
            </a:r>
            <a:r>
              <a:rPr lang="cs-CZ" dirty="0" err="1"/>
              <a:t>Facts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95C976-1554-0EE0-92C5-3DF0C67B2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Czech Republic</a:t>
            </a:r>
            <a:r>
              <a:rPr lang="en-US" dirty="0"/>
              <a:t> (also called Czechia since 2016) is a </a:t>
            </a:r>
            <a:r>
              <a:rPr lang="en-US" b="1" dirty="0"/>
              <a:t>landlocked country</a:t>
            </a:r>
            <a:r>
              <a:rPr lang="en-US" dirty="0"/>
              <a:t> in </a:t>
            </a:r>
            <a:r>
              <a:rPr lang="en-US" b="1" dirty="0"/>
              <a:t>Central Europe</a:t>
            </a:r>
            <a:r>
              <a:rPr lang="en-US" dirty="0"/>
              <a:t>, covering about </a:t>
            </a:r>
            <a:r>
              <a:rPr lang="en-US" b="1" dirty="0"/>
              <a:t>78,866 km²</a:t>
            </a:r>
            <a:r>
              <a:rPr lang="en-US" dirty="0"/>
              <a:t> </a:t>
            </a:r>
            <a:endParaRPr lang="cs-CZ" dirty="0"/>
          </a:p>
          <a:p>
            <a:r>
              <a:rPr lang="en-US" dirty="0"/>
              <a:t>It borders </a:t>
            </a:r>
            <a:r>
              <a:rPr lang="en-US" b="1" dirty="0"/>
              <a:t>Germany, Poland, Austria, and Slovakia</a:t>
            </a:r>
            <a:r>
              <a:rPr lang="en-US" dirty="0"/>
              <a:t>, with a state border of ~2,303 km</a:t>
            </a:r>
            <a:endParaRPr lang="cs-CZ" dirty="0"/>
          </a:p>
          <a:p>
            <a:r>
              <a:rPr lang="en-US" dirty="0"/>
              <a:t>Population: approximately </a:t>
            </a:r>
            <a:r>
              <a:rPr lang="en-US" b="1" dirty="0"/>
              <a:t>10.6 million people</a:t>
            </a:r>
            <a:r>
              <a:rPr lang="en-US" dirty="0"/>
              <a:t>, with a density of about </a:t>
            </a:r>
            <a:r>
              <a:rPr lang="en-US" b="1" dirty="0"/>
              <a:t>134 inhabitants/km²</a:t>
            </a:r>
            <a:r>
              <a:rPr lang="en-US" dirty="0"/>
              <a:t> </a:t>
            </a:r>
            <a:endParaRPr lang="cs-CZ" dirty="0"/>
          </a:p>
          <a:p>
            <a:r>
              <a:rPr lang="en-US" b="1" dirty="0"/>
              <a:t>Capital city</a:t>
            </a:r>
            <a:r>
              <a:rPr lang="en-US" dirty="0"/>
              <a:t>: </a:t>
            </a:r>
            <a:r>
              <a:rPr lang="en-US" b="1" dirty="0"/>
              <a:t>Prague</a:t>
            </a:r>
            <a:r>
              <a:rPr lang="en-US" dirty="0"/>
              <a:t> (~1.4 million in the city, ~2.3 million in the metro area), known as the “</a:t>
            </a:r>
            <a:r>
              <a:rPr lang="en-US" b="1" dirty="0"/>
              <a:t>City of a Hundred Spires</a:t>
            </a:r>
            <a:r>
              <a:rPr lang="en-US" dirty="0"/>
              <a:t>”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0446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B3D81F-FE13-4F04-1481-AD6E5049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2256F3-F891-35E4-D659-297CC494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Česká republika je </a:t>
            </a:r>
            <a:r>
              <a:rPr lang="cs-CZ" b="1" dirty="0"/>
              <a:t>moderní a kulturně bohatá země</a:t>
            </a:r>
            <a:r>
              <a:rPr lang="cs-CZ" dirty="0"/>
              <a:t> s hlubokou historií, silnou ekonomikou a rozmanitými památkami.</a:t>
            </a:r>
          </a:p>
          <a:p>
            <a:endParaRPr lang="cs-CZ" dirty="0"/>
          </a:p>
          <a:p>
            <a:r>
              <a:rPr lang="cs-CZ" dirty="0"/>
              <a:t>Skvělé maturitní téma: obsáhneš </a:t>
            </a:r>
            <a:r>
              <a:rPr lang="cs-CZ" b="1" dirty="0"/>
              <a:t>zeměpis, historii, kulturu, politiku i ekonomiku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602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5FAFD6-DF55-E7F1-1B3A-245FF1DA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Geography</a:t>
            </a:r>
            <a:r>
              <a:rPr lang="cs-CZ" dirty="0"/>
              <a:t> &amp; </a:t>
            </a:r>
            <a:r>
              <a:rPr lang="cs-CZ" dirty="0" err="1"/>
              <a:t>Climate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46C962-BFA2-81D4-FBF5-0DB03056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en-US" dirty="0"/>
              <a:t>Terrain: varied – rolling plains, hills and plateaus in Bohemia; hilly in Moravia; highest point is </a:t>
            </a:r>
            <a:r>
              <a:rPr lang="en-US" b="1" dirty="0" err="1"/>
              <a:t>Sněžka</a:t>
            </a:r>
            <a:r>
              <a:rPr lang="en-US" b="1" dirty="0"/>
              <a:t> (1,602 m)</a:t>
            </a:r>
            <a:endParaRPr lang="cs-CZ" b="1" dirty="0"/>
          </a:p>
          <a:p>
            <a:endParaRPr lang="cs-CZ" dirty="0"/>
          </a:p>
          <a:p>
            <a:r>
              <a:rPr lang="en-US" dirty="0"/>
              <a:t>Climate: temperate with </a:t>
            </a:r>
            <a:r>
              <a:rPr lang="en-US" b="1" dirty="0"/>
              <a:t>four seasons</a:t>
            </a:r>
            <a:r>
              <a:rPr lang="en-US" dirty="0"/>
              <a:t>; January around −2 °C, July around +20 °C</a:t>
            </a:r>
            <a:endParaRPr lang="cs-CZ" dirty="0"/>
          </a:p>
          <a:p>
            <a:endParaRPr lang="cs-CZ" dirty="0"/>
          </a:p>
          <a:p>
            <a:r>
              <a:rPr lang="en-US" dirty="0"/>
              <a:t>Largely urbanized: ~75% of the population lives in cities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920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44017C-8AD6-30CF-5D8D-FF71BAE6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History</a:t>
            </a:r>
            <a:r>
              <a:rPr lang="cs-CZ" dirty="0"/>
              <a:t> &amp; </a:t>
            </a:r>
            <a:r>
              <a:rPr lang="cs-CZ" dirty="0" err="1"/>
              <a:t>Political</a:t>
            </a:r>
            <a:r>
              <a:rPr lang="cs-CZ" dirty="0"/>
              <a:t> </a:t>
            </a:r>
            <a:r>
              <a:rPr lang="cs-CZ" dirty="0" err="1"/>
              <a:t>System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A9E2CA-099A-C2D4-C461-55E17E37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cs-CZ" dirty="0"/>
          </a:p>
          <a:p>
            <a:r>
              <a:rPr lang="en-US" dirty="0"/>
              <a:t>Historically part of </a:t>
            </a:r>
            <a:r>
              <a:rPr lang="en-US" b="1" dirty="0"/>
              <a:t>Bohemia, Moravia, and Silesia</a:t>
            </a:r>
            <a:r>
              <a:rPr lang="en-US" dirty="0"/>
              <a:t>, with origins in Great Moravia in the 9th century. Joined Habsburg Monarchy in 1526; independent since splitting from Slovakia on 1 January 1993</a:t>
            </a:r>
            <a:endParaRPr lang="cs-CZ" dirty="0"/>
          </a:p>
          <a:p>
            <a:endParaRPr lang="cs-CZ" dirty="0"/>
          </a:p>
          <a:p>
            <a:r>
              <a:rPr lang="en-US" dirty="0"/>
              <a:t>Government: </a:t>
            </a:r>
            <a:r>
              <a:rPr lang="en-US" b="1" dirty="0"/>
              <a:t>unitary parliamentary republic</a:t>
            </a:r>
            <a:r>
              <a:rPr lang="en-US" dirty="0"/>
              <a:t> with President (e.g. Petr Pavel) as head of state and Prime Minister (e.g. Petr Fiala) as head of government </a:t>
            </a:r>
            <a:endParaRPr lang="cs-CZ" dirty="0"/>
          </a:p>
          <a:p>
            <a:endParaRPr lang="cs-CZ" dirty="0"/>
          </a:p>
          <a:p>
            <a:r>
              <a:rPr lang="en-US" dirty="0"/>
              <a:t>Parliament has two chambers: </a:t>
            </a:r>
            <a:r>
              <a:rPr lang="en-US" b="1" dirty="0"/>
              <a:t>Senate and Chamber of Deputies</a:t>
            </a:r>
            <a:r>
              <a:rPr lang="en-US" dirty="0"/>
              <a:t>. Universal suffrage from 18 years 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362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E335A4-CA66-8A4F-829A-FAD55692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Economy</a:t>
            </a:r>
            <a:r>
              <a:rPr lang="cs-CZ" dirty="0"/>
              <a:t> &amp; </a:t>
            </a:r>
            <a:r>
              <a:rPr lang="cs-CZ" dirty="0" err="1"/>
              <a:t>Infrastructure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574690-32E4-AAB9-1294-937B514C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en-US" dirty="0"/>
              <a:t>GDP per capita: approx. </a:t>
            </a:r>
            <a:r>
              <a:rPr lang="en-US" b="1" dirty="0"/>
              <a:t>$33,000 PPP</a:t>
            </a:r>
            <a:r>
              <a:rPr lang="en-US" dirty="0"/>
              <a:t>; economy based on </a:t>
            </a:r>
            <a:r>
              <a:rPr lang="en-US" b="1" dirty="0"/>
              <a:t>services (~60 %)</a:t>
            </a:r>
            <a:r>
              <a:rPr lang="en-US" dirty="0"/>
              <a:t>, </a:t>
            </a:r>
            <a:r>
              <a:rPr lang="en-US" b="1" dirty="0"/>
              <a:t>industry (~37 %)</a:t>
            </a:r>
            <a:r>
              <a:rPr lang="en-US" dirty="0"/>
              <a:t>, and </a:t>
            </a:r>
            <a:r>
              <a:rPr lang="en-US" b="1" dirty="0"/>
              <a:t>agriculture (~3 %)</a:t>
            </a:r>
            <a:r>
              <a:rPr lang="en-US" dirty="0"/>
              <a:t> .</a:t>
            </a:r>
            <a:endParaRPr lang="cs-CZ" dirty="0"/>
          </a:p>
          <a:p>
            <a:endParaRPr lang="cs-CZ" dirty="0"/>
          </a:p>
          <a:p>
            <a:r>
              <a:rPr lang="en-US" dirty="0"/>
              <a:t>Joined the </a:t>
            </a:r>
            <a:r>
              <a:rPr lang="en-US" b="1" dirty="0"/>
              <a:t>EU in 2004</a:t>
            </a:r>
            <a:r>
              <a:rPr lang="en-US" dirty="0"/>
              <a:t>, uses the Czech koruna (CZK), and maintains CET/CEST time zones</a:t>
            </a:r>
            <a:endParaRPr lang="cs-CZ" dirty="0"/>
          </a:p>
          <a:p>
            <a:endParaRPr lang="cs-CZ" dirty="0"/>
          </a:p>
          <a:p>
            <a:r>
              <a:rPr lang="en-US" dirty="0"/>
              <a:t>Successful foreign investments include ~</a:t>
            </a:r>
            <a:r>
              <a:rPr lang="en-US" b="1" dirty="0"/>
              <a:t>$2 billion</a:t>
            </a:r>
            <a:r>
              <a:rPr lang="en-US" dirty="0"/>
              <a:t> from </a:t>
            </a:r>
            <a:r>
              <a:rPr lang="en-US" dirty="0" err="1"/>
              <a:t>onsemi</a:t>
            </a:r>
            <a:r>
              <a:rPr lang="en-US" dirty="0"/>
              <a:t> for a chip plant in </a:t>
            </a:r>
            <a:r>
              <a:rPr lang="en-US" dirty="0" err="1"/>
              <a:t>Rožnov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290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1630FD-CC36-7F6E-62DD-A31DC4B8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546"/>
          </a:xfrm>
        </p:spPr>
        <p:txBody>
          <a:bodyPr/>
          <a:lstStyle/>
          <a:p>
            <a:r>
              <a:rPr lang="cs-CZ" dirty="0" err="1"/>
              <a:t>Culture</a:t>
            </a:r>
            <a:r>
              <a:rPr lang="cs-CZ" dirty="0"/>
              <a:t> &amp; Society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173260-EC27-2130-A56C-666B5B8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5024283"/>
          </a:xfrm>
        </p:spPr>
        <p:txBody>
          <a:bodyPr>
            <a:normAutofit fontScale="92500" lnSpcReduction="20000"/>
          </a:bodyPr>
          <a:lstStyle/>
          <a:p>
            <a:endParaRPr lang="cs-CZ" dirty="0"/>
          </a:p>
          <a:p>
            <a:r>
              <a:rPr lang="en-US" dirty="0"/>
              <a:t>Language: </a:t>
            </a:r>
            <a:r>
              <a:rPr lang="en-US" b="1" dirty="0"/>
              <a:t>Czech</a:t>
            </a:r>
            <a:r>
              <a:rPr lang="en-US" dirty="0"/>
              <a:t> (West Slavic), minority groups include Poles, Slovaks, Vietnamese, Roma</a:t>
            </a:r>
            <a:endParaRPr lang="cs-CZ" dirty="0"/>
          </a:p>
          <a:p>
            <a:endParaRPr lang="cs-CZ" dirty="0"/>
          </a:p>
          <a:p>
            <a:r>
              <a:rPr lang="en-US" dirty="0"/>
              <a:t>Religious affiliation: mixes of Roman Catholic, Protestant, non-religious (~47%), undeclared (~30%)</a:t>
            </a:r>
            <a:endParaRPr lang="cs-CZ" dirty="0"/>
          </a:p>
          <a:p>
            <a:endParaRPr lang="cs-CZ" dirty="0"/>
          </a:p>
          <a:p>
            <a:r>
              <a:rPr lang="en-US" dirty="0"/>
              <a:t>Cultural heritage: rich traditions in </a:t>
            </a:r>
            <a:r>
              <a:rPr lang="en-US" b="1" dirty="0"/>
              <a:t>music, literature, theatre, art</a:t>
            </a:r>
            <a:r>
              <a:rPr lang="en-US" dirty="0"/>
              <a:t>, with 16 UNESCO World Heritage Sites and notable figures like composers Janáček or Dvořák</a:t>
            </a:r>
            <a:endParaRPr lang="cs-CZ" dirty="0"/>
          </a:p>
          <a:p>
            <a:endParaRPr lang="cs-CZ" dirty="0"/>
          </a:p>
          <a:p>
            <a:r>
              <a:rPr lang="en-US" dirty="0"/>
              <a:t>National cultural policy (2021–2025) aims to enhance accessibility and integration of culture into society and economy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25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315E77-33B0-3DB8-C4DD-8CD34B3A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Top </a:t>
            </a:r>
            <a:r>
              <a:rPr lang="cs-CZ" dirty="0" err="1"/>
              <a:t>Attractions</a:t>
            </a:r>
            <a:r>
              <a:rPr lang="cs-CZ" dirty="0"/>
              <a:t> &amp; </a:t>
            </a:r>
            <a:r>
              <a:rPr lang="cs-CZ" dirty="0" err="1"/>
              <a:t>Landmarks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FBBB76-A472-B38A-6B23-5E047EAF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b="1" dirty="0"/>
          </a:p>
          <a:p>
            <a:r>
              <a:rPr lang="en-US" b="1" dirty="0"/>
              <a:t>Prague</a:t>
            </a:r>
            <a:r>
              <a:rPr lang="en-US" dirty="0"/>
              <a:t>: Prague Castle, Charles Bridge, St. Vitus Cathedral, Old Town, Rudolfinum (home of Czech Philharmonic)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heritage</a:t>
            </a:r>
            <a:r>
              <a:rPr lang="cs-CZ" dirty="0"/>
              <a:t> </a:t>
            </a:r>
            <a:r>
              <a:rPr lang="cs-CZ" dirty="0" err="1"/>
              <a:t>towns</a:t>
            </a:r>
            <a:r>
              <a:rPr lang="cs-CZ" dirty="0"/>
              <a:t>: </a:t>
            </a:r>
            <a:r>
              <a:rPr lang="cs-CZ" b="1" dirty="0"/>
              <a:t>Český Krumlov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its</a:t>
            </a:r>
            <a:r>
              <a:rPr lang="cs-CZ" dirty="0"/>
              <a:t> </a:t>
            </a:r>
            <a:r>
              <a:rPr lang="cs-CZ" dirty="0" err="1"/>
              <a:t>castle</a:t>
            </a:r>
            <a:r>
              <a:rPr lang="cs-CZ" dirty="0"/>
              <a:t> &amp; </a:t>
            </a:r>
            <a:r>
              <a:rPr lang="cs-CZ" dirty="0" err="1"/>
              <a:t>Baroque</a:t>
            </a:r>
            <a:r>
              <a:rPr lang="cs-CZ" dirty="0"/>
              <a:t> </a:t>
            </a:r>
            <a:r>
              <a:rPr lang="cs-CZ" dirty="0" err="1"/>
              <a:t>theatre</a:t>
            </a:r>
            <a:r>
              <a:rPr lang="cs-CZ" dirty="0"/>
              <a:t>, </a:t>
            </a:r>
            <a:r>
              <a:rPr lang="cs-CZ" b="1" dirty="0"/>
              <a:t>Karlštejn</a:t>
            </a:r>
            <a:r>
              <a:rPr lang="cs-CZ" dirty="0"/>
              <a:t>, </a:t>
            </a:r>
            <a:r>
              <a:rPr lang="cs-CZ" b="1" dirty="0"/>
              <a:t>Telč</a:t>
            </a:r>
            <a:r>
              <a:rPr lang="cs-CZ" dirty="0"/>
              <a:t>, </a:t>
            </a:r>
            <a:r>
              <a:rPr lang="cs-CZ" dirty="0" err="1"/>
              <a:t>spa</a:t>
            </a:r>
            <a:r>
              <a:rPr lang="cs-CZ" dirty="0"/>
              <a:t> </a:t>
            </a:r>
            <a:r>
              <a:rPr lang="cs-CZ" dirty="0" err="1"/>
              <a:t>town</a:t>
            </a:r>
            <a:r>
              <a:rPr lang="cs-CZ" dirty="0"/>
              <a:t> </a:t>
            </a:r>
            <a:r>
              <a:rPr lang="cs-CZ" b="1" dirty="0"/>
              <a:t>Karlovy Vary</a:t>
            </a:r>
            <a:r>
              <a:rPr lang="cs-CZ" dirty="0"/>
              <a:t> </a:t>
            </a:r>
          </a:p>
          <a:p>
            <a:endParaRPr lang="cs-CZ" dirty="0"/>
          </a:p>
          <a:p>
            <a:r>
              <a:rPr lang="fr-FR" dirty="0"/>
              <a:t>Urban architecture: </a:t>
            </a:r>
            <a:r>
              <a:rPr lang="fr-FR" dirty="0" err="1"/>
              <a:t>Hradec</a:t>
            </a:r>
            <a:r>
              <a:rPr lang="fr-FR" dirty="0"/>
              <a:t> </a:t>
            </a:r>
            <a:r>
              <a:rPr lang="fr-FR" dirty="0" err="1"/>
              <a:t>Králové</a:t>
            </a:r>
            <a:r>
              <a:rPr lang="fr-FR" dirty="0"/>
              <a:t> (Art Nouveau, </a:t>
            </a:r>
            <a:r>
              <a:rPr lang="fr-FR" dirty="0" err="1"/>
              <a:t>Functionalism</a:t>
            </a:r>
            <a:r>
              <a:rPr lang="fr-FR" dirty="0"/>
              <a:t>)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415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45A8CB-CE42-516B-AA19-F2AB6BF9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Traditions</a:t>
            </a:r>
            <a:r>
              <a:rPr lang="cs-CZ" dirty="0"/>
              <a:t> &amp; </a:t>
            </a:r>
            <a:r>
              <a:rPr lang="cs-CZ" dirty="0" err="1"/>
              <a:t>Cuisine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037734-AE26-AAA3-BD2E-FBAE90F8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Beer </a:t>
            </a:r>
            <a:r>
              <a:rPr lang="cs-CZ" dirty="0" err="1"/>
              <a:t>culture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iconic</a:t>
            </a:r>
            <a:r>
              <a:rPr lang="cs-CZ" dirty="0"/>
              <a:t>: </a:t>
            </a:r>
            <a:r>
              <a:rPr lang="cs-CZ" dirty="0" err="1"/>
              <a:t>highest</a:t>
            </a:r>
            <a:r>
              <a:rPr lang="cs-CZ" dirty="0"/>
              <a:t> per capita </a:t>
            </a:r>
            <a:r>
              <a:rPr lang="cs-CZ" dirty="0" err="1"/>
              <a:t>beer</a:t>
            </a:r>
            <a:r>
              <a:rPr lang="cs-CZ" dirty="0"/>
              <a:t> </a:t>
            </a:r>
            <a:r>
              <a:rPr lang="cs-CZ" dirty="0" err="1"/>
              <a:t>consumption</a:t>
            </a:r>
            <a:r>
              <a:rPr lang="cs-CZ" dirty="0"/>
              <a:t> (~128 L/person), </a:t>
            </a:r>
            <a:r>
              <a:rPr lang="cs-CZ" dirty="0" err="1"/>
              <a:t>traditional</a:t>
            </a:r>
            <a:r>
              <a:rPr lang="cs-CZ" dirty="0"/>
              <a:t> </a:t>
            </a:r>
            <a:r>
              <a:rPr lang="cs-CZ" dirty="0" err="1"/>
              <a:t>pubs</a:t>
            </a:r>
            <a:r>
              <a:rPr lang="cs-CZ" dirty="0"/>
              <a:t> 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b="1" dirty="0"/>
              <a:t>U Zlatého Tygra</a:t>
            </a:r>
            <a:r>
              <a:rPr lang="cs-CZ" dirty="0"/>
              <a:t>, </a:t>
            </a:r>
            <a:r>
              <a:rPr lang="cs-CZ" dirty="0" err="1"/>
              <a:t>seeking</a:t>
            </a:r>
            <a:r>
              <a:rPr lang="cs-CZ" dirty="0"/>
              <a:t> UNESCO </a:t>
            </a:r>
            <a:r>
              <a:rPr lang="cs-CZ" dirty="0" err="1"/>
              <a:t>recognition</a:t>
            </a:r>
            <a:r>
              <a:rPr lang="cs-CZ" dirty="0"/>
              <a:t> </a:t>
            </a:r>
          </a:p>
          <a:p>
            <a:endParaRPr lang="cs-CZ" dirty="0"/>
          </a:p>
          <a:p>
            <a:r>
              <a:rPr lang="en-US" dirty="0"/>
              <a:t>Cuisine: hearty, with dishes like goulash, dumplings, use of game and pork; folklore traditions, music, and festivals play important role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087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7392AF-3F92-73A3-4E7D-5EEE41B2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Recent</a:t>
            </a:r>
            <a:r>
              <a:rPr lang="cs-CZ" dirty="0"/>
              <a:t> </a:t>
            </a:r>
            <a:r>
              <a:rPr lang="cs-CZ" dirty="0" err="1"/>
              <a:t>Developments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DBC6E1-FEC7-35E0-2322-2A04FB3A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en-US" dirty="0"/>
              <a:t>Commemoration of historical sites: new memorial at former Nazi camp in Lety for Roma victims, emphasizing remembrance </a:t>
            </a:r>
            <a:endParaRPr lang="cs-CZ" dirty="0"/>
          </a:p>
          <a:p>
            <a:endParaRPr lang="cs-CZ" dirty="0"/>
          </a:p>
          <a:p>
            <a:r>
              <a:rPr lang="en-US" dirty="0"/>
              <a:t>Continued investment in tech and manufacturing (e.g., semiconductor plant)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4313483"/>
      </p:ext>
    </p:extLst>
  </p:cSld>
  <p:clrMapOvr>
    <a:masterClrMapping/>
  </p:clrMapOvr>
</p:sld>
</file>

<file path=ppt/theme/theme1.xml><?xml version="1.0" encoding="utf-8"?>
<a:theme xmlns:a="http://schemas.openxmlformats.org/drawingml/2006/main" name="Hloubka">
  <a:themeElements>
    <a:clrScheme name="Hloubka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Hloubka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loubk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TM04033923[[fn=Hloubka]]</Template>
  <TotalTime>21</TotalTime>
  <Words>1182</Words>
  <Application>Microsoft Office PowerPoint</Application>
  <PresentationFormat>Širokoúhlá obrazovka</PresentationFormat>
  <Paragraphs>121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3" baseType="lpstr">
      <vt:lpstr>Arial</vt:lpstr>
      <vt:lpstr>Corbel</vt:lpstr>
      <vt:lpstr>Hloubka</vt:lpstr>
      <vt:lpstr>Czech Republic</vt:lpstr>
      <vt:lpstr>Introduction &amp; Basic Facts</vt:lpstr>
      <vt:lpstr>Geography &amp; Climate</vt:lpstr>
      <vt:lpstr>History &amp; Political System</vt:lpstr>
      <vt:lpstr>Economy &amp; Infrastructure</vt:lpstr>
      <vt:lpstr>Culture &amp; Society</vt:lpstr>
      <vt:lpstr>Top Attractions &amp; Landmarks</vt:lpstr>
      <vt:lpstr>Traditions &amp; Cuisine</vt:lpstr>
      <vt:lpstr>Recent Developments</vt:lpstr>
      <vt:lpstr>Conclusion</vt:lpstr>
      <vt:lpstr>From now on presention will be on Czech language</vt:lpstr>
      <vt:lpstr>Úvod a základní informace</vt:lpstr>
      <vt:lpstr>Geografie a podnebí</vt:lpstr>
      <vt:lpstr>Historie a politický systém</vt:lpstr>
      <vt:lpstr>Ekonomika a infrastruktura</vt:lpstr>
      <vt:lpstr>Kultura a společnost</vt:lpstr>
      <vt:lpstr>Památky a zajímavá místa</vt:lpstr>
      <vt:lpstr>Tradice a kuchyně</vt:lpstr>
      <vt:lpstr>Současný vývoj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Marat Fedorov</dc:creator>
  <cp:lastModifiedBy>Marat Fedorov</cp:lastModifiedBy>
  <cp:revision>3</cp:revision>
  <dcterms:created xsi:type="dcterms:W3CDTF">2025-06-18T08:03:39Z</dcterms:created>
  <dcterms:modified xsi:type="dcterms:W3CDTF">2025-06-18T08:25:58Z</dcterms:modified>
</cp:coreProperties>
</file>