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53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4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48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10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12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09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18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63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2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9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11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24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263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76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7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13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35991A-C2E3-4EE0-8229-99659DD8784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D05E901-F57B-44C2-9BFB-441060F25F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85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Moving to Canada | Expat Explorer Guide - HSBC Expat">
            <a:extLst>
              <a:ext uri="{FF2B5EF4-FFF2-40B4-BE49-F238E27FC236}">
                <a16:creationId xmlns:a16="http://schemas.microsoft.com/office/drawing/2014/main" id="{5B3FC7F3-8CD2-6274-A35A-BC245B4D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7825181-B583-EE8E-EF57-BEBC2D32D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highlight>
                  <a:srgbClr val="000000"/>
                </a:highlight>
              </a:rPr>
              <a:t>Canada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C641280-290B-E02B-8F31-ADB1F5C24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highlight>
                  <a:srgbClr val="000000"/>
                </a:highlight>
              </a:rPr>
              <a:t>Fedorov Marat</a:t>
            </a:r>
          </a:p>
        </p:txBody>
      </p:sp>
    </p:spTree>
    <p:extLst>
      <p:ext uri="{BB962C8B-B14F-4D97-AF65-F5344CB8AC3E}">
        <p14:creationId xmlns:p14="http://schemas.microsoft.com/office/powerpoint/2010/main" val="80656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11C871-968C-9326-FDD5-C7E2A64F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Recent</a:t>
            </a:r>
            <a:r>
              <a:rPr lang="cs-CZ" dirty="0"/>
              <a:t> </a:t>
            </a:r>
            <a:r>
              <a:rPr lang="cs-CZ" dirty="0" err="1"/>
              <a:t>Trends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B6CCA9-2089-2149-71F0-5095B503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Economic reforms</a:t>
            </a:r>
            <a:r>
              <a:rPr lang="en-US" dirty="0"/>
              <a:t> under PM Mark Carney (formerly central banker) to remove internal trade barriers, boost infrastructure investment, and involve Indigenous groups in projects</a:t>
            </a:r>
            <a:endParaRPr lang="cs-CZ" dirty="0"/>
          </a:p>
          <a:p>
            <a:endParaRPr lang="cs-CZ" dirty="0"/>
          </a:p>
          <a:p>
            <a:r>
              <a:rPr lang="en-US" dirty="0"/>
              <a:t>Addressing </a:t>
            </a:r>
            <a:r>
              <a:rPr lang="en-US" b="1" dirty="0"/>
              <a:t>housing shortage</a:t>
            </a:r>
            <a:r>
              <a:rPr lang="en-US" dirty="0"/>
              <a:t>, regulatory red tape, and leveraging pension funds for growth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633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864EB-1F14-B3A3-77AB-D03AE63A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Conclusion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3E5D6B-446D-1C07-79E3-1A889E49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Canada offers a </a:t>
            </a:r>
            <a:r>
              <a:rPr lang="en-US" b="1" dirty="0"/>
              <a:t>rich combination</a:t>
            </a:r>
            <a:r>
              <a:rPr lang="en-US" dirty="0"/>
              <a:t> of vast geography, strong economy, multicultural society, and democratic stability.</a:t>
            </a:r>
            <a:endParaRPr lang="cs-CZ" dirty="0"/>
          </a:p>
          <a:p>
            <a:endParaRPr lang="cs-CZ" dirty="0"/>
          </a:p>
          <a:p>
            <a:r>
              <a:rPr lang="en-US" dirty="0"/>
              <a:t>A marvelous </a:t>
            </a:r>
            <a:r>
              <a:rPr lang="en-US" dirty="0" err="1"/>
              <a:t>Maturita</a:t>
            </a:r>
            <a:r>
              <a:rPr lang="en-US" dirty="0"/>
              <a:t> topic covering </a:t>
            </a:r>
            <a:r>
              <a:rPr lang="en-US" b="1" dirty="0"/>
              <a:t>geography, history, politics, society, nature, and culture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691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0B294-2077-985C-829F-67D75474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 on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Czech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736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F36BF5-3798-D9AE-29CC-C6D31FD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a základní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3681DF-3DA9-1D4D-72D2-FEFDA87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/>
              <a:t>Kanada</a:t>
            </a:r>
            <a:r>
              <a:rPr lang="cs-CZ" sz="2400" dirty="0"/>
              <a:t> je </a:t>
            </a:r>
            <a:r>
              <a:rPr lang="cs-CZ" sz="2400" b="1" dirty="0"/>
              <a:t>druhá největší země světa</a:t>
            </a:r>
            <a:r>
              <a:rPr lang="cs-CZ" sz="2400" dirty="0"/>
              <a:t> podle rozlohy (~9,98 milionu km²), ale má pouze asi </a:t>
            </a:r>
            <a:r>
              <a:rPr lang="cs-CZ" sz="2400" b="1" dirty="0"/>
              <a:t>41 milionů obyvatel</a:t>
            </a:r>
            <a:r>
              <a:rPr lang="cs-CZ" sz="2400" dirty="0"/>
              <a:t>, takže je velmi řídce osídlená.</a:t>
            </a:r>
          </a:p>
          <a:p>
            <a:endParaRPr lang="cs-CZ" sz="2400" dirty="0"/>
          </a:p>
          <a:p>
            <a:r>
              <a:rPr lang="cs-CZ" sz="2400" dirty="0"/>
              <a:t>Má pobřeží u </a:t>
            </a:r>
            <a:r>
              <a:rPr lang="cs-CZ" sz="2400" b="1" dirty="0"/>
              <a:t>Tichého, Atlantského a Severního ledového oceánu</a:t>
            </a:r>
            <a:r>
              <a:rPr lang="cs-CZ" sz="2400" dirty="0"/>
              <a:t> a sdílí </a:t>
            </a:r>
            <a:r>
              <a:rPr lang="cs-CZ" sz="2400" b="1" dirty="0"/>
              <a:t>nejdelší pozemní hranici na světě</a:t>
            </a:r>
            <a:r>
              <a:rPr lang="cs-CZ" sz="2400" dirty="0"/>
              <a:t> se Spojenými státy (~8 891 km).</a:t>
            </a:r>
          </a:p>
          <a:p>
            <a:endParaRPr lang="cs-CZ" sz="2400" dirty="0"/>
          </a:p>
          <a:p>
            <a:r>
              <a:rPr lang="cs-CZ" sz="2400" dirty="0"/>
              <a:t>Kanada je </a:t>
            </a:r>
            <a:r>
              <a:rPr lang="cs-CZ" sz="2400" b="1" dirty="0"/>
              <a:t>federální parlamentní demokracie</a:t>
            </a:r>
            <a:r>
              <a:rPr lang="cs-CZ" sz="2400" dirty="0"/>
              <a:t> a zároveň </a:t>
            </a:r>
            <a:r>
              <a:rPr lang="cs-CZ" sz="2400" b="1" dirty="0"/>
              <a:t>konstituční monarchie</a:t>
            </a:r>
            <a:r>
              <a:rPr lang="cs-CZ" sz="2400" dirty="0"/>
              <a:t> – hlavou státu je </a:t>
            </a:r>
            <a:r>
              <a:rPr lang="cs-CZ" sz="2400" b="1" dirty="0"/>
              <a:t>král Karel III.</a:t>
            </a:r>
            <a:r>
              <a:rPr lang="cs-CZ" sz="2400" dirty="0"/>
              <a:t>, zastupovaný </a:t>
            </a:r>
            <a:r>
              <a:rPr lang="cs-CZ" sz="2400" b="1" dirty="0"/>
              <a:t>generální guvernérkou Mary Simon</a:t>
            </a:r>
            <a:r>
              <a:rPr lang="cs-CZ" sz="2400" dirty="0"/>
              <a:t>. Hlavním městem je </a:t>
            </a:r>
            <a:r>
              <a:rPr lang="cs-CZ" sz="2400" b="1" dirty="0"/>
              <a:t>Ottawa</a:t>
            </a:r>
            <a:r>
              <a:rPr lang="cs-CZ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82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2CA444-825C-EDE1-4FF4-2AF5C896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Geografie a podnebí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CAC763-6FEF-0473-F6EB-C86E93C6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Kanada zahrnuje </a:t>
            </a:r>
            <a:r>
              <a:rPr lang="cs-CZ" b="1" dirty="0"/>
              <a:t>šest časových pásem</a:t>
            </a:r>
            <a:r>
              <a:rPr lang="cs-CZ" dirty="0"/>
              <a:t> a nabízí rozmanitou krajinu – od </a:t>
            </a:r>
            <a:r>
              <a:rPr lang="cs-CZ" b="1" dirty="0"/>
              <a:t>Skalistých hor</a:t>
            </a:r>
            <a:r>
              <a:rPr lang="cs-CZ" dirty="0"/>
              <a:t> přes </a:t>
            </a:r>
            <a:r>
              <a:rPr lang="cs-CZ" b="1" dirty="0"/>
              <a:t>prérie</a:t>
            </a:r>
            <a:r>
              <a:rPr lang="cs-CZ" dirty="0"/>
              <a:t>, </a:t>
            </a:r>
            <a:r>
              <a:rPr lang="cs-CZ" b="1" dirty="0"/>
              <a:t>kanadský štít</a:t>
            </a:r>
            <a:r>
              <a:rPr lang="cs-CZ" dirty="0"/>
              <a:t> až po </a:t>
            </a:r>
            <a:r>
              <a:rPr lang="cs-CZ" b="1" dirty="0"/>
              <a:t>arktickou tundru</a:t>
            </a:r>
          </a:p>
          <a:p>
            <a:endParaRPr lang="cs-CZ" b="1" dirty="0"/>
          </a:p>
          <a:p>
            <a:r>
              <a:rPr lang="cs-CZ" dirty="0"/>
              <a:t>Podnebí je velmi rozmanité – od </a:t>
            </a:r>
            <a:r>
              <a:rPr lang="cs-CZ" b="1" dirty="0"/>
              <a:t>mírného</a:t>
            </a:r>
            <a:r>
              <a:rPr lang="cs-CZ" dirty="0"/>
              <a:t> na jihu po </a:t>
            </a:r>
            <a:r>
              <a:rPr lang="cs-CZ" b="1" dirty="0"/>
              <a:t>subarktické a arktické</a:t>
            </a:r>
            <a:r>
              <a:rPr lang="cs-CZ" dirty="0"/>
              <a:t> na severu.</a:t>
            </a:r>
          </a:p>
        </p:txBody>
      </p:sp>
    </p:spTree>
    <p:extLst>
      <p:ext uri="{BB962C8B-B14F-4D97-AF65-F5344CB8AC3E}">
        <p14:creationId xmlns:p14="http://schemas.microsoft.com/office/powerpoint/2010/main" val="315244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B109E-9E4A-33B1-432D-E1825F1C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Obyvatelstvo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F6D578-28CC-4841-6A52-8D3806C9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Kanada má asi </a:t>
            </a:r>
            <a:r>
              <a:rPr lang="cs-CZ" b="1" dirty="0"/>
              <a:t>41 milionů obyvatel</a:t>
            </a:r>
            <a:r>
              <a:rPr lang="cs-CZ" dirty="0"/>
              <a:t>, hustota osídlení je ~4 lidé/km². Přibližně </a:t>
            </a:r>
            <a:r>
              <a:rPr lang="cs-CZ" b="1" dirty="0"/>
              <a:t>81 % lidí žije ve městech</a:t>
            </a:r>
          </a:p>
          <a:p>
            <a:endParaRPr lang="cs-CZ" b="1" dirty="0"/>
          </a:p>
          <a:p>
            <a:r>
              <a:rPr lang="cs-CZ" dirty="0"/>
              <a:t>Etnicky velmi pestrá: Britové, Francouzi, Skotové, původní obyvatelé, Číňané, Indové, Ukrajinci</a:t>
            </a:r>
          </a:p>
          <a:p>
            <a:endParaRPr lang="cs-CZ" dirty="0"/>
          </a:p>
          <a:p>
            <a:r>
              <a:rPr lang="cs-CZ" dirty="0"/>
              <a:t>Úřední jazyky: </a:t>
            </a:r>
            <a:r>
              <a:rPr lang="cs-CZ" b="1" dirty="0"/>
              <a:t>angličtina (~87 %) a francouzština (~29 %)</a:t>
            </a:r>
            <a:r>
              <a:rPr lang="cs-CZ" dirty="0"/>
              <a:t>, dále se rozvíjejí jazyky přistěhovalců (např. paňdžábština, arabština).</a:t>
            </a:r>
          </a:p>
          <a:p>
            <a:endParaRPr lang="cs-CZ" dirty="0"/>
          </a:p>
          <a:p>
            <a:r>
              <a:rPr lang="cs-CZ" dirty="0"/>
              <a:t>Náboženství: ~53 % křesťanů, 34 % bez vyznání, zbytek tvoří muslimové, hinduisté, sikhové, buddhisté a židé.</a:t>
            </a:r>
          </a:p>
        </p:txBody>
      </p:sp>
    </p:spTree>
    <p:extLst>
      <p:ext uri="{BB962C8B-B14F-4D97-AF65-F5344CB8AC3E}">
        <p14:creationId xmlns:p14="http://schemas.microsoft.com/office/powerpoint/2010/main" val="191931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89AD0-D32F-F0A9-9EC8-782BA1B4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politický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26CF89-10D1-20C0-B2A1-95B8887C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rmAutofit/>
          </a:bodyPr>
          <a:lstStyle/>
          <a:p>
            <a:r>
              <a:rPr lang="cs-CZ" dirty="0"/>
              <a:t>Území bylo po tisíce let osídleno </a:t>
            </a:r>
            <a:r>
              <a:rPr lang="cs-CZ" b="1" dirty="0"/>
              <a:t>domorodými národy</a:t>
            </a:r>
            <a:r>
              <a:rPr lang="cs-CZ" dirty="0"/>
              <a:t>, první Evropané (Francouzi a Britové) přišli v 16. a 17. století.</a:t>
            </a:r>
          </a:p>
          <a:p>
            <a:endParaRPr lang="cs-CZ" dirty="0"/>
          </a:p>
          <a:p>
            <a:r>
              <a:rPr lang="cs-CZ" dirty="0"/>
              <a:t>Kanada vznikla jako </a:t>
            </a:r>
            <a:r>
              <a:rPr lang="cs-CZ" b="1" dirty="0"/>
              <a:t>dominion</a:t>
            </a:r>
            <a:r>
              <a:rPr lang="cs-CZ" dirty="0"/>
              <a:t> 1. července 1867. Plné nezávislosti dosáhla postupně: </a:t>
            </a:r>
            <a:r>
              <a:rPr lang="cs-CZ" b="1" dirty="0"/>
              <a:t>Statut </a:t>
            </a:r>
            <a:r>
              <a:rPr lang="cs-CZ" b="1" dirty="0" err="1"/>
              <a:t>Westminster</a:t>
            </a:r>
            <a:r>
              <a:rPr lang="cs-CZ" b="1" dirty="0"/>
              <a:t> (1931)</a:t>
            </a:r>
            <a:r>
              <a:rPr lang="cs-CZ" dirty="0"/>
              <a:t>, </a:t>
            </a:r>
            <a:r>
              <a:rPr lang="cs-CZ" b="1" dirty="0"/>
              <a:t>Zákon o Kanadě (1982)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Politický systém: </a:t>
            </a:r>
            <a:r>
              <a:rPr lang="cs-CZ" b="1" dirty="0"/>
              <a:t>federace</a:t>
            </a:r>
            <a:r>
              <a:rPr lang="cs-CZ" dirty="0"/>
              <a:t> s 10 provinciemi a 3 teritorii.</a:t>
            </a:r>
          </a:p>
          <a:p>
            <a:pPr lvl="1"/>
            <a:r>
              <a:rPr lang="cs-CZ" dirty="0"/>
              <a:t>Parlament se skládá ze </a:t>
            </a:r>
            <a:r>
              <a:rPr lang="cs-CZ" b="1" dirty="0"/>
              <a:t>Sněmovny reprezentantů</a:t>
            </a:r>
            <a:r>
              <a:rPr lang="cs-CZ" dirty="0"/>
              <a:t> a </a:t>
            </a:r>
            <a:r>
              <a:rPr lang="cs-CZ" b="1" dirty="0"/>
              <a:t>Senátu</a:t>
            </a:r>
          </a:p>
          <a:p>
            <a:pPr lvl="1"/>
            <a:r>
              <a:rPr lang="cs-CZ" b="1" dirty="0"/>
              <a:t>Premiér (např. Justin </a:t>
            </a:r>
            <a:r>
              <a:rPr lang="cs-CZ" b="1" dirty="0" err="1"/>
              <a:t>Trudeau</a:t>
            </a:r>
            <a:r>
              <a:rPr lang="cs-CZ" b="1" dirty="0"/>
              <a:t> nebo Mark </a:t>
            </a:r>
            <a:r>
              <a:rPr lang="cs-CZ" b="1" dirty="0" err="1"/>
              <a:t>Carney</a:t>
            </a:r>
            <a:r>
              <a:rPr lang="cs-CZ" b="1" dirty="0"/>
              <a:t>)</a:t>
            </a:r>
            <a:r>
              <a:rPr lang="cs-CZ" dirty="0"/>
              <a:t> je předsedou vlády.</a:t>
            </a:r>
          </a:p>
        </p:txBody>
      </p:sp>
    </p:spTree>
    <p:extLst>
      <p:ext uri="{BB962C8B-B14F-4D97-AF65-F5344CB8AC3E}">
        <p14:creationId xmlns:p14="http://schemas.microsoft.com/office/powerpoint/2010/main" val="146746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E43CEA-0843-BD48-3EA7-8E576517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Ekonomika a přírodní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018FBB-3306-A989-B799-9598A0FA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Vyspělá ekonomika – 9. největší HDP na světě (~2,2 bilionu USD v roce 2023), </a:t>
            </a:r>
            <a:r>
              <a:rPr lang="cs-CZ" b="1" dirty="0"/>
              <a:t>HDP na obyvatele ~55–65 tisíc USD</a:t>
            </a:r>
            <a:r>
              <a:rPr lang="cs-CZ" dirty="0"/>
              <a:t>.</a:t>
            </a:r>
          </a:p>
          <a:p>
            <a:r>
              <a:rPr lang="cs-CZ" dirty="0"/>
              <a:t>Hlavní sektory:</a:t>
            </a:r>
          </a:p>
          <a:p>
            <a:pPr lvl="1"/>
            <a:r>
              <a:rPr lang="cs-CZ" b="1" dirty="0"/>
              <a:t>služby (~75 %)</a:t>
            </a:r>
          </a:p>
          <a:p>
            <a:pPr lvl="1"/>
            <a:r>
              <a:rPr lang="cs-CZ" b="1" dirty="0"/>
              <a:t>Průmysl</a:t>
            </a:r>
          </a:p>
          <a:p>
            <a:pPr lvl="1"/>
            <a:r>
              <a:rPr lang="cs-CZ" b="1" dirty="0"/>
              <a:t>těžba surovin a energetika</a:t>
            </a:r>
            <a:r>
              <a:rPr lang="cs-CZ" dirty="0"/>
              <a:t> (ropa, plyn, dřevo, voda, zemědělství)</a:t>
            </a:r>
          </a:p>
          <a:p>
            <a:r>
              <a:rPr lang="cs-CZ" dirty="0"/>
              <a:t>Hlavní vývoz: </a:t>
            </a:r>
            <a:r>
              <a:rPr lang="cs-CZ" b="1" dirty="0"/>
              <a:t>energie, automobily, suroviny</a:t>
            </a:r>
            <a:r>
              <a:rPr lang="cs-CZ" dirty="0"/>
              <a:t>. Největší obchodní partner: </a:t>
            </a:r>
            <a:r>
              <a:rPr lang="cs-CZ" b="1" dirty="0"/>
              <a:t>USA (~75 % exportu)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634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91DE64-7621-C720-04FA-17550585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Demografie a imigrace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7E271-3D7B-DB49-D749-E7BB1E15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roce 2023 Kanada zaznamenala nejvyšší růst populace za 66 let (3,2 %) – </a:t>
            </a:r>
            <a:r>
              <a:rPr lang="cs-CZ" b="1" dirty="0"/>
              <a:t>hlavně díky imigraci</a:t>
            </a:r>
            <a:r>
              <a:rPr lang="cs-CZ" dirty="0"/>
              <a:t>.</a:t>
            </a:r>
          </a:p>
          <a:p>
            <a:r>
              <a:rPr lang="cs-CZ" dirty="0"/>
              <a:t>Přibližně </a:t>
            </a:r>
            <a:r>
              <a:rPr lang="cs-CZ" b="1" dirty="0"/>
              <a:t>25 % obyvatel je narozených v zahraničí</a:t>
            </a:r>
            <a:r>
              <a:rPr lang="cs-CZ" dirty="0"/>
              <a:t>.</a:t>
            </a:r>
          </a:p>
          <a:p>
            <a:r>
              <a:rPr lang="cs-CZ" dirty="0"/>
              <a:t>Multikulturní společnost s vysokou kvalitou života – města jako </a:t>
            </a:r>
            <a:r>
              <a:rPr lang="cs-CZ" b="1" dirty="0"/>
              <a:t>Toronto, Montreal, Vancouver</a:t>
            </a:r>
            <a:r>
              <a:rPr lang="cs-CZ" dirty="0"/>
              <a:t> jsou mezi nejlepším místy pro život na světě.</a:t>
            </a:r>
          </a:p>
        </p:txBody>
      </p:sp>
    </p:spTree>
    <p:extLst>
      <p:ext uri="{BB962C8B-B14F-4D97-AF65-F5344CB8AC3E}">
        <p14:creationId xmlns:p14="http://schemas.microsoft.com/office/powerpoint/2010/main" val="321195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434BA-771F-CE02-1674-B9606CDD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cs-CZ" dirty="0"/>
              <a:t>Kultura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B894E4-FEE3-7A96-FCB7-5F6BF97C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5309419"/>
          </a:xfrm>
        </p:spPr>
        <p:txBody>
          <a:bodyPr>
            <a:normAutofit fontScale="92500"/>
          </a:bodyPr>
          <a:lstStyle/>
          <a:p>
            <a:r>
              <a:rPr lang="cs-CZ" dirty="0"/>
              <a:t>Kanada je </a:t>
            </a:r>
            <a:r>
              <a:rPr lang="cs-CZ" b="1" dirty="0"/>
              <a:t>bilingvní a multikulturní</a:t>
            </a:r>
            <a:r>
              <a:rPr lang="cs-CZ" dirty="0"/>
              <a:t> země: dědictví </a:t>
            </a:r>
            <a:r>
              <a:rPr lang="cs-CZ" b="1" dirty="0"/>
              <a:t>anglo-francouzské</a:t>
            </a:r>
            <a:r>
              <a:rPr lang="cs-CZ" dirty="0"/>
              <a:t>, silný vliv </a:t>
            </a:r>
            <a:r>
              <a:rPr lang="cs-CZ" b="1" dirty="0"/>
              <a:t>domorodých kultur </a:t>
            </a:r>
            <a:r>
              <a:rPr lang="cs-CZ" dirty="0"/>
              <a:t>rostoucí </a:t>
            </a:r>
            <a:r>
              <a:rPr lang="cs-CZ" b="1" dirty="0"/>
              <a:t>přistěhovalecké komunity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Kanada je známá svou </a:t>
            </a:r>
            <a:r>
              <a:rPr lang="cs-CZ" b="1" dirty="0"/>
              <a:t>mírumilovností, ochranou přírody, sociálním systémem</a:t>
            </a:r>
          </a:p>
          <a:p>
            <a:endParaRPr lang="cs-CZ" dirty="0"/>
          </a:p>
          <a:p>
            <a:r>
              <a:rPr lang="cs-CZ" dirty="0"/>
              <a:t>Ukazatele kvality života: vysoká </a:t>
            </a:r>
            <a:r>
              <a:rPr lang="cs-CZ" b="1" dirty="0"/>
              <a:t>očekávaná délka života (~82 let)</a:t>
            </a:r>
            <a:r>
              <a:rPr lang="cs-CZ" dirty="0"/>
              <a:t>, </a:t>
            </a:r>
            <a:r>
              <a:rPr lang="cs-CZ" b="1" dirty="0"/>
              <a:t>gramotnost (~99 %)</a:t>
            </a:r>
            <a:r>
              <a:rPr lang="cs-CZ" dirty="0"/>
              <a:t>, vysoký </a:t>
            </a:r>
            <a:r>
              <a:rPr lang="cs-CZ" b="1" dirty="0"/>
              <a:t>HDI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Kulturní centra:</a:t>
            </a:r>
          </a:p>
          <a:p>
            <a:pPr lvl="1"/>
            <a:r>
              <a:rPr lang="cs-CZ" b="1" dirty="0"/>
              <a:t>Montreal</a:t>
            </a:r>
            <a:r>
              <a:rPr lang="cs-CZ" dirty="0"/>
              <a:t> – festivaly jazzu, filmu, komedie</a:t>
            </a:r>
          </a:p>
          <a:p>
            <a:pPr lvl="1"/>
            <a:r>
              <a:rPr lang="cs-CZ" b="1" dirty="0"/>
              <a:t>Winnipeg</a:t>
            </a:r>
            <a:r>
              <a:rPr lang="cs-CZ" dirty="0"/>
              <a:t> – historické památky, kultura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28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53B1A6-2E1D-A4CC-8B51-F93F1CA9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 &amp; Basic </a:t>
            </a:r>
            <a:r>
              <a:rPr lang="cs-CZ" dirty="0" err="1"/>
              <a:t>Facts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9EB7AD-CBFF-C42B-2419-C1EAAE58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Canada</a:t>
            </a:r>
            <a:r>
              <a:rPr lang="en-US" dirty="0"/>
              <a:t> is the </a:t>
            </a:r>
            <a:r>
              <a:rPr lang="en-US" b="1" dirty="0"/>
              <a:t>second-largest country in the world</a:t>
            </a:r>
            <a:r>
              <a:rPr lang="en-US" dirty="0"/>
              <a:t> by total area (~9.98 million km²), but with a population of about </a:t>
            </a:r>
            <a:r>
              <a:rPr lang="en-US" b="1" dirty="0"/>
              <a:t>41 million people</a:t>
            </a:r>
            <a:r>
              <a:rPr lang="en-US" dirty="0"/>
              <a:t>, it is very sparsely populated</a:t>
            </a:r>
            <a:endParaRPr lang="cs-CZ" dirty="0"/>
          </a:p>
          <a:p>
            <a:r>
              <a:rPr lang="en-US" dirty="0"/>
              <a:t>It borders the </a:t>
            </a:r>
            <a:r>
              <a:rPr lang="en-US" b="1" dirty="0"/>
              <a:t>Pacific, Atlantic, and Arctic Oceans</a:t>
            </a:r>
            <a:r>
              <a:rPr lang="en-US" dirty="0"/>
              <a:t>, and has the </a:t>
            </a:r>
            <a:r>
              <a:rPr lang="en-US" b="1" dirty="0"/>
              <a:t>longest international land border</a:t>
            </a:r>
            <a:r>
              <a:rPr lang="en-US" dirty="0"/>
              <a:t> with the USA (approx. 8,891 km)</a:t>
            </a:r>
            <a:endParaRPr lang="cs-CZ" dirty="0"/>
          </a:p>
          <a:p>
            <a:r>
              <a:rPr lang="en-US" dirty="0"/>
              <a:t>Canada is a </a:t>
            </a:r>
            <a:r>
              <a:rPr lang="en-US" b="1" dirty="0"/>
              <a:t>federal parliamentary democracy</a:t>
            </a:r>
            <a:r>
              <a:rPr lang="en-US" dirty="0"/>
              <a:t> and </a:t>
            </a:r>
            <a:r>
              <a:rPr lang="en-US" b="1" dirty="0"/>
              <a:t>constitutional monarchy</a:t>
            </a:r>
            <a:r>
              <a:rPr lang="en-US" dirty="0"/>
              <a:t> (King Charles III represented by Governor-General Mary Simon), with </a:t>
            </a:r>
            <a:r>
              <a:rPr lang="en-US" b="1" dirty="0"/>
              <a:t>Ottawa</a:t>
            </a:r>
            <a:r>
              <a:rPr lang="en-US" dirty="0"/>
              <a:t> as its capita</a:t>
            </a:r>
            <a:r>
              <a:rPr lang="cs-CZ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1254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A48DAB-6FA5-ACD2-5AA7-A44209A9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Příroda a památky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FA0200-02CF-8384-AB80-0B0C5D3F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Bohatá příroda: </a:t>
            </a:r>
            <a:r>
              <a:rPr lang="cs-CZ" b="1" dirty="0"/>
              <a:t>Skalisté hory</a:t>
            </a:r>
            <a:r>
              <a:rPr lang="cs-CZ" dirty="0"/>
              <a:t>, </a:t>
            </a:r>
            <a:r>
              <a:rPr lang="cs-CZ" b="1" dirty="0"/>
              <a:t>Niagarské vodopády</a:t>
            </a:r>
            <a:r>
              <a:rPr lang="cs-CZ" dirty="0"/>
              <a:t>, </a:t>
            </a:r>
            <a:r>
              <a:rPr lang="cs-CZ" b="1" dirty="0"/>
              <a:t>národní parky </a:t>
            </a:r>
            <a:r>
              <a:rPr lang="cs-CZ" b="1" dirty="0" err="1"/>
              <a:t>Banff</a:t>
            </a:r>
            <a:r>
              <a:rPr lang="cs-CZ" b="1" dirty="0"/>
              <a:t> a </a:t>
            </a:r>
            <a:r>
              <a:rPr lang="cs-CZ" b="1" dirty="0" err="1"/>
              <a:t>Jasper</a:t>
            </a:r>
            <a:r>
              <a:rPr lang="cs-CZ" dirty="0"/>
              <a:t>, </a:t>
            </a:r>
            <a:r>
              <a:rPr lang="cs-CZ" b="1" dirty="0"/>
              <a:t>kanadský štít</a:t>
            </a:r>
            <a:r>
              <a:rPr lang="cs-CZ" dirty="0"/>
              <a:t>, arktická krajina.</a:t>
            </a:r>
          </a:p>
          <a:p>
            <a:endParaRPr lang="cs-CZ" dirty="0"/>
          </a:p>
          <a:p>
            <a:r>
              <a:rPr lang="cs-CZ" dirty="0"/>
              <a:t>Kanada má ~</a:t>
            </a:r>
            <a:r>
              <a:rPr lang="cs-CZ" b="1" dirty="0"/>
              <a:t>20 % světové zásoby sladké vody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13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A6051-4FC6-16F9-14D3-A654274F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Současný vývoj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A86D8E-B76F-6EAD-FA37-C07DA68D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Nový premiér </a:t>
            </a:r>
            <a:r>
              <a:rPr lang="cs-CZ" b="1" dirty="0"/>
              <a:t>Mark </a:t>
            </a:r>
            <a:r>
              <a:rPr lang="cs-CZ" b="1" dirty="0" err="1"/>
              <a:t>Carney</a:t>
            </a:r>
            <a:r>
              <a:rPr lang="cs-CZ" dirty="0"/>
              <a:t> zavádí reformy:</a:t>
            </a:r>
          </a:p>
          <a:p>
            <a:pPr lvl="1"/>
            <a:r>
              <a:rPr lang="cs-CZ" dirty="0"/>
              <a:t>odstraňování překážek vnitřního trhu</a:t>
            </a:r>
          </a:p>
          <a:p>
            <a:pPr lvl="1"/>
            <a:r>
              <a:rPr lang="cs-CZ" dirty="0"/>
              <a:t>investice do infrastruktury</a:t>
            </a:r>
          </a:p>
          <a:p>
            <a:pPr lvl="1"/>
            <a:r>
              <a:rPr lang="pl-PL" dirty="0"/>
              <a:t>zapojení domorodých komunit do rozhodování</a:t>
            </a:r>
            <a:endParaRPr lang="cs-CZ" dirty="0"/>
          </a:p>
          <a:p>
            <a:endParaRPr lang="cs-CZ" dirty="0"/>
          </a:p>
          <a:p>
            <a:r>
              <a:rPr lang="cs-CZ" dirty="0"/>
              <a:t>Řeší se také </a:t>
            </a:r>
            <a:r>
              <a:rPr lang="cs-CZ" b="1" dirty="0"/>
              <a:t>nedostatek bydlení</a:t>
            </a:r>
            <a:r>
              <a:rPr lang="cs-CZ" dirty="0"/>
              <a:t> a využití </a:t>
            </a:r>
            <a:r>
              <a:rPr lang="cs-CZ" b="1" dirty="0"/>
              <a:t>penzijních fondů</a:t>
            </a:r>
            <a:r>
              <a:rPr lang="cs-CZ" dirty="0"/>
              <a:t> k ekonomickému rozvoji.</a:t>
            </a:r>
          </a:p>
        </p:txBody>
      </p:sp>
    </p:spTree>
    <p:extLst>
      <p:ext uri="{BB962C8B-B14F-4D97-AF65-F5344CB8AC3E}">
        <p14:creationId xmlns:p14="http://schemas.microsoft.com/office/powerpoint/2010/main" val="417540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003F03-6571-A7FF-3F4D-B83A50AC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EEA74A-B084-7D13-8E37-F5B78C12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Kanada je </a:t>
            </a:r>
            <a:r>
              <a:rPr lang="cs-CZ" b="1" dirty="0"/>
              <a:t>rozlehlá a rozmanitá země</a:t>
            </a:r>
            <a:r>
              <a:rPr lang="cs-CZ" dirty="0"/>
              <a:t> s vyspělou ekonomikou, demokratickým zřízením, bohatou kulturou a krásnou přírodou</a:t>
            </a:r>
          </a:p>
          <a:p>
            <a:endParaRPr lang="cs-CZ" dirty="0"/>
          </a:p>
          <a:p>
            <a:r>
              <a:rPr lang="cs-CZ" dirty="0"/>
              <a:t>Skvělé maturitní téma: pokrývá </a:t>
            </a:r>
            <a:r>
              <a:rPr lang="cs-CZ" b="1" dirty="0"/>
              <a:t>zeměpis, historii, politiku, ekonomiku, přírodu a společnost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94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487D20-5FC1-DFA9-60F2-1691BDA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Geography</a:t>
            </a:r>
            <a:r>
              <a:rPr lang="cs-CZ" dirty="0"/>
              <a:t> &amp; </a:t>
            </a:r>
            <a:r>
              <a:rPr lang="cs-CZ" dirty="0" err="1"/>
              <a:t>Climate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32EB06-F3EA-165E-CEC6-D935CE5F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country spans </a:t>
            </a:r>
            <a:r>
              <a:rPr lang="en-US" b="1" dirty="0"/>
              <a:t>six time zones</a:t>
            </a:r>
            <a:r>
              <a:rPr lang="en-US" dirty="0"/>
              <a:t>, with landscapes including the </a:t>
            </a:r>
            <a:r>
              <a:rPr lang="en-US" b="1" dirty="0"/>
              <a:t>Rocky Mountains</a:t>
            </a:r>
            <a:r>
              <a:rPr lang="en-US" dirty="0"/>
              <a:t>, </a:t>
            </a:r>
            <a:r>
              <a:rPr lang="en-US" b="1" dirty="0"/>
              <a:t>Canadian Shield</a:t>
            </a:r>
            <a:r>
              <a:rPr lang="en-US" dirty="0"/>
              <a:t>, </a:t>
            </a:r>
            <a:r>
              <a:rPr lang="en-US" b="1" dirty="0"/>
              <a:t>prairies</a:t>
            </a:r>
            <a:r>
              <a:rPr lang="en-US" dirty="0"/>
              <a:t>, and </a:t>
            </a:r>
            <a:r>
              <a:rPr lang="en-US" b="1" dirty="0"/>
              <a:t>Arctic tundra</a:t>
            </a:r>
            <a:endParaRPr lang="cs-CZ" b="1" dirty="0"/>
          </a:p>
          <a:p>
            <a:endParaRPr lang="cs-CZ" b="1" dirty="0"/>
          </a:p>
          <a:p>
            <a:r>
              <a:rPr lang="en-US" dirty="0"/>
              <a:t>It has a </a:t>
            </a:r>
            <a:r>
              <a:rPr lang="en-US" b="1" dirty="0"/>
              <a:t>diverse climate</a:t>
            </a:r>
            <a:r>
              <a:rPr lang="en-US" dirty="0"/>
              <a:t>: temperate in the south, subarctic to arctic in the north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3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77E73-BEFB-E0E2-387D-F62B3E38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Population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5639AF-85F1-FA62-C8B2-51AC15DE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</a:t>
            </a:r>
            <a:r>
              <a:rPr lang="en-US" b="1" dirty="0"/>
              <a:t>41 million people</a:t>
            </a:r>
            <a:r>
              <a:rPr lang="en-US" dirty="0"/>
              <a:t>, density ~4 people/km², with </a:t>
            </a:r>
            <a:r>
              <a:rPr lang="en-US" b="1" dirty="0"/>
              <a:t>81 % living in urban areas</a:t>
            </a:r>
            <a:endParaRPr lang="cs-CZ" b="1" dirty="0"/>
          </a:p>
          <a:p>
            <a:r>
              <a:rPr lang="en-US" dirty="0"/>
              <a:t>Ethnically diverse: largest groups include British, French, Scottish, Indigenous, Chinese, Indian, Ukrainian, etc.</a:t>
            </a:r>
            <a:endParaRPr lang="cs-CZ" dirty="0"/>
          </a:p>
          <a:p>
            <a:r>
              <a:rPr lang="en-US" dirty="0"/>
              <a:t>Official languages: </a:t>
            </a:r>
            <a:r>
              <a:rPr lang="en-US" b="1" dirty="0"/>
              <a:t>English (≈87 %) and French (≈29 %)</a:t>
            </a:r>
            <a:r>
              <a:rPr lang="en-US" dirty="0"/>
              <a:t>, with growing multicultural languages like Punjabi and Arabic</a:t>
            </a:r>
            <a:endParaRPr lang="cs-CZ" dirty="0"/>
          </a:p>
          <a:p>
            <a:r>
              <a:rPr lang="cs-CZ" dirty="0" err="1"/>
              <a:t>Religions</a:t>
            </a:r>
            <a:r>
              <a:rPr lang="cs-CZ" dirty="0"/>
              <a:t>: ~53 % Christian, 34 % non-</a:t>
            </a:r>
            <a:r>
              <a:rPr lang="cs-CZ" dirty="0" err="1"/>
              <a:t>religious</a:t>
            </a:r>
            <a:r>
              <a:rPr lang="cs-CZ" dirty="0"/>
              <a:t>, plus </a:t>
            </a:r>
            <a:r>
              <a:rPr lang="cs-CZ" dirty="0" err="1"/>
              <a:t>Islam</a:t>
            </a:r>
            <a:r>
              <a:rPr lang="cs-CZ" dirty="0"/>
              <a:t>, </a:t>
            </a:r>
            <a:r>
              <a:rPr lang="cs-CZ" dirty="0" err="1"/>
              <a:t>Hinduism</a:t>
            </a:r>
            <a:r>
              <a:rPr lang="cs-CZ" dirty="0"/>
              <a:t>, </a:t>
            </a:r>
            <a:r>
              <a:rPr lang="cs-CZ" dirty="0" err="1"/>
              <a:t>Sikhism</a:t>
            </a:r>
            <a:r>
              <a:rPr lang="cs-CZ" dirty="0"/>
              <a:t>, </a:t>
            </a:r>
            <a:r>
              <a:rPr lang="cs-CZ" dirty="0" err="1"/>
              <a:t>Buddhism</a:t>
            </a:r>
            <a:r>
              <a:rPr lang="cs-CZ" dirty="0"/>
              <a:t>, </a:t>
            </a:r>
            <a:r>
              <a:rPr lang="cs-CZ" dirty="0" err="1"/>
              <a:t>Judaism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10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F1B7A9-E19B-0235-848E-61DA3AAD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History</a:t>
            </a:r>
            <a:r>
              <a:rPr lang="cs-CZ" dirty="0"/>
              <a:t> &amp;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BCD2A3-574D-D6E0-5559-0815A87E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Indigenous peoples lived here for thousands of years; Europeans arrived in the 16th &amp; 17th centuries. Canada became a British-dominated </a:t>
            </a:r>
            <a:r>
              <a:rPr lang="en-US" b="1" dirty="0"/>
              <a:t>Confederation on July 1, 1867</a:t>
            </a:r>
            <a:r>
              <a:rPr lang="en-US" dirty="0"/>
              <a:t>, with full sovereignty in stages—Statute of Westminster (1931), Canada Act (1982)</a:t>
            </a:r>
            <a:endParaRPr lang="cs-CZ" dirty="0"/>
          </a:p>
          <a:p>
            <a:r>
              <a:rPr lang="en-US" dirty="0"/>
              <a:t>Government: </a:t>
            </a:r>
            <a:r>
              <a:rPr lang="en-US" b="1" dirty="0"/>
              <a:t>federal system</a:t>
            </a:r>
            <a:r>
              <a:rPr lang="en-US" dirty="0"/>
              <a:t> with 10 provinces, 3 territories; </a:t>
            </a:r>
            <a:r>
              <a:rPr lang="en-US" b="1" dirty="0"/>
              <a:t>parliament</a:t>
            </a:r>
            <a:r>
              <a:rPr lang="en-US" dirty="0"/>
              <a:t> includes Senate and House of Commons; head of state is the monarch, head of government is the Prime Minister (Justin Trudeau/Mark Carney)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247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F0172-A6B4-52DA-12D0-1010F855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Economy</a:t>
            </a:r>
            <a:r>
              <a:rPr lang="cs-CZ" dirty="0"/>
              <a:t> &amp; Natural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06EF38-D21F-9207-DB6F-39AEA5D4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Canada is a </a:t>
            </a:r>
            <a:r>
              <a:rPr lang="en-US" b="1" dirty="0"/>
              <a:t>highly developed economy</a:t>
            </a:r>
            <a:r>
              <a:rPr lang="en-US" dirty="0"/>
              <a:t>, 9th largest nominal GDP (~USD 2.2 trillion in 2023) and high GDP per capita (~USD 55k‒65k)</a:t>
            </a:r>
            <a:endParaRPr lang="cs-CZ" dirty="0"/>
          </a:p>
          <a:p>
            <a:r>
              <a:rPr lang="en-US" dirty="0"/>
              <a:t>Main sectors: </a:t>
            </a:r>
            <a:r>
              <a:rPr lang="en-US" b="1" dirty="0"/>
              <a:t>services (~75 %)</a:t>
            </a:r>
            <a:r>
              <a:rPr lang="en-US" dirty="0"/>
              <a:t>, </a:t>
            </a:r>
            <a:r>
              <a:rPr lang="en-US" b="1" dirty="0"/>
              <a:t>industry</a:t>
            </a:r>
            <a:r>
              <a:rPr lang="en-US" dirty="0"/>
              <a:t>, and </a:t>
            </a:r>
            <a:r>
              <a:rPr lang="en-US" b="1" dirty="0"/>
              <a:t>natural resources</a:t>
            </a:r>
            <a:r>
              <a:rPr lang="en-US" dirty="0"/>
              <a:t>, including mining, forestry, oil &amp; gas, agriculture, hydroelectric power</a:t>
            </a:r>
            <a:endParaRPr lang="cs-CZ" dirty="0"/>
          </a:p>
          <a:p>
            <a:r>
              <a:rPr lang="en-US" dirty="0"/>
              <a:t>Key exports: energy (oil, gas), minerals, automobiles; largest trade partner is the </a:t>
            </a:r>
            <a:r>
              <a:rPr lang="en-US" b="1" dirty="0"/>
              <a:t>USA</a:t>
            </a:r>
            <a:r>
              <a:rPr lang="en-US" dirty="0"/>
              <a:t> (~75 %)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34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95F04E-D109-0478-E6B1-791203C2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Demographics</a:t>
            </a:r>
            <a:r>
              <a:rPr lang="cs-CZ" dirty="0"/>
              <a:t> &amp; </a:t>
            </a:r>
            <a:r>
              <a:rPr lang="cs-CZ" dirty="0" err="1"/>
              <a:t>Immigration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8E787A-0922-D166-1AC6-F36A4E8D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growth reached a 66-year peak in 2023 (3.2%), mainly via immigration; about </a:t>
            </a:r>
            <a:r>
              <a:rPr lang="en-US" b="1" dirty="0"/>
              <a:t>25% of residents are foreign-born</a:t>
            </a:r>
            <a:endParaRPr lang="cs-CZ" b="1" dirty="0"/>
          </a:p>
          <a:p>
            <a:endParaRPr lang="cs-CZ" b="1" dirty="0"/>
          </a:p>
          <a:p>
            <a:r>
              <a:rPr lang="en-US" dirty="0"/>
              <a:t>Multicultural society with high living standards; top cities like </a:t>
            </a:r>
            <a:r>
              <a:rPr lang="en-US" b="1" dirty="0"/>
              <a:t>Toronto, Montreal, Vancouver</a:t>
            </a:r>
            <a:r>
              <a:rPr lang="en-US" dirty="0"/>
              <a:t> are among the best places to live worldwide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7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257A6-51C1-E9EA-93C2-797E6557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26B154-718E-2FE7-6C43-9C14423F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Bilingual</a:t>
            </a:r>
            <a:r>
              <a:rPr lang="cs-CZ" dirty="0"/>
              <a:t> and </a:t>
            </a:r>
            <a:r>
              <a:rPr lang="cs-CZ" dirty="0" err="1"/>
              <a:t>multicultural</a:t>
            </a:r>
            <a:r>
              <a:rPr lang="cs-CZ" dirty="0"/>
              <a:t>: </a:t>
            </a:r>
            <a:r>
              <a:rPr lang="cs-CZ" b="1" dirty="0" err="1"/>
              <a:t>English</a:t>
            </a:r>
            <a:r>
              <a:rPr lang="cs-CZ" b="1" dirty="0"/>
              <a:t>–</a:t>
            </a:r>
            <a:r>
              <a:rPr lang="cs-CZ" b="1" dirty="0" err="1"/>
              <a:t>French</a:t>
            </a:r>
            <a:r>
              <a:rPr lang="cs-CZ" b="1" dirty="0"/>
              <a:t> </a:t>
            </a:r>
            <a:r>
              <a:rPr lang="cs-CZ" b="1" dirty="0" err="1"/>
              <a:t>traditions</a:t>
            </a:r>
            <a:r>
              <a:rPr lang="cs-CZ" dirty="0"/>
              <a:t>, </a:t>
            </a: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Indigenous</a:t>
            </a:r>
            <a:r>
              <a:rPr lang="cs-CZ" dirty="0"/>
              <a:t> influence,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immigrant</a:t>
            </a:r>
            <a:r>
              <a:rPr lang="cs-CZ" dirty="0"/>
              <a:t> </a:t>
            </a:r>
            <a:r>
              <a:rPr lang="cs-CZ" dirty="0" err="1"/>
              <a:t>communities</a:t>
            </a:r>
            <a:endParaRPr lang="cs-CZ" dirty="0"/>
          </a:p>
          <a:p>
            <a:r>
              <a:rPr lang="en-US" dirty="0"/>
              <a:t>Canadian culture known for </a:t>
            </a:r>
            <a:r>
              <a:rPr lang="en-US" b="1" dirty="0"/>
              <a:t>peacekeeping, environmental protection</a:t>
            </a:r>
            <a:r>
              <a:rPr lang="en-US" dirty="0"/>
              <a:t>, and living standards; high rankings in HDI, life expectancy (~82 years), literacy (≈99 %)</a:t>
            </a:r>
            <a:endParaRPr lang="cs-CZ" dirty="0"/>
          </a:p>
          <a:p>
            <a:r>
              <a:rPr lang="cs-CZ" dirty="0" err="1"/>
              <a:t>Famous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:</a:t>
            </a:r>
          </a:p>
          <a:p>
            <a:pPr lvl="1"/>
            <a:r>
              <a:rPr lang="en-US" b="1" dirty="0"/>
              <a:t>Montreal</a:t>
            </a:r>
            <a:r>
              <a:rPr lang="en-US" dirty="0"/>
              <a:t>: cultural hub with major festivals (Jazz, comedy, film)</a:t>
            </a:r>
            <a:endParaRPr lang="cs-CZ" dirty="0"/>
          </a:p>
          <a:p>
            <a:pPr lvl="1"/>
            <a:r>
              <a:rPr lang="en-US" b="1" dirty="0"/>
              <a:t>Winnipeg</a:t>
            </a:r>
            <a:r>
              <a:rPr lang="en-US" dirty="0"/>
              <a:t>: cultural sites and National Historic Sites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20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256D5-FCA7-EA58-3405-4E5AB658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Nature</a:t>
            </a:r>
            <a:r>
              <a:rPr lang="cs-CZ" dirty="0"/>
              <a:t> &amp; </a:t>
            </a:r>
            <a:r>
              <a:rPr lang="cs-CZ" dirty="0" err="1"/>
              <a:t>Landmarks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37927E-F008-EA9E-697B-11F94064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Impressive</a:t>
            </a:r>
            <a:r>
              <a:rPr lang="cs-CZ" dirty="0"/>
              <a:t> environment: </a:t>
            </a:r>
            <a:r>
              <a:rPr lang="cs-CZ" b="1" dirty="0" err="1"/>
              <a:t>Rockies</a:t>
            </a:r>
            <a:r>
              <a:rPr lang="cs-CZ" dirty="0"/>
              <a:t>, </a:t>
            </a:r>
            <a:r>
              <a:rPr lang="cs-CZ" b="1" dirty="0"/>
              <a:t>Niagara </a:t>
            </a:r>
            <a:r>
              <a:rPr lang="cs-CZ" b="1" dirty="0" err="1"/>
              <a:t>Falls</a:t>
            </a:r>
            <a:r>
              <a:rPr lang="cs-CZ" dirty="0"/>
              <a:t>, </a:t>
            </a:r>
            <a:r>
              <a:rPr lang="cs-CZ" b="1" dirty="0" err="1"/>
              <a:t>Arctic</a:t>
            </a:r>
            <a:r>
              <a:rPr lang="cs-CZ" b="1" dirty="0"/>
              <a:t> tundra</a:t>
            </a:r>
            <a:r>
              <a:rPr lang="cs-CZ" dirty="0"/>
              <a:t>, </a:t>
            </a:r>
            <a:r>
              <a:rPr lang="cs-CZ" b="1" dirty="0" err="1"/>
              <a:t>Banff</a:t>
            </a:r>
            <a:r>
              <a:rPr lang="cs-CZ" b="1" dirty="0"/>
              <a:t> &amp; </a:t>
            </a:r>
            <a:r>
              <a:rPr lang="cs-CZ" b="1" dirty="0" err="1"/>
              <a:t>Jasper</a:t>
            </a:r>
            <a:r>
              <a:rPr lang="cs-CZ" b="1" dirty="0"/>
              <a:t> </a:t>
            </a:r>
            <a:r>
              <a:rPr lang="cs-CZ" b="1" dirty="0" err="1"/>
              <a:t>national</a:t>
            </a:r>
            <a:r>
              <a:rPr lang="cs-CZ" b="1" dirty="0"/>
              <a:t> </a:t>
            </a:r>
            <a:r>
              <a:rPr lang="cs-CZ" b="1" dirty="0" err="1"/>
              <a:t>parks</a:t>
            </a:r>
            <a:r>
              <a:rPr lang="cs-CZ" dirty="0"/>
              <a:t>, </a:t>
            </a:r>
            <a:r>
              <a:rPr lang="cs-CZ" b="1" dirty="0" err="1"/>
              <a:t>Canadian</a:t>
            </a:r>
            <a:r>
              <a:rPr lang="cs-CZ" b="1" dirty="0"/>
              <a:t> </a:t>
            </a:r>
            <a:r>
              <a:rPr lang="cs-CZ" b="1" dirty="0" err="1"/>
              <a:t>Shield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lakes</a:t>
            </a:r>
            <a:r>
              <a:rPr lang="cs-CZ" dirty="0"/>
              <a:t> &amp; </a:t>
            </a:r>
            <a:r>
              <a:rPr lang="cs-CZ" dirty="0" err="1"/>
              <a:t>forests</a:t>
            </a:r>
            <a:r>
              <a:rPr lang="cs-CZ" dirty="0"/>
              <a:t>, </a:t>
            </a:r>
            <a:r>
              <a:rPr lang="cs-CZ" b="1" dirty="0" err="1"/>
              <a:t>freshwater</a:t>
            </a:r>
            <a:r>
              <a:rPr lang="cs-CZ" b="1" dirty="0"/>
              <a:t> </a:t>
            </a:r>
            <a:r>
              <a:rPr lang="cs-CZ" b="1" dirty="0" err="1"/>
              <a:t>covering</a:t>
            </a:r>
            <a:r>
              <a:rPr lang="cs-CZ" b="1" dirty="0"/>
              <a:t> ~20%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world</a:t>
            </a:r>
            <a:r>
              <a:rPr lang="cs-CZ" b="1" dirty="0"/>
              <a:t> </a:t>
            </a:r>
            <a:r>
              <a:rPr lang="cs-CZ" b="1" dirty="0" err="1"/>
              <a:t>supply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0880931"/>
      </p:ext>
    </p:extLst>
  </p:cSld>
  <p:clrMapOvr>
    <a:masterClrMapping/>
  </p:clrMapOvr>
</p:sld>
</file>

<file path=ppt/theme/theme1.xml><?xml version="1.0" encoding="utf-8"?>
<a:theme xmlns:a="http://schemas.openxmlformats.org/drawingml/2006/main" name="Hloubka">
  <a:themeElements>
    <a:clrScheme name="Hlou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loubka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ou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Hloubka</Template>
  <TotalTime>333</TotalTime>
  <Words>1231</Words>
  <Application>Microsoft Office PowerPoint</Application>
  <PresentationFormat>Širokoúhlá obrazovka</PresentationFormat>
  <Paragraphs>105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5" baseType="lpstr">
      <vt:lpstr>Arial</vt:lpstr>
      <vt:lpstr>Corbel</vt:lpstr>
      <vt:lpstr>Hloubka</vt:lpstr>
      <vt:lpstr>Canada</vt:lpstr>
      <vt:lpstr>Introduction &amp; Basic Facts</vt:lpstr>
      <vt:lpstr>Geography &amp; Climate</vt:lpstr>
      <vt:lpstr>Population &amp; Society</vt:lpstr>
      <vt:lpstr>History &amp; Political System</vt:lpstr>
      <vt:lpstr>Economy &amp; Natural Resources</vt:lpstr>
      <vt:lpstr>Demographics &amp; Immigration</vt:lpstr>
      <vt:lpstr>Culture &amp; Society</vt:lpstr>
      <vt:lpstr>Nature &amp; Landmarks</vt:lpstr>
      <vt:lpstr>Recent Trends</vt:lpstr>
      <vt:lpstr>Conclusion</vt:lpstr>
      <vt:lpstr>From now on this presentation will be in Czech Language</vt:lpstr>
      <vt:lpstr>Úvod a základní informace</vt:lpstr>
      <vt:lpstr>Geografie a podnebí</vt:lpstr>
      <vt:lpstr>Obyvatelstvo a společnost</vt:lpstr>
      <vt:lpstr>Historie a politický systém</vt:lpstr>
      <vt:lpstr>Ekonomika a přírodní zdroje</vt:lpstr>
      <vt:lpstr>Demografie a imigrace</vt:lpstr>
      <vt:lpstr>Kultura a společnost</vt:lpstr>
      <vt:lpstr>Příroda a památky</vt:lpstr>
      <vt:lpstr>Současný vývoj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Fedorov</dc:creator>
  <cp:lastModifiedBy>Marat Fedorov</cp:lastModifiedBy>
  <cp:revision>5</cp:revision>
  <dcterms:created xsi:type="dcterms:W3CDTF">2025-06-18T08:27:24Z</dcterms:created>
  <dcterms:modified xsi:type="dcterms:W3CDTF">2025-06-18T14:01:01Z</dcterms:modified>
</cp:coreProperties>
</file>