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62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6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54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807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1599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882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9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80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941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673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125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A6E2420-F460-4E6D-B6DC-81F2E77F1CAC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399BB65-1298-496A-AAA1-577065EEE2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02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290A47-9048-6BC3-3AC1-2B9A0B8DE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London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20C4FFC-CA28-311F-5688-7811A5844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Fedorov Marat</a:t>
            </a:r>
          </a:p>
        </p:txBody>
      </p:sp>
    </p:spTree>
    <p:extLst>
      <p:ext uri="{BB962C8B-B14F-4D97-AF65-F5344CB8AC3E}">
        <p14:creationId xmlns:p14="http://schemas.microsoft.com/office/powerpoint/2010/main" val="289849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574472-CB80-D48D-570B-512AC95D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Conclusion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5394F2-430A-604C-1AAF-07953613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London is a </a:t>
            </a:r>
            <a:r>
              <a:rPr lang="en-US" sz="2400" b="1" dirty="0"/>
              <a:t>vibrant, multicultural, historic, and modern</a:t>
            </a:r>
            <a:r>
              <a:rPr lang="en-US" sz="2400" dirty="0"/>
              <a:t> city with global influence.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It is an excellent </a:t>
            </a:r>
            <a:r>
              <a:rPr lang="en-US" sz="2400" dirty="0" err="1"/>
              <a:t>Maturita</a:t>
            </a:r>
            <a:r>
              <a:rPr lang="en-US" sz="2400" dirty="0"/>
              <a:t> topic that covers a wide range of areas:</a:t>
            </a:r>
            <a:br>
              <a:rPr lang="en-US" sz="2400" dirty="0"/>
            </a:br>
            <a:r>
              <a:rPr lang="en-US" sz="2400" b="1" dirty="0"/>
              <a:t>history, geography, politics, economy, culture, education, and daily life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129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23F3F1-A28F-4BF2-FA8E-9DB48E92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now</a:t>
            </a:r>
            <a:r>
              <a:rPr lang="cs-CZ" dirty="0"/>
              <a:t> on </a:t>
            </a:r>
            <a:r>
              <a:rPr lang="cs-CZ" dirty="0" err="1"/>
              <a:t>presention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in </a:t>
            </a:r>
            <a:r>
              <a:rPr lang="cs-CZ" dirty="0" err="1"/>
              <a:t>czech</a:t>
            </a:r>
            <a:r>
              <a:rPr lang="cs-CZ" dirty="0"/>
              <a:t> </a:t>
            </a:r>
            <a:r>
              <a:rPr lang="cs-CZ" dirty="0" err="1"/>
              <a:t>language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318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C72DED-9E04-210B-37EA-0B8B963B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a základní údaje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1AB7F5-01DF-C31A-6C4B-1A4F561F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Londýn je </a:t>
            </a:r>
            <a:r>
              <a:rPr lang="cs-CZ" b="1" dirty="0"/>
              <a:t>hlavní město Spojeného království</a:t>
            </a:r>
            <a:r>
              <a:rPr lang="cs-CZ" dirty="0"/>
              <a:t> a metropolitní oblast s téměř </a:t>
            </a:r>
            <a:r>
              <a:rPr lang="cs-CZ" b="1" dirty="0"/>
              <a:t>10 miliony obyvatel</a:t>
            </a:r>
            <a:r>
              <a:rPr lang="cs-CZ" dirty="0"/>
              <a:t>, což ho řadí mezi nejlidnatější evropská města</a:t>
            </a:r>
          </a:p>
          <a:p>
            <a:endParaRPr lang="cs-CZ" dirty="0"/>
          </a:p>
          <a:p>
            <a:r>
              <a:rPr lang="cs-CZ" dirty="0"/>
              <a:t>Rozkládá se na </a:t>
            </a:r>
            <a:r>
              <a:rPr lang="cs-CZ" b="1" dirty="0"/>
              <a:t>33 správních územích</a:t>
            </a:r>
            <a:r>
              <a:rPr lang="cs-CZ" dirty="0"/>
              <a:t> v oblasti </a:t>
            </a:r>
            <a:r>
              <a:rPr lang="cs-CZ" dirty="0" err="1"/>
              <a:t>Greater</a:t>
            </a:r>
            <a:r>
              <a:rPr lang="cs-CZ" dirty="0"/>
              <a:t> London, spravovaných starostou (</a:t>
            </a:r>
            <a:r>
              <a:rPr lang="cs-CZ" dirty="0" err="1"/>
              <a:t>Mayor</a:t>
            </a:r>
            <a:r>
              <a:rPr lang="cs-CZ" dirty="0"/>
              <a:t>) a Shromážděním (</a:t>
            </a:r>
            <a:r>
              <a:rPr lang="cs-CZ" dirty="0" err="1"/>
              <a:t>Assembly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Je důležitým centrem </a:t>
            </a:r>
            <a:r>
              <a:rPr lang="cs-CZ" b="1" dirty="0"/>
              <a:t>světového obchodu, financí, kultury, vzdělávání a médií.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945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07BFA6-7CD2-B148-3251-DC9671AB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Geografie a klima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EEE5BB-239D-D6B7-3B0D-48F9A546F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Rozloha zahrnuje </a:t>
            </a:r>
            <a:r>
              <a:rPr lang="cs-CZ" b="1" dirty="0"/>
              <a:t>šest časových pásem</a:t>
            </a:r>
            <a:r>
              <a:rPr lang="cs-CZ" dirty="0"/>
              <a:t>, přestože to město samo neovlivňuje, je to důkaz obrovské rozmanitosti Spojeného království.</a:t>
            </a:r>
          </a:p>
          <a:p>
            <a:endParaRPr lang="cs-CZ" dirty="0"/>
          </a:p>
          <a:p>
            <a:r>
              <a:rPr lang="cs-CZ" dirty="0"/>
              <a:t>Krajina sahá od břehů řeky Temže přes rušné městské oblasti až po zelené parky. Klima je mírné, oceánické – typické pro západní Evropu.</a:t>
            </a:r>
          </a:p>
        </p:txBody>
      </p:sp>
    </p:spTree>
    <p:extLst>
      <p:ext uri="{BB962C8B-B14F-4D97-AF65-F5344CB8AC3E}">
        <p14:creationId xmlns:p14="http://schemas.microsoft.com/office/powerpoint/2010/main" val="310943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17C1D1-6AD8-ECA3-DF0E-6845445F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Obyvatelstvo a společnost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4ABBDC-79B5-7DFF-3944-3C41526F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Hustota osídlení je vysoká – Londýn je domovem </a:t>
            </a:r>
            <a:r>
              <a:rPr lang="cs-CZ" b="1" dirty="0"/>
              <a:t>asi 300 mluvících jazyků</a:t>
            </a:r>
            <a:r>
              <a:rPr lang="cs-CZ" dirty="0"/>
              <a:t>, multikulturního prostředí.</a:t>
            </a:r>
          </a:p>
          <a:p>
            <a:endParaRPr lang="cs-CZ" dirty="0"/>
          </a:p>
          <a:p>
            <a:r>
              <a:rPr lang="cs-CZ" dirty="0"/>
              <a:t>Obrovské zastoupení etnik a kultur; centrum imigrace a vzdělání (více než 50 univerzit a vysokých škol – UCL, Imperial, LSE…).</a:t>
            </a:r>
          </a:p>
        </p:txBody>
      </p:sp>
    </p:spTree>
    <p:extLst>
      <p:ext uri="{BB962C8B-B14F-4D97-AF65-F5344CB8AC3E}">
        <p14:creationId xmlns:p14="http://schemas.microsoft.com/office/powerpoint/2010/main" val="37016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3F5FFF-D8F9-EA73-1DDB-689C1040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Ekonomika a infrastruktura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EC5EF6-935B-717D-4790-111538D2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Londýn má </a:t>
            </a:r>
            <a:r>
              <a:rPr lang="cs-CZ" b="1" dirty="0"/>
              <a:t>největší městskou ekonomiku v Evropě</a:t>
            </a:r>
            <a:r>
              <a:rPr lang="cs-CZ" dirty="0"/>
              <a:t> – v roce 2023 dosahovalo HDP cca </a:t>
            </a:r>
            <a:r>
              <a:rPr lang="cs-CZ" b="1" dirty="0"/>
              <a:t>£618 miliard</a:t>
            </a:r>
            <a:r>
              <a:rPr lang="cs-CZ" dirty="0"/>
              <a:t>, průměrná mzda cca </a:t>
            </a:r>
            <a:r>
              <a:rPr lang="cs-CZ" b="1" dirty="0"/>
              <a:t>£796 týdně</a:t>
            </a:r>
          </a:p>
          <a:p>
            <a:endParaRPr lang="cs-CZ" b="1" dirty="0"/>
          </a:p>
          <a:p>
            <a:r>
              <a:rPr lang="en-US" dirty="0"/>
              <a:t>Je </a:t>
            </a:r>
            <a:r>
              <a:rPr lang="en-US" dirty="0" err="1"/>
              <a:t>globálním</a:t>
            </a:r>
            <a:r>
              <a:rPr lang="en-US" dirty="0"/>
              <a:t> </a:t>
            </a:r>
            <a:r>
              <a:rPr lang="en-US" dirty="0" err="1"/>
              <a:t>finančním</a:t>
            </a:r>
            <a:r>
              <a:rPr lang="en-US" dirty="0"/>
              <a:t> </a:t>
            </a:r>
            <a:r>
              <a:rPr lang="en-US" dirty="0" err="1"/>
              <a:t>centrem</a:t>
            </a:r>
            <a:r>
              <a:rPr lang="en-US" dirty="0"/>
              <a:t>: </a:t>
            </a:r>
            <a:r>
              <a:rPr lang="en-US" b="1" dirty="0"/>
              <a:t>City of London</a:t>
            </a:r>
            <a:r>
              <a:rPr lang="en-US" dirty="0"/>
              <a:t> (</a:t>
            </a:r>
            <a:r>
              <a:rPr lang="en-US" dirty="0" err="1"/>
              <a:t>včetně</a:t>
            </a:r>
            <a:r>
              <a:rPr lang="en-US" dirty="0"/>
              <a:t> Bank of England) a </a:t>
            </a:r>
            <a:r>
              <a:rPr lang="en-US" b="1" dirty="0"/>
              <a:t>Canary Wharf</a:t>
            </a:r>
            <a:endParaRPr lang="cs-CZ" b="1" dirty="0"/>
          </a:p>
          <a:p>
            <a:endParaRPr lang="cs-CZ" b="1" dirty="0"/>
          </a:p>
          <a:p>
            <a:r>
              <a:rPr lang="cs-CZ" dirty="0"/>
              <a:t>Průmysl, obchod, turismus, vzdělávání a doprava (včetně Tube – nejstaršího metra na světě) </a:t>
            </a:r>
          </a:p>
        </p:txBody>
      </p:sp>
    </p:spTree>
    <p:extLst>
      <p:ext uri="{BB962C8B-B14F-4D97-AF65-F5344CB8AC3E}">
        <p14:creationId xmlns:p14="http://schemas.microsoft.com/office/powerpoint/2010/main" val="387080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E4A75-F018-E08B-7680-BF2090B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Dějiny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EDB53B-3296-47A0-DB71-203FA9322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Římské město </a:t>
            </a:r>
            <a:r>
              <a:rPr lang="cs-CZ" dirty="0" err="1"/>
              <a:t>Londinium</a:t>
            </a:r>
            <a:r>
              <a:rPr lang="cs-CZ" dirty="0"/>
              <a:t> založeno kolem roku 200 n.l., zůstalo významným centrem i v Anglosaském a středověkém období (</a:t>
            </a:r>
            <a:r>
              <a:rPr lang="cs-CZ" dirty="0" err="1"/>
              <a:t>doznam</a:t>
            </a:r>
            <a:r>
              <a:rPr lang="cs-CZ" dirty="0"/>
              <a:t> obranné zdi – London Wall).</a:t>
            </a:r>
          </a:p>
          <a:p>
            <a:endParaRPr lang="cs-CZ" dirty="0"/>
          </a:p>
          <a:p>
            <a:r>
              <a:rPr lang="cs-CZ" dirty="0"/>
              <a:t>Velký požár roku 1666 (pamětní Monument – 62 m vysoký sloup)</a:t>
            </a:r>
          </a:p>
          <a:p>
            <a:endParaRPr lang="cs-CZ" dirty="0"/>
          </a:p>
          <a:p>
            <a:r>
              <a:rPr lang="cs-CZ" dirty="0"/>
              <a:t>Viktoriánské a průmyslové období: vznik </a:t>
            </a:r>
            <a:r>
              <a:rPr lang="cs-CZ" dirty="0" err="1"/>
              <a:t>Parliamentu</a:t>
            </a:r>
            <a:r>
              <a:rPr lang="cs-CZ" dirty="0"/>
              <a:t>, Westminsterské novostavby, královské paláce.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451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07D4D-23DE-43FC-1035-1527566C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6434"/>
            <a:ext cx="7729728" cy="1188720"/>
          </a:xfrm>
        </p:spPr>
        <p:txBody>
          <a:bodyPr/>
          <a:lstStyle/>
          <a:p>
            <a:r>
              <a:rPr lang="cs-CZ" dirty="0"/>
              <a:t>Památky a zajímavá místa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2374AC-ED85-36E2-C1A2-943A5FD4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/>
          </a:bodyPr>
          <a:lstStyle/>
          <a:p>
            <a:r>
              <a:rPr lang="cs-CZ" sz="2400" b="1" dirty="0" err="1"/>
              <a:t>Westminster</a:t>
            </a:r>
            <a:r>
              <a:rPr lang="cs-CZ" sz="2400" b="1" dirty="0"/>
              <a:t> </a:t>
            </a:r>
            <a:r>
              <a:rPr lang="cs-CZ" sz="2400" b="1" dirty="0" err="1"/>
              <a:t>Abbey</a:t>
            </a:r>
            <a:r>
              <a:rPr lang="cs-CZ" sz="2400" dirty="0"/>
              <a:t> – místo korunovací od roku 1066, gotická stavba</a:t>
            </a:r>
          </a:p>
          <a:p>
            <a:r>
              <a:rPr lang="cs-CZ" sz="2400" b="1" dirty="0" err="1"/>
              <a:t>Houses</a:t>
            </a:r>
            <a:r>
              <a:rPr lang="cs-CZ" sz="2400" b="1" dirty="0"/>
              <a:t> </a:t>
            </a:r>
            <a:r>
              <a:rPr lang="cs-CZ" sz="2400" b="1" dirty="0" err="1"/>
              <a:t>of</a:t>
            </a:r>
            <a:r>
              <a:rPr lang="cs-CZ" sz="2400" b="1" dirty="0"/>
              <a:t> </a:t>
            </a:r>
            <a:r>
              <a:rPr lang="cs-CZ" sz="2400" b="1" dirty="0" err="1"/>
              <a:t>Parliament</a:t>
            </a:r>
            <a:r>
              <a:rPr lang="cs-CZ" sz="2400" b="1" dirty="0"/>
              <a:t> &amp; Big Ben</a:t>
            </a:r>
            <a:r>
              <a:rPr lang="cs-CZ" sz="2400" dirty="0"/>
              <a:t> – ikonické symboly britské demokracie a architektury (Big Ben = zvon v Elizabeth Tower)</a:t>
            </a:r>
          </a:p>
          <a:p>
            <a:r>
              <a:rPr lang="cs-CZ" sz="2400" b="1" dirty="0"/>
              <a:t>Tower </a:t>
            </a:r>
            <a:r>
              <a:rPr lang="cs-CZ" sz="2400" b="1" dirty="0" err="1"/>
              <a:t>of</a:t>
            </a:r>
            <a:r>
              <a:rPr lang="cs-CZ" sz="2400" b="1" dirty="0"/>
              <a:t> London</a:t>
            </a:r>
            <a:r>
              <a:rPr lang="cs-CZ" sz="2400" dirty="0"/>
              <a:t> – historická pevnost od 11. století, sídlo korunovačních klenotů</a:t>
            </a:r>
          </a:p>
          <a:p>
            <a:r>
              <a:rPr lang="cs-CZ" sz="2400" b="1" dirty="0"/>
              <a:t>Buckingham </a:t>
            </a:r>
            <a:r>
              <a:rPr lang="cs-CZ" sz="2400" b="1" dirty="0" err="1"/>
              <a:t>Palace</a:t>
            </a:r>
            <a:r>
              <a:rPr lang="cs-CZ" sz="2400" dirty="0"/>
              <a:t> – oficiální sídlo panovnice, střídání stráží.</a:t>
            </a:r>
          </a:p>
          <a:p>
            <a:r>
              <a:rPr lang="cs-CZ" sz="2400" b="1" dirty="0"/>
              <a:t>St </a:t>
            </a:r>
            <a:r>
              <a:rPr lang="cs-CZ" sz="2400" b="1" dirty="0" err="1"/>
              <a:t>Paul’s</a:t>
            </a:r>
            <a:r>
              <a:rPr lang="cs-CZ" sz="2400" b="1" dirty="0"/>
              <a:t> </a:t>
            </a:r>
            <a:r>
              <a:rPr lang="cs-CZ" sz="2400" b="1" dirty="0" err="1"/>
              <a:t>Cathedral</a:t>
            </a:r>
            <a:r>
              <a:rPr lang="cs-CZ" sz="2400" dirty="0"/>
              <a:t> – barokní katedrála architekta </a:t>
            </a:r>
            <a:r>
              <a:rPr lang="cs-CZ" sz="2400" dirty="0" err="1"/>
              <a:t>Wrena</a:t>
            </a:r>
            <a:r>
              <a:rPr lang="cs-CZ" sz="2400" dirty="0"/>
              <a:t>, s </a:t>
            </a:r>
            <a:r>
              <a:rPr lang="cs-CZ" sz="2400" dirty="0" err="1"/>
              <a:t>Whispering</a:t>
            </a:r>
            <a:r>
              <a:rPr lang="cs-CZ" sz="2400" dirty="0"/>
              <a:t> </a:t>
            </a:r>
            <a:r>
              <a:rPr lang="cs-CZ" sz="2400" dirty="0" err="1"/>
              <a:t>Gallery</a:t>
            </a:r>
            <a:endParaRPr lang="cs-CZ" sz="2400" dirty="0"/>
          </a:p>
          <a:p>
            <a:r>
              <a:rPr lang="cs-CZ" sz="2400" b="1" dirty="0" err="1"/>
              <a:t>British</a:t>
            </a:r>
            <a:r>
              <a:rPr lang="cs-CZ" sz="2400" b="1" dirty="0"/>
              <a:t> Museum</a:t>
            </a:r>
            <a:r>
              <a:rPr lang="cs-CZ" sz="2400" dirty="0"/>
              <a:t>, </a:t>
            </a:r>
            <a:r>
              <a:rPr lang="cs-CZ" sz="2400" b="1" dirty="0"/>
              <a:t>London </a:t>
            </a:r>
            <a:r>
              <a:rPr lang="cs-CZ" sz="2400" b="1" dirty="0" err="1"/>
              <a:t>Eye</a:t>
            </a:r>
            <a:r>
              <a:rPr lang="cs-CZ" sz="2400" dirty="0"/>
              <a:t>, </a:t>
            </a:r>
            <a:r>
              <a:rPr lang="cs-CZ" sz="2400" b="1" dirty="0"/>
              <a:t>Tower </a:t>
            </a:r>
            <a:r>
              <a:rPr lang="cs-CZ" sz="2400" b="1" dirty="0" err="1"/>
              <a:t>Bridge</a:t>
            </a:r>
            <a:r>
              <a:rPr lang="cs-CZ" sz="2400" dirty="0"/>
              <a:t>, </a:t>
            </a:r>
            <a:r>
              <a:rPr lang="cs-CZ" sz="2400" b="1" dirty="0" err="1"/>
              <a:t>Royal</a:t>
            </a:r>
            <a:r>
              <a:rPr lang="cs-CZ" sz="2400" b="1" dirty="0"/>
              <a:t> Albert </a:t>
            </a:r>
            <a:r>
              <a:rPr lang="cs-CZ" sz="2400" b="1" dirty="0" err="1"/>
              <a:t>Hall</a:t>
            </a:r>
            <a:r>
              <a:rPr lang="cs-CZ" sz="2400" dirty="0"/>
              <a:t>, </a:t>
            </a:r>
            <a:r>
              <a:rPr lang="cs-CZ" sz="2400" b="1" dirty="0"/>
              <a:t>Globe </a:t>
            </a:r>
            <a:r>
              <a:rPr lang="cs-CZ" sz="2400" b="1" dirty="0" err="1"/>
              <a:t>Theatre</a:t>
            </a:r>
            <a:r>
              <a:rPr lang="cs-CZ" sz="2400" dirty="0"/>
              <a:t>, </a:t>
            </a:r>
            <a:r>
              <a:rPr lang="cs-CZ" sz="2400" b="1" dirty="0" err="1"/>
              <a:t>Trafalgar</a:t>
            </a:r>
            <a:r>
              <a:rPr lang="cs-CZ" sz="2400" b="1" dirty="0"/>
              <a:t> Square</a:t>
            </a:r>
            <a:r>
              <a:rPr lang="cs-CZ" sz="2400" dirty="0"/>
              <a:t>, </a:t>
            </a:r>
            <a:r>
              <a:rPr lang="cs-CZ" sz="2400" b="1" dirty="0" err="1"/>
              <a:t>Camden</a:t>
            </a:r>
            <a:r>
              <a:rPr lang="cs-CZ" sz="2400" b="1" dirty="0"/>
              <a:t> Market</a:t>
            </a:r>
            <a:r>
              <a:rPr lang="cs-CZ" sz="2400" dirty="0"/>
              <a:t>, </a:t>
            </a:r>
            <a:r>
              <a:rPr lang="cs-CZ" sz="2400" b="1" dirty="0" err="1"/>
              <a:t>Little</a:t>
            </a:r>
            <a:r>
              <a:rPr lang="cs-CZ" sz="2400" b="1" dirty="0"/>
              <a:t> </a:t>
            </a:r>
            <a:r>
              <a:rPr lang="cs-CZ" sz="2400" b="1" dirty="0" err="1"/>
              <a:t>Venice</a:t>
            </a:r>
            <a:r>
              <a:rPr lang="cs-CZ" sz="2400" dirty="0"/>
              <a:t>, </a:t>
            </a:r>
            <a:r>
              <a:rPr lang="cs-CZ" sz="2400" b="1" dirty="0" err="1"/>
              <a:t>Kensington</a:t>
            </a:r>
            <a:r>
              <a:rPr lang="cs-CZ" sz="2400" b="1" dirty="0"/>
              <a:t> </a:t>
            </a:r>
            <a:r>
              <a:rPr lang="cs-CZ" sz="2400" b="1" dirty="0" err="1"/>
              <a:t>Palace</a:t>
            </a:r>
            <a:r>
              <a:rPr lang="cs-CZ" sz="2400" dirty="0"/>
              <a:t>, </a:t>
            </a:r>
            <a:r>
              <a:rPr lang="cs-CZ" sz="2400" b="1" dirty="0" err="1"/>
              <a:t>Millennium</a:t>
            </a:r>
            <a:r>
              <a:rPr lang="cs-CZ" sz="2400" b="1" dirty="0"/>
              <a:t> </a:t>
            </a:r>
            <a:r>
              <a:rPr lang="cs-CZ" sz="2400" b="1" dirty="0" err="1"/>
              <a:t>Bridge</a:t>
            </a:r>
            <a:r>
              <a:rPr lang="cs-CZ" sz="24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73864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EAEB30-98EB-EF35-170A-94C0ABC7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Kultura a společenský život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B9F131-7F73-D775-9636-B3ED6E4A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Londýn je </a:t>
            </a:r>
            <a:r>
              <a:rPr lang="cs-CZ" b="1" dirty="0"/>
              <a:t>kulturně nesmírně bohatý</a:t>
            </a:r>
            <a:r>
              <a:rPr lang="cs-CZ" dirty="0"/>
              <a:t>: divadla </a:t>
            </a:r>
            <a:r>
              <a:rPr lang="cs-CZ" dirty="0" err="1"/>
              <a:t>West</a:t>
            </a:r>
            <a:r>
              <a:rPr lang="cs-CZ" dirty="0"/>
              <a:t> Endu, galerie (</a:t>
            </a:r>
            <a:r>
              <a:rPr lang="cs-CZ" dirty="0" err="1"/>
              <a:t>Tate</a:t>
            </a:r>
            <a:r>
              <a:rPr lang="cs-CZ" dirty="0"/>
              <a:t> </a:t>
            </a:r>
            <a:r>
              <a:rPr lang="cs-CZ" dirty="0" err="1"/>
              <a:t>Modern</a:t>
            </a:r>
            <a:r>
              <a:rPr lang="cs-CZ" dirty="0"/>
              <a:t>), muzea (</a:t>
            </a:r>
            <a:r>
              <a:rPr lang="cs-CZ" dirty="0" err="1"/>
              <a:t>British</a:t>
            </a:r>
            <a:r>
              <a:rPr lang="cs-CZ" dirty="0"/>
              <a:t> Museum, Natural </a:t>
            </a:r>
            <a:r>
              <a:rPr lang="cs-CZ" dirty="0" err="1"/>
              <a:t>History</a:t>
            </a:r>
            <a:r>
              <a:rPr lang="cs-CZ" dirty="0"/>
              <a:t> Museum), koncertní sály (</a:t>
            </a:r>
            <a:r>
              <a:rPr lang="cs-CZ" dirty="0" err="1"/>
              <a:t>Royal</a:t>
            </a:r>
            <a:r>
              <a:rPr lang="cs-CZ" dirty="0"/>
              <a:t> Albert </a:t>
            </a:r>
            <a:r>
              <a:rPr lang="cs-CZ" dirty="0" err="1"/>
              <a:t>Hall</a:t>
            </a:r>
            <a:r>
              <a:rPr lang="cs-CZ" dirty="0"/>
              <a:t>) </a:t>
            </a:r>
          </a:p>
          <a:p>
            <a:endParaRPr lang="cs-CZ" dirty="0"/>
          </a:p>
          <a:p>
            <a:r>
              <a:rPr lang="cs-CZ" dirty="0"/>
              <a:t>Festivaly a veřejná akce: novoroční ohňostroj u London </a:t>
            </a:r>
            <a:r>
              <a:rPr lang="cs-CZ" dirty="0" err="1"/>
              <a:t>Eye</a:t>
            </a:r>
            <a:r>
              <a:rPr lang="cs-CZ" dirty="0"/>
              <a:t>, </a:t>
            </a:r>
            <a:r>
              <a:rPr lang="cs-CZ" dirty="0" err="1"/>
              <a:t>Notting</a:t>
            </a:r>
            <a:r>
              <a:rPr lang="cs-CZ" dirty="0"/>
              <a:t> </a:t>
            </a:r>
            <a:r>
              <a:rPr lang="cs-CZ" dirty="0" err="1"/>
              <a:t>Hill</a:t>
            </a:r>
            <a:r>
              <a:rPr lang="cs-CZ" dirty="0"/>
              <a:t> </a:t>
            </a:r>
            <a:r>
              <a:rPr lang="cs-CZ" dirty="0" err="1"/>
              <a:t>Carnival</a:t>
            </a:r>
            <a:r>
              <a:rPr lang="cs-CZ" dirty="0"/>
              <a:t>, Wimbledon, FA Cup </a:t>
            </a:r>
            <a:r>
              <a:rPr lang="cs-CZ" dirty="0" err="1"/>
              <a:t>Finale</a:t>
            </a:r>
            <a:r>
              <a:rPr lang="cs-CZ" dirty="0"/>
              <a:t> atd. </a:t>
            </a:r>
          </a:p>
        </p:txBody>
      </p:sp>
    </p:spTree>
    <p:extLst>
      <p:ext uri="{BB962C8B-B14F-4D97-AF65-F5344CB8AC3E}">
        <p14:creationId xmlns:p14="http://schemas.microsoft.com/office/powerpoint/2010/main" val="123590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C5BDD-8949-29BB-6B32-13BD80DB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Současné trendy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0844A3-8CF6-5C79-C82D-E288BD25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Výzvy: záplavy – instalace a posílení </a:t>
            </a:r>
            <a:r>
              <a:rPr lang="cs-CZ" b="1" dirty="0" err="1"/>
              <a:t>Thames</a:t>
            </a:r>
            <a:r>
              <a:rPr lang="cs-CZ" b="1" dirty="0"/>
              <a:t> </a:t>
            </a:r>
            <a:r>
              <a:rPr lang="cs-CZ" b="1" dirty="0" err="1"/>
              <a:t>Barrier</a:t>
            </a:r>
            <a:r>
              <a:rPr lang="cs-CZ" dirty="0"/>
              <a:t> pro ochranu města</a:t>
            </a:r>
          </a:p>
          <a:p>
            <a:endParaRPr lang="cs-CZ" dirty="0"/>
          </a:p>
          <a:p>
            <a:r>
              <a:rPr lang="cs-CZ" dirty="0"/>
              <a:t>Regenerace historických budov: přeměna obchodních domů (</a:t>
            </a:r>
            <a:r>
              <a:rPr lang="cs-CZ" dirty="0" err="1"/>
              <a:t>Whiteleys</a:t>
            </a:r>
            <a:r>
              <a:rPr lang="cs-CZ" dirty="0"/>
              <a:t>) na byty a hotely, rozvoj Urban </a:t>
            </a:r>
            <a:r>
              <a:rPr lang="cs-CZ" dirty="0" err="1"/>
              <a:t>Nature</a:t>
            </a:r>
            <a:r>
              <a:rPr lang="cs-CZ" dirty="0"/>
              <a:t> na veřejných prostorech (Natural </a:t>
            </a:r>
            <a:r>
              <a:rPr lang="cs-CZ" dirty="0" err="1"/>
              <a:t>History</a:t>
            </a:r>
            <a:r>
              <a:rPr lang="cs-CZ" dirty="0"/>
              <a:t> Museum) </a:t>
            </a:r>
          </a:p>
          <a:p>
            <a:endParaRPr lang="cs-CZ" dirty="0"/>
          </a:p>
          <a:p>
            <a:r>
              <a:rPr lang="cs-CZ" dirty="0"/>
              <a:t>Londýn zůstává </a:t>
            </a:r>
            <a:r>
              <a:rPr lang="cs-CZ" b="1" dirty="0"/>
              <a:t>globálním centrem financí i kultury</a:t>
            </a:r>
            <a:r>
              <a:rPr lang="cs-CZ" dirty="0"/>
              <a:t>, rozšiřuje zelené zóny a udržitelnou architekturu</a:t>
            </a:r>
          </a:p>
        </p:txBody>
      </p:sp>
    </p:spTree>
    <p:extLst>
      <p:ext uri="{BB962C8B-B14F-4D97-AF65-F5344CB8AC3E}">
        <p14:creationId xmlns:p14="http://schemas.microsoft.com/office/powerpoint/2010/main" val="117649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7F3BE9-8F45-A40B-11F2-C3D150FB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r>
              <a:rPr lang="cs-CZ" dirty="0"/>
              <a:t> and Basic </a:t>
            </a:r>
            <a:r>
              <a:rPr lang="cs-CZ" dirty="0" err="1"/>
              <a:t>Information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460AF7-1741-84E3-6EEC-770EC47B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London is the </a:t>
            </a:r>
            <a:r>
              <a:rPr lang="en-US" sz="2400" b="1" dirty="0"/>
              <a:t>capital city of the United Kingdom</a:t>
            </a:r>
            <a:r>
              <a:rPr lang="en-US" sz="2400" dirty="0"/>
              <a:t> and a major metropolitan area with nearly </a:t>
            </a:r>
            <a:r>
              <a:rPr lang="en-US" sz="2400" b="1" dirty="0"/>
              <a:t>10 million inhabitants</a:t>
            </a:r>
            <a:r>
              <a:rPr lang="en-US" sz="2400" dirty="0"/>
              <a:t>, making it one of the most populous cities in Europe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It is divided into </a:t>
            </a:r>
            <a:r>
              <a:rPr lang="en-US" sz="2400" b="1" dirty="0"/>
              <a:t>33 administrative districts</a:t>
            </a:r>
            <a:r>
              <a:rPr lang="en-US" sz="2400" dirty="0"/>
              <a:t> in the Greater London area, governed by the </a:t>
            </a:r>
            <a:r>
              <a:rPr lang="en-US" sz="2400" b="1" dirty="0"/>
              <a:t>Mayor of London</a:t>
            </a:r>
            <a:r>
              <a:rPr lang="en-US" sz="2400" dirty="0"/>
              <a:t> and the </a:t>
            </a:r>
            <a:r>
              <a:rPr lang="en-US" sz="2400" b="1" dirty="0"/>
              <a:t>London Assembly</a:t>
            </a:r>
            <a:endParaRPr lang="cs-CZ" sz="2400" b="1" dirty="0"/>
          </a:p>
          <a:p>
            <a:endParaRPr lang="cs-CZ" sz="2400" dirty="0"/>
          </a:p>
          <a:p>
            <a:r>
              <a:rPr lang="en-US" sz="2400" dirty="0"/>
              <a:t>London is a major global hub of </a:t>
            </a:r>
            <a:r>
              <a:rPr lang="en-US" sz="2400" b="1" dirty="0"/>
              <a:t>business, finance, culture, education, and </a:t>
            </a:r>
            <a:r>
              <a:rPr lang="en-US" sz="2400" b="1" dirty="0" err="1"/>
              <a:t>medi</a:t>
            </a:r>
            <a:r>
              <a:rPr lang="cs-CZ" sz="2400" b="1" dirty="0"/>
              <a:t>a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49405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22F050-E2C8-CECC-CFD5-641B7E17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4770C5-F608-B028-721D-3B82ED22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Londýn je </a:t>
            </a:r>
            <a:r>
              <a:rPr lang="cs-CZ" b="1" dirty="0"/>
              <a:t>dynamické, kosmopolitní město</a:t>
            </a:r>
            <a:r>
              <a:rPr lang="cs-CZ" dirty="0"/>
              <a:t> s bohatou historií, silnou ekonomikou, výjimečnou kulturní infrastrukturou a ikonickými památkami.</a:t>
            </a:r>
          </a:p>
          <a:p>
            <a:endParaRPr lang="cs-CZ" dirty="0"/>
          </a:p>
          <a:p>
            <a:r>
              <a:rPr lang="cs-CZ" dirty="0"/>
              <a:t>Ideální maturitní téma – zahrnuje </a:t>
            </a:r>
            <a:r>
              <a:rPr lang="cs-CZ" b="1" dirty="0"/>
              <a:t>dějiny, geografii, politiku, ekonomiku, kulturu a životní styl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93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678B4C-A939-25B2-049C-26F56A8B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Geography</a:t>
            </a:r>
            <a:r>
              <a:rPr lang="cs-CZ" dirty="0"/>
              <a:t> and </a:t>
            </a:r>
            <a:r>
              <a:rPr lang="cs-CZ" dirty="0" err="1"/>
              <a:t>Climate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CF849A-100A-0450-02B5-F1763D55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on the </a:t>
            </a:r>
            <a:r>
              <a:rPr lang="en-US" b="1" dirty="0"/>
              <a:t>River Thames</a:t>
            </a:r>
            <a:r>
              <a:rPr lang="en-US" dirty="0"/>
              <a:t>, London is characterized by urban development mixed with green spaces and parks.</a:t>
            </a:r>
            <a:endParaRPr lang="cs-CZ" dirty="0"/>
          </a:p>
          <a:p>
            <a:endParaRPr lang="cs-CZ" dirty="0"/>
          </a:p>
          <a:p>
            <a:r>
              <a:rPr lang="en-US" dirty="0"/>
              <a:t>The climate is </a:t>
            </a:r>
            <a:r>
              <a:rPr lang="en-US" b="1" dirty="0"/>
              <a:t>temperate oceanic</a:t>
            </a:r>
            <a:r>
              <a:rPr lang="en-US" dirty="0"/>
              <a:t> – mild winters, cool summers, and relatively high rainfall throughout the year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361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FD712B-A351-EE40-7447-274C78DA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Population</a:t>
            </a:r>
            <a:r>
              <a:rPr lang="cs-CZ" dirty="0"/>
              <a:t> and Society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F8DD23-4C39-5807-DC41-787AC1E89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London is one of the </a:t>
            </a:r>
            <a:r>
              <a:rPr lang="en-US" sz="2400" b="1" dirty="0"/>
              <a:t>most multicultural cities</a:t>
            </a:r>
            <a:r>
              <a:rPr lang="en-US" sz="2400" dirty="0"/>
              <a:t> in the world, home to people from all continents and over </a:t>
            </a:r>
            <a:r>
              <a:rPr lang="en-US" sz="2400" b="1" dirty="0"/>
              <a:t>300 languages</a:t>
            </a:r>
            <a:r>
              <a:rPr lang="en-US" sz="2400" dirty="0"/>
              <a:t> spoken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It has a high percentage of </a:t>
            </a:r>
            <a:r>
              <a:rPr lang="en-US" sz="2400" b="1" dirty="0"/>
              <a:t>foreign-born residents</a:t>
            </a:r>
            <a:r>
              <a:rPr lang="en-US" sz="2400" dirty="0"/>
              <a:t> and is known for its tolerance and diversity.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It’s also a center of </a:t>
            </a:r>
            <a:r>
              <a:rPr lang="en-US" sz="2400" b="1" dirty="0"/>
              <a:t>higher education</a:t>
            </a:r>
            <a:r>
              <a:rPr lang="en-US" sz="2400" dirty="0"/>
              <a:t> with institutions like </a:t>
            </a:r>
            <a:r>
              <a:rPr lang="en-US" sz="2400" b="1" dirty="0"/>
              <a:t>UCL</a:t>
            </a:r>
            <a:r>
              <a:rPr lang="en-US" sz="2400" dirty="0"/>
              <a:t>, </a:t>
            </a:r>
            <a:r>
              <a:rPr lang="en-US" sz="2400" b="1" dirty="0"/>
              <a:t>Imperial College</a:t>
            </a:r>
            <a:r>
              <a:rPr lang="en-US" sz="2400" dirty="0"/>
              <a:t>, </a:t>
            </a:r>
            <a:r>
              <a:rPr lang="en-US" sz="2400" b="1" dirty="0"/>
              <a:t>LSE</a:t>
            </a:r>
            <a:r>
              <a:rPr lang="en-US" sz="2400" dirty="0"/>
              <a:t>, and </a:t>
            </a:r>
            <a:r>
              <a:rPr lang="en-US" sz="2400" b="1" dirty="0"/>
              <a:t>King’s College London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93595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051C8D-4436-B4EA-B28F-5F176D6F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0723"/>
            <a:ext cx="7729728" cy="1188720"/>
          </a:xfrm>
        </p:spPr>
        <p:txBody>
          <a:bodyPr/>
          <a:lstStyle/>
          <a:p>
            <a:r>
              <a:rPr lang="cs-CZ" dirty="0" err="1"/>
              <a:t>Economy</a:t>
            </a:r>
            <a:r>
              <a:rPr lang="cs-CZ" dirty="0"/>
              <a:t> and </a:t>
            </a:r>
            <a:r>
              <a:rPr lang="cs-CZ" dirty="0" err="1"/>
              <a:t>Infrastructure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B54184-45F9-E580-6147-FA7009E24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/>
          </a:bodyPr>
          <a:lstStyle/>
          <a:p>
            <a:r>
              <a:rPr lang="en-US" sz="2400" dirty="0"/>
              <a:t>London has the </a:t>
            </a:r>
            <a:r>
              <a:rPr lang="en-US" sz="2400" b="1" dirty="0"/>
              <a:t>largest urban economy in Europe</a:t>
            </a:r>
            <a:r>
              <a:rPr lang="en-US" sz="2400" dirty="0"/>
              <a:t> – with a GDP of around </a:t>
            </a:r>
            <a:r>
              <a:rPr lang="en-US" sz="2400" b="1" dirty="0"/>
              <a:t>£618 billion</a:t>
            </a:r>
            <a:r>
              <a:rPr lang="en-US" sz="2400" dirty="0"/>
              <a:t> in 2023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It is a leading </a:t>
            </a:r>
            <a:r>
              <a:rPr lang="en-US" sz="2400" b="1" dirty="0"/>
              <a:t>financial center</a:t>
            </a:r>
            <a:r>
              <a:rPr lang="en-US" sz="2400" dirty="0"/>
              <a:t> with areas like the </a:t>
            </a:r>
            <a:r>
              <a:rPr lang="en-US" sz="2400" b="1" dirty="0"/>
              <a:t>City of London</a:t>
            </a:r>
            <a:r>
              <a:rPr lang="en-US" sz="2400" dirty="0"/>
              <a:t> and </a:t>
            </a:r>
            <a:r>
              <a:rPr lang="en-US" sz="2400" b="1" dirty="0"/>
              <a:t>Canary Wharf</a:t>
            </a:r>
            <a:r>
              <a:rPr lang="en-US" sz="2400" dirty="0"/>
              <a:t>.</a:t>
            </a:r>
            <a:endParaRPr lang="cs-CZ" sz="2400" dirty="0"/>
          </a:p>
          <a:p>
            <a:endParaRPr lang="cs-CZ" sz="2400" dirty="0"/>
          </a:p>
          <a:p>
            <a:r>
              <a:rPr lang="cs-CZ" sz="2400" dirty="0" err="1"/>
              <a:t>Important</a:t>
            </a:r>
            <a:r>
              <a:rPr lang="cs-CZ" sz="2400" dirty="0"/>
              <a:t> </a:t>
            </a:r>
            <a:r>
              <a:rPr lang="cs-CZ" sz="2400" dirty="0" err="1"/>
              <a:t>sectors</a:t>
            </a:r>
            <a:r>
              <a:rPr lang="cs-CZ" sz="2400" dirty="0"/>
              <a:t>: finance, business </a:t>
            </a:r>
            <a:r>
              <a:rPr lang="cs-CZ" sz="2400" dirty="0" err="1"/>
              <a:t>services</a:t>
            </a:r>
            <a:r>
              <a:rPr lang="cs-CZ" sz="2400" dirty="0"/>
              <a:t>, </a:t>
            </a:r>
            <a:r>
              <a:rPr lang="cs-CZ" sz="2400" dirty="0" err="1"/>
              <a:t>tourism</a:t>
            </a:r>
            <a:r>
              <a:rPr lang="cs-CZ" sz="2400" dirty="0"/>
              <a:t>, </a:t>
            </a:r>
            <a:r>
              <a:rPr lang="cs-CZ" sz="2400" dirty="0" err="1"/>
              <a:t>education</a:t>
            </a:r>
            <a:r>
              <a:rPr lang="cs-CZ" sz="2400" dirty="0"/>
              <a:t>, and </a:t>
            </a:r>
            <a:r>
              <a:rPr lang="cs-CZ" sz="2400" dirty="0" err="1"/>
              <a:t>culture</a:t>
            </a:r>
            <a:r>
              <a:rPr lang="cs-CZ" sz="2400" dirty="0"/>
              <a:t>.</a:t>
            </a:r>
          </a:p>
          <a:p>
            <a:endParaRPr lang="cs-CZ" sz="2400" dirty="0"/>
          </a:p>
          <a:p>
            <a:r>
              <a:rPr lang="en-US" sz="2400" dirty="0"/>
              <a:t>London also has one of the </a:t>
            </a:r>
            <a:r>
              <a:rPr lang="en-US" sz="2400" b="1" dirty="0"/>
              <a:t>oldest and largest metro systems</a:t>
            </a:r>
            <a:r>
              <a:rPr lang="en-US" sz="2400" dirty="0"/>
              <a:t> in the world – the </a:t>
            </a:r>
            <a:r>
              <a:rPr lang="en-US" sz="2400" b="1" dirty="0"/>
              <a:t>London Underground (Tube)</a:t>
            </a:r>
            <a:r>
              <a:rPr lang="en-US" sz="2400" dirty="0"/>
              <a:t>.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8279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C34C81-8D31-464D-857B-8D550813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57199"/>
            <a:ext cx="7729728" cy="1188720"/>
          </a:xfrm>
        </p:spPr>
        <p:txBody>
          <a:bodyPr/>
          <a:lstStyle/>
          <a:p>
            <a:r>
              <a:rPr lang="cs-CZ" dirty="0" err="1"/>
              <a:t>History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5D68B0-70F0-7191-7830-A9D6C1070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814"/>
          </a:xfrm>
        </p:spPr>
        <p:txBody>
          <a:bodyPr>
            <a:normAutofit/>
          </a:bodyPr>
          <a:lstStyle/>
          <a:p>
            <a:r>
              <a:rPr lang="en-US" sz="2400" dirty="0"/>
              <a:t>Founded by the Romans as </a:t>
            </a:r>
            <a:r>
              <a:rPr lang="en-US" sz="2400" b="1" dirty="0"/>
              <a:t>Londinium</a:t>
            </a:r>
            <a:r>
              <a:rPr lang="en-US" sz="2400" dirty="0"/>
              <a:t> around 43 AD.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Survived Viking raids, the </a:t>
            </a:r>
            <a:r>
              <a:rPr lang="en-US" sz="2400" b="1" dirty="0"/>
              <a:t>Great Fire of London (1666)</a:t>
            </a:r>
            <a:r>
              <a:rPr lang="en-US" sz="2400" dirty="0"/>
              <a:t>, and </a:t>
            </a:r>
            <a:r>
              <a:rPr lang="en-US" sz="2400" b="1" dirty="0"/>
              <a:t>WWII bombings</a:t>
            </a:r>
            <a:r>
              <a:rPr lang="en-US" sz="2400" dirty="0"/>
              <a:t>.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London played a crucial role in the British Empire and the Industrial Revolution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The modern city is a blend of historic architecture and contemporary design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84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492023-9557-5807-26C1-3A70A47D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Famous Landmarks and Places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B27968-83EA-B428-7FAB-DCD3E577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1" dirty="0"/>
              <a:t>Westminster Abbey</a:t>
            </a:r>
            <a:r>
              <a:rPr lang="en-US" sz="2400" dirty="0"/>
              <a:t> – site of royal coronations since 1066.</a:t>
            </a:r>
            <a:endParaRPr lang="cs-CZ" sz="2400" dirty="0"/>
          </a:p>
          <a:p>
            <a:r>
              <a:rPr lang="en-US" sz="2400" b="1" dirty="0"/>
              <a:t>Houses of Parliament</a:t>
            </a:r>
            <a:r>
              <a:rPr lang="en-US" sz="2400" dirty="0"/>
              <a:t> and </a:t>
            </a:r>
            <a:r>
              <a:rPr lang="en-US" sz="2400" b="1" dirty="0"/>
              <a:t>Big Ben</a:t>
            </a:r>
            <a:r>
              <a:rPr lang="en-US" sz="2400" dirty="0"/>
              <a:t> – iconic symbols of British democracy.</a:t>
            </a:r>
            <a:r>
              <a:rPr lang="en-US" sz="2400" b="1" dirty="0"/>
              <a:t> </a:t>
            </a:r>
            <a:endParaRPr lang="cs-CZ" sz="2400" b="1" dirty="0"/>
          </a:p>
          <a:p>
            <a:r>
              <a:rPr lang="en-US" sz="2400" b="1" dirty="0"/>
              <a:t>Tower of London</a:t>
            </a:r>
            <a:r>
              <a:rPr lang="en-US" sz="2400" dirty="0"/>
              <a:t> – medieval fortress and home of the Crown Jewels</a:t>
            </a:r>
            <a:r>
              <a:rPr lang="cs-CZ" sz="2400" dirty="0"/>
              <a:t>.</a:t>
            </a:r>
          </a:p>
          <a:p>
            <a:r>
              <a:rPr lang="en-US" sz="2400" b="1" dirty="0"/>
              <a:t>Buckingham Palace</a:t>
            </a:r>
            <a:r>
              <a:rPr lang="en-US" sz="2400" dirty="0"/>
              <a:t> – residence of the monarch and location of the Changing of the Guard</a:t>
            </a:r>
            <a:r>
              <a:rPr lang="cs-CZ" sz="2400" dirty="0"/>
              <a:t>.</a:t>
            </a:r>
          </a:p>
          <a:p>
            <a:r>
              <a:rPr lang="en-US" sz="2400" b="1" dirty="0"/>
              <a:t>St Paul’s Cathedral</a:t>
            </a:r>
            <a:r>
              <a:rPr lang="en-US" sz="2400" dirty="0"/>
              <a:t> – designed by Sir Christopher Wren, with a famous dome.</a:t>
            </a:r>
            <a:endParaRPr lang="cs-CZ" sz="2400" dirty="0"/>
          </a:p>
          <a:p>
            <a:r>
              <a:rPr lang="cs-CZ" sz="2400" dirty="0" err="1"/>
              <a:t>Other</a:t>
            </a:r>
            <a:r>
              <a:rPr lang="cs-CZ" sz="2400" dirty="0"/>
              <a:t> </a:t>
            </a:r>
            <a:r>
              <a:rPr lang="cs-CZ" sz="2400" dirty="0" err="1"/>
              <a:t>places</a:t>
            </a:r>
            <a:r>
              <a:rPr lang="cs-CZ" sz="2400" dirty="0"/>
              <a:t> to visit: </a:t>
            </a:r>
            <a:r>
              <a:rPr lang="cs-CZ" sz="2400" b="1" dirty="0" err="1"/>
              <a:t>British</a:t>
            </a:r>
            <a:r>
              <a:rPr lang="cs-CZ" sz="2400" b="1" dirty="0"/>
              <a:t> Museum</a:t>
            </a:r>
            <a:r>
              <a:rPr lang="cs-CZ" sz="2400" dirty="0"/>
              <a:t>, </a:t>
            </a:r>
            <a:r>
              <a:rPr lang="cs-CZ" sz="2400" b="1" dirty="0"/>
              <a:t>London </a:t>
            </a:r>
            <a:r>
              <a:rPr lang="cs-CZ" sz="2400" b="1" dirty="0" err="1"/>
              <a:t>Eye</a:t>
            </a:r>
            <a:r>
              <a:rPr lang="cs-CZ" sz="2400" dirty="0"/>
              <a:t>, </a:t>
            </a:r>
            <a:r>
              <a:rPr lang="cs-CZ" sz="2400" b="1" dirty="0"/>
              <a:t>Tower </a:t>
            </a:r>
            <a:r>
              <a:rPr lang="cs-CZ" sz="2400" b="1" dirty="0" err="1"/>
              <a:t>Bridge</a:t>
            </a:r>
            <a:r>
              <a:rPr lang="cs-CZ" sz="2400" dirty="0"/>
              <a:t>, </a:t>
            </a:r>
            <a:r>
              <a:rPr lang="cs-CZ" sz="2400" b="1" dirty="0"/>
              <a:t>Globe </a:t>
            </a:r>
            <a:r>
              <a:rPr lang="cs-CZ" sz="2400" b="1" dirty="0" err="1"/>
              <a:t>Theatre</a:t>
            </a:r>
            <a:r>
              <a:rPr lang="cs-CZ" sz="2400" dirty="0"/>
              <a:t>, </a:t>
            </a:r>
            <a:r>
              <a:rPr lang="cs-CZ" sz="2400" b="1" dirty="0" err="1"/>
              <a:t>Trafalgar</a:t>
            </a:r>
            <a:r>
              <a:rPr lang="cs-CZ" sz="2400" b="1" dirty="0"/>
              <a:t> Square</a:t>
            </a:r>
            <a:r>
              <a:rPr lang="cs-CZ" sz="2400" dirty="0"/>
              <a:t>, </a:t>
            </a:r>
            <a:r>
              <a:rPr lang="cs-CZ" sz="2400" b="1" dirty="0" err="1"/>
              <a:t>Camden</a:t>
            </a:r>
            <a:r>
              <a:rPr lang="cs-CZ" sz="2400" b="1" dirty="0"/>
              <a:t> Market</a:t>
            </a:r>
            <a:r>
              <a:rPr lang="cs-CZ" sz="2400" dirty="0"/>
              <a:t>, </a:t>
            </a:r>
            <a:r>
              <a:rPr lang="cs-CZ" sz="2400" b="1" dirty="0" err="1"/>
              <a:t>Little</a:t>
            </a:r>
            <a:r>
              <a:rPr lang="cs-CZ" sz="2400" b="1" dirty="0"/>
              <a:t> </a:t>
            </a:r>
            <a:r>
              <a:rPr lang="cs-CZ" sz="2400" b="1" dirty="0" err="1"/>
              <a:t>Venice</a:t>
            </a:r>
            <a:r>
              <a:rPr lang="cs-CZ" sz="2400" dirty="0"/>
              <a:t>, </a:t>
            </a:r>
            <a:r>
              <a:rPr lang="cs-CZ" sz="2400" b="1" dirty="0" err="1"/>
              <a:t>Millennium</a:t>
            </a:r>
            <a:r>
              <a:rPr lang="cs-CZ" sz="2400" b="1" dirty="0"/>
              <a:t> </a:t>
            </a:r>
            <a:r>
              <a:rPr lang="cs-CZ" sz="2400" b="1" dirty="0" err="1"/>
              <a:t>Bridge</a:t>
            </a:r>
            <a:r>
              <a:rPr lang="cs-CZ" sz="2400" dirty="0"/>
              <a:t>, </a:t>
            </a:r>
            <a:r>
              <a:rPr lang="cs-CZ" sz="2400" b="1" dirty="0" err="1"/>
              <a:t>Kensington</a:t>
            </a:r>
            <a:r>
              <a:rPr lang="cs-CZ" sz="2400" b="1" dirty="0"/>
              <a:t> </a:t>
            </a:r>
            <a:r>
              <a:rPr lang="cs-CZ" sz="2400" b="1" dirty="0" err="1"/>
              <a:t>Palace</a:t>
            </a:r>
            <a:r>
              <a:rPr lang="cs-CZ" sz="2400" dirty="0"/>
              <a:t>, and more.</a:t>
            </a:r>
          </a:p>
        </p:txBody>
      </p:sp>
    </p:spTree>
    <p:extLst>
      <p:ext uri="{BB962C8B-B14F-4D97-AF65-F5344CB8AC3E}">
        <p14:creationId xmlns:p14="http://schemas.microsoft.com/office/powerpoint/2010/main" val="104197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08F93F-388B-6AD0-DD5A-4B250AA2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Culture</a:t>
            </a:r>
            <a:r>
              <a:rPr lang="cs-CZ" dirty="0"/>
              <a:t> and Lifestyle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749900-4B5A-08AC-7535-744890C4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London is a cultural hotspot:</a:t>
            </a:r>
            <a:endParaRPr lang="cs-CZ" sz="2400" dirty="0"/>
          </a:p>
          <a:p>
            <a:pPr lvl="1"/>
            <a:r>
              <a:rPr lang="en-US" sz="2000" b="1" dirty="0"/>
              <a:t>West End theatres</a:t>
            </a:r>
            <a:r>
              <a:rPr lang="en-US" sz="2000" dirty="0"/>
              <a:t>, </a:t>
            </a:r>
            <a:r>
              <a:rPr lang="en-US" sz="2000" b="1" dirty="0"/>
              <a:t>Royal Albert Hall</a:t>
            </a:r>
            <a:endParaRPr lang="cs-CZ" sz="2000" dirty="0"/>
          </a:p>
          <a:p>
            <a:pPr lvl="1"/>
            <a:r>
              <a:rPr lang="cs-CZ" sz="2000" b="1" dirty="0" err="1"/>
              <a:t>museums</a:t>
            </a:r>
            <a:r>
              <a:rPr lang="cs-CZ" sz="2000" dirty="0"/>
              <a:t> </a:t>
            </a:r>
            <a:r>
              <a:rPr lang="cs-CZ" sz="2000" dirty="0" err="1"/>
              <a:t>like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b="1" dirty="0"/>
              <a:t>Natural </a:t>
            </a:r>
            <a:r>
              <a:rPr lang="cs-CZ" sz="2000" b="1" dirty="0" err="1"/>
              <a:t>History</a:t>
            </a:r>
            <a:r>
              <a:rPr lang="cs-CZ" sz="2000" b="1" dirty="0"/>
              <a:t> Museum</a:t>
            </a:r>
            <a:r>
              <a:rPr lang="cs-CZ" sz="2000" dirty="0"/>
              <a:t>, </a:t>
            </a:r>
            <a:r>
              <a:rPr lang="cs-CZ" sz="2000" b="1" dirty="0" err="1"/>
              <a:t>Tate</a:t>
            </a:r>
            <a:r>
              <a:rPr lang="cs-CZ" sz="2000" b="1" dirty="0"/>
              <a:t> </a:t>
            </a:r>
            <a:r>
              <a:rPr lang="cs-CZ" sz="2000" b="1" dirty="0" err="1"/>
              <a:t>Modern</a:t>
            </a:r>
            <a:r>
              <a:rPr lang="cs-CZ" sz="2000" dirty="0"/>
              <a:t>, </a:t>
            </a:r>
            <a:r>
              <a:rPr lang="cs-CZ" sz="2000" b="1" dirty="0" err="1"/>
              <a:t>National</a:t>
            </a:r>
            <a:r>
              <a:rPr lang="cs-CZ" sz="2000" b="1" dirty="0"/>
              <a:t> </a:t>
            </a:r>
            <a:r>
              <a:rPr lang="cs-CZ" sz="2000" b="1" dirty="0" err="1"/>
              <a:t>Gallery</a:t>
            </a:r>
            <a:endParaRPr lang="cs-CZ" sz="2000" dirty="0"/>
          </a:p>
          <a:p>
            <a:pPr lvl="1"/>
            <a:r>
              <a:rPr lang="en-US" sz="2000" dirty="0"/>
              <a:t>and </a:t>
            </a:r>
            <a:r>
              <a:rPr lang="en-US" sz="2000" b="1" dirty="0"/>
              <a:t>galleries</a:t>
            </a:r>
            <a:r>
              <a:rPr lang="en-US" sz="2000" dirty="0"/>
              <a:t>, concert venues, and bookshops.</a:t>
            </a:r>
            <a:endParaRPr lang="cs-CZ" sz="2000" dirty="0"/>
          </a:p>
          <a:p>
            <a:endParaRPr lang="cs-CZ" sz="2400" dirty="0"/>
          </a:p>
          <a:p>
            <a:r>
              <a:rPr lang="en-US" sz="2400" dirty="0"/>
              <a:t>Events include </a:t>
            </a:r>
            <a:r>
              <a:rPr lang="en-US" sz="2400" b="1" dirty="0"/>
              <a:t>New Year’s Eve fireworks</a:t>
            </a:r>
            <a:r>
              <a:rPr lang="en-US" sz="2400" dirty="0"/>
              <a:t>, </a:t>
            </a:r>
            <a:r>
              <a:rPr lang="en-US" sz="2400" b="1" dirty="0"/>
              <a:t>Notting Hill Carnival</a:t>
            </a:r>
            <a:r>
              <a:rPr lang="en-US" sz="2400" dirty="0"/>
              <a:t>, </a:t>
            </a:r>
            <a:r>
              <a:rPr lang="en-US" sz="2400" b="1" dirty="0"/>
              <a:t>Wimbledon tennis</a:t>
            </a:r>
            <a:r>
              <a:rPr lang="en-US" sz="2400" dirty="0"/>
              <a:t>, and </a:t>
            </a:r>
            <a:r>
              <a:rPr lang="en-US" sz="2400" b="1" dirty="0"/>
              <a:t>FA Cup Final</a:t>
            </a:r>
            <a:endParaRPr lang="cs-CZ" sz="2400" b="1" dirty="0"/>
          </a:p>
          <a:p>
            <a:endParaRPr lang="cs-CZ" sz="2400" dirty="0"/>
          </a:p>
          <a:p>
            <a:r>
              <a:rPr lang="en-US" sz="2400" dirty="0"/>
              <a:t>The city is known for its </a:t>
            </a:r>
            <a:r>
              <a:rPr lang="en-US" sz="2400" b="1" dirty="0"/>
              <a:t>pub culture</a:t>
            </a:r>
            <a:r>
              <a:rPr lang="en-US" sz="2400" dirty="0"/>
              <a:t>, </a:t>
            </a:r>
            <a:r>
              <a:rPr lang="en-US" sz="2400" b="1" dirty="0"/>
              <a:t>music scene</a:t>
            </a:r>
            <a:r>
              <a:rPr lang="en-US" sz="2400" dirty="0"/>
              <a:t>, and </a:t>
            </a:r>
            <a:r>
              <a:rPr lang="en-US" sz="2400" b="1" dirty="0"/>
              <a:t>international cuisine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00733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4D6530-C759-CC00-41A0-D9EA9C3F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Modern</a:t>
            </a:r>
            <a:r>
              <a:rPr lang="cs-CZ" dirty="0"/>
              <a:t> </a:t>
            </a:r>
            <a:r>
              <a:rPr lang="cs-CZ" dirty="0" err="1"/>
              <a:t>Developments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6989DC-1340-D416-AEBF-5CF21FF9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Challenges include </a:t>
            </a:r>
            <a:r>
              <a:rPr lang="en-US" sz="2400" b="1" dirty="0"/>
              <a:t>housing shortages</a:t>
            </a:r>
            <a:r>
              <a:rPr lang="en-US" sz="2400" dirty="0"/>
              <a:t>, </a:t>
            </a:r>
            <a:r>
              <a:rPr lang="en-US" sz="2400" b="1" dirty="0"/>
              <a:t>traffic</a:t>
            </a:r>
            <a:r>
              <a:rPr lang="en-US" sz="2400" dirty="0"/>
              <a:t>, and </a:t>
            </a:r>
            <a:r>
              <a:rPr lang="en-US" sz="2400" b="1" dirty="0"/>
              <a:t>flood risks</a:t>
            </a:r>
            <a:r>
              <a:rPr lang="en-US" sz="2400" dirty="0"/>
              <a:t> (protected by the </a:t>
            </a:r>
            <a:r>
              <a:rPr lang="en-US" sz="2400" b="1" dirty="0"/>
              <a:t>Thames Barrier</a:t>
            </a:r>
            <a:r>
              <a:rPr lang="en-US" sz="2400" dirty="0"/>
              <a:t>)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Regeneration projects are transforming old shopping areas (like Whiteleys) into luxury flats and public green areas.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London is also investing in </a:t>
            </a:r>
            <a:r>
              <a:rPr lang="en-US" sz="2400" b="1" dirty="0"/>
              <a:t>sustainable urban development</a:t>
            </a:r>
            <a:r>
              <a:rPr lang="en-US" sz="2400" dirty="0"/>
              <a:t> and public transport.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29017874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14</TotalTime>
  <Words>1117</Words>
  <Application>Microsoft Office PowerPoint</Application>
  <PresentationFormat>Širokoúhlá obrazovka</PresentationFormat>
  <Paragraphs>108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Balík</vt:lpstr>
      <vt:lpstr>London</vt:lpstr>
      <vt:lpstr>Introduction and Basic Information</vt:lpstr>
      <vt:lpstr>Geography and Climate</vt:lpstr>
      <vt:lpstr>Population and Society</vt:lpstr>
      <vt:lpstr>Economy and Infrastructure</vt:lpstr>
      <vt:lpstr>History</vt:lpstr>
      <vt:lpstr>Famous Landmarks and Places</vt:lpstr>
      <vt:lpstr>Culture and Lifestyle</vt:lpstr>
      <vt:lpstr>Modern Developments</vt:lpstr>
      <vt:lpstr>Conclusion</vt:lpstr>
      <vt:lpstr>From now on presention will be in czech language</vt:lpstr>
      <vt:lpstr>Úvod a základní údaje</vt:lpstr>
      <vt:lpstr>Geografie a klima</vt:lpstr>
      <vt:lpstr>Obyvatelstvo a společnost</vt:lpstr>
      <vt:lpstr>Ekonomika a infrastruktura</vt:lpstr>
      <vt:lpstr>Dějiny</vt:lpstr>
      <vt:lpstr>Památky a zajímavá místa</vt:lpstr>
      <vt:lpstr>Kultura a společenský život</vt:lpstr>
      <vt:lpstr>Současné trendy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Marat Fedorov</dc:creator>
  <cp:lastModifiedBy>Marat Fedorov</cp:lastModifiedBy>
  <cp:revision>5</cp:revision>
  <dcterms:created xsi:type="dcterms:W3CDTF">2025-06-18T14:01:23Z</dcterms:created>
  <dcterms:modified xsi:type="dcterms:W3CDTF">2025-06-18T14:16:10Z</dcterms:modified>
</cp:coreProperties>
</file>