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cs-CZ"/>
              <a:t>Kliknutím lze upravit styl.</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cs-CZ"/>
              <a:t>Kliknutím můžete upravit styl předlohy.</a:t>
            </a:r>
            <a:endParaRPr lang="en-US" dirty="0"/>
          </a:p>
        </p:txBody>
      </p:sp>
      <p:sp>
        <p:nvSpPr>
          <p:cNvPr id="4" name="Date Placeholder 3"/>
          <p:cNvSpPr>
            <a:spLocks noGrp="1"/>
          </p:cNvSpPr>
          <p:nvPr>
            <p:ph type="dt" sz="half" idx="10"/>
          </p:nvPr>
        </p:nvSpPr>
        <p:spPr/>
        <p:txBody>
          <a:bodyPr/>
          <a:lstStyle/>
          <a:p>
            <a:fld id="{14EB78A8-1DD4-4498-A486-57949B2C7E31}" type="datetimeFigureOut">
              <a:rPr lang="cs-CZ" smtClean="0"/>
              <a:t>18.06.2025</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3EE5D752-4A91-49B7-9367-7F9A525259E6}" type="slidenum">
              <a:rPr lang="cs-CZ" smtClean="0"/>
              <a:t>‹#›</a:t>
            </a:fld>
            <a:endParaRPr lang="cs-CZ"/>
          </a:p>
        </p:txBody>
      </p:sp>
    </p:spTree>
    <p:extLst>
      <p:ext uri="{BB962C8B-B14F-4D97-AF65-F5344CB8AC3E}">
        <p14:creationId xmlns:p14="http://schemas.microsoft.com/office/powerpoint/2010/main" val="3042875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tický obrázek s popiskem">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cs-CZ"/>
              <a:t>Kliknutím lze upravit styl.</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cs-CZ"/>
              <a:t>Kliknutím na ikonu přidáte obrázek.</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a:t>Po kliknutí můžete upravovat styly textu v předloze.</a:t>
            </a:r>
          </a:p>
        </p:txBody>
      </p:sp>
      <p:sp>
        <p:nvSpPr>
          <p:cNvPr id="5" name="Date Placeholder 4"/>
          <p:cNvSpPr>
            <a:spLocks noGrp="1"/>
          </p:cNvSpPr>
          <p:nvPr>
            <p:ph type="dt" sz="half" idx="10"/>
          </p:nvPr>
        </p:nvSpPr>
        <p:spPr/>
        <p:txBody>
          <a:bodyPr/>
          <a:lstStyle/>
          <a:p>
            <a:fld id="{14EB78A8-1DD4-4498-A486-57949B2C7E31}" type="datetimeFigureOut">
              <a:rPr lang="cs-CZ" smtClean="0"/>
              <a:t>18.06.2025</a:t>
            </a:fld>
            <a:endParaRPr lang="cs-CZ"/>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3EE5D752-4A91-49B7-9367-7F9A525259E6}" type="slidenum">
              <a:rPr lang="cs-CZ" smtClean="0"/>
              <a:t>‹#›</a:t>
            </a:fld>
            <a:endParaRPr lang="cs-CZ"/>
          </a:p>
        </p:txBody>
      </p:sp>
    </p:spTree>
    <p:extLst>
      <p:ext uri="{BB962C8B-B14F-4D97-AF65-F5344CB8AC3E}">
        <p14:creationId xmlns:p14="http://schemas.microsoft.com/office/powerpoint/2010/main" val="1109920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Název a popisek">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cs-CZ"/>
              <a:t>Kliknutím lze upravit styl.</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a:t>Po kliknutí můžete upravovat styly textu v předloze.</a:t>
            </a:r>
          </a:p>
        </p:txBody>
      </p:sp>
      <p:sp>
        <p:nvSpPr>
          <p:cNvPr id="5" name="Date Placeholder 4"/>
          <p:cNvSpPr>
            <a:spLocks noGrp="1"/>
          </p:cNvSpPr>
          <p:nvPr>
            <p:ph type="dt" sz="half" idx="10"/>
          </p:nvPr>
        </p:nvSpPr>
        <p:spPr/>
        <p:txBody>
          <a:bodyPr/>
          <a:lstStyle/>
          <a:p>
            <a:fld id="{14EB78A8-1DD4-4498-A486-57949B2C7E31}" type="datetimeFigureOut">
              <a:rPr lang="cs-CZ" smtClean="0"/>
              <a:t>18.06.2025</a:t>
            </a:fld>
            <a:endParaRPr lang="cs-CZ"/>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3EE5D752-4A91-49B7-9367-7F9A525259E6}" type="slidenum">
              <a:rPr lang="cs-CZ" smtClean="0"/>
              <a:t>‹#›</a:t>
            </a:fld>
            <a:endParaRPr lang="cs-CZ"/>
          </a:p>
        </p:txBody>
      </p:sp>
    </p:spTree>
    <p:extLst>
      <p:ext uri="{BB962C8B-B14F-4D97-AF65-F5344CB8AC3E}">
        <p14:creationId xmlns:p14="http://schemas.microsoft.com/office/powerpoint/2010/main" val="15148765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ce s popiskem">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cs-CZ"/>
              <a:t>Kliknutím lze upravit styl.</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a:t>Po kliknutí můžete upravovat styly textu v předloze.</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a:t>Po kliknutí můžete upravovat styly textu v předloze.</a:t>
            </a:r>
          </a:p>
        </p:txBody>
      </p:sp>
      <p:sp>
        <p:nvSpPr>
          <p:cNvPr id="5" name="Date Placeholder 4"/>
          <p:cNvSpPr>
            <a:spLocks noGrp="1"/>
          </p:cNvSpPr>
          <p:nvPr>
            <p:ph type="dt" sz="half" idx="10"/>
          </p:nvPr>
        </p:nvSpPr>
        <p:spPr/>
        <p:txBody>
          <a:bodyPr/>
          <a:lstStyle/>
          <a:p>
            <a:fld id="{14EB78A8-1DD4-4498-A486-57949B2C7E31}" type="datetimeFigureOut">
              <a:rPr lang="cs-CZ" smtClean="0"/>
              <a:t>18.06.2025</a:t>
            </a:fld>
            <a:endParaRPr lang="cs-CZ"/>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3EE5D752-4A91-49B7-9367-7F9A525259E6}" type="slidenum">
              <a:rPr lang="cs-CZ" smtClean="0"/>
              <a:t>‹#›</a:t>
            </a:fld>
            <a:endParaRPr lang="cs-CZ"/>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863748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Jmenovka">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cs-CZ"/>
              <a:t>Kliknutím lze upravit styl.</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a:t>Po kliknutí můžete upravovat styly textu v předloze.</a:t>
            </a:r>
          </a:p>
        </p:txBody>
      </p:sp>
      <p:sp>
        <p:nvSpPr>
          <p:cNvPr id="5" name="Date Placeholder 4"/>
          <p:cNvSpPr>
            <a:spLocks noGrp="1"/>
          </p:cNvSpPr>
          <p:nvPr>
            <p:ph type="dt" sz="half" idx="10"/>
          </p:nvPr>
        </p:nvSpPr>
        <p:spPr/>
        <p:txBody>
          <a:bodyPr/>
          <a:lstStyle/>
          <a:p>
            <a:fld id="{14EB78A8-1DD4-4498-A486-57949B2C7E31}" type="datetimeFigureOut">
              <a:rPr lang="cs-CZ" smtClean="0"/>
              <a:t>18.06.2025</a:t>
            </a:fld>
            <a:endParaRPr lang="cs-CZ"/>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3EE5D752-4A91-49B7-9367-7F9A525259E6}" type="slidenum">
              <a:rPr lang="cs-CZ" smtClean="0"/>
              <a:t>‹#›</a:t>
            </a:fld>
            <a:endParaRPr lang="cs-CZ"/>
          </a:p>
        </p:txBody>
      </p:sp>
    </p:spTree>
    <p:extLst>
      <p:ext uri="{BB962C8B-B14F-4D97-AF65-F5344CB8AC3E}">
        <p14:creationId xmlns:p14="http://schemas.microsoft.com/office/powerpoint/2010/main" val="26214647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loupce">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cs-CZ"/>
              <a:t>Kliknutím lze upravit styl.</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Po kliknutí můžete upravovat styly textu v předloze.</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a:t>Po kliknutí můžete upravovat styly textu v předloze.</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Po kliknutí můžete upravovat styly textu v předloze.</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a:t>Po kliknutí můžete upravovat styly textu v předloze.</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Po kliknutí můžete upravovat styly textu v předloze.</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a:t>Po kliknutí můžete upravovat styly textu v předloze.</a:t>
            </a:r>
          </a:p>
        </p:txBody>
      </p:sp>
      <p:sp>
        <p:nvSpPr>
          <p:cNvPr id="3" name="Date Placeholder 2"/>
          <p:cNvSpPr>
            <a:spLocks noGrp="1"/>
          </p:cNvSpPr>
          <p:nvPr>
            <p:ph type="dt" sz="half" idx="10"/>
          </p:nvPr>
        </p:nvSpPr>
        <p:spPr/>
        <p:txBody>
          <a:bodyPr/>
          <a:lstStyle/>
          <a:p>
            <a:fld id="{14EB78A8-1DD4-4498-A486-57949B2C7E31}" type="datetimeFigureOut">
              <a:rPr lang="cs-CZ" smtClean="0"/>
              <a:t>18.06.2025</a:t>
            </a:fld>
            <a:endParaRPr lang="cs-CZ"/>
          </a:p>
        </p:txBody>
      </p:sp>
      <p:sp>
        <p:nvSpPr>
          <p:cNvPr id="4" name="Footer Placeholder 3"/>
          <p:cNvSpPr>
            <a:spLocks noGrp="1"/>
          </p:cNvSpPr>
          <p:nvPr>
            <p:ph type="ftr" sz="quarter" idx="11"/>
          </p:nvPr>
        </p:nvSpPr>
        <p:spPr/>
        <p:txBody>
          <a:bodyPr/>
          <a:lstStyle/>
          <a:p>
            <a:endParaRPr lang="cs-CZ"/>
          </a:p>
        </p:txBody>
      </p:sp>
      <p:sp>
        <p:nvSpPr>
          <p:cNvPr id="5" name="Slide Number Placeholder 4"/>
          <p:cNvSpPr>
            <a:spLocks noGrp="1"/>
          </p:cNvSpPr>
          <p:nvPr>
            <p:ph type="sldNum" sz="quarter" idx="12"/>
          </p:nvPr>
        </p:nvSpPr>
        <p:spPr/>
        <p:txBody>
          <a:bodyPr/>
          <a:lstStyle/>
          <a:p>
            <a:fld id="{3EE5D752-4A91-49B7-9367-7F9A525259E6}" type="slidenum">
              <a:rPr lang="cs-CZ" smtClean="0"/>
              <a:t>‹#›</a:t>
            </a:fld>
            <a:endParaRPr lang="cs-CZ"/>
          </a:p>
        </p:txBody>
      </p:sp>
    </p:spTree>
    <p:extLst>
      <p:ext uri="{BB962C8B-B14F-4D97-AF65-F5344CB8AC3E}">
        <p14:creationId xmlns:p14="http://schemas.microsoft.com/office/powerpoint/2010/main" val="16779095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sloupce s obrázky">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cs-CZ"/>
              <a:t>Kliknutím lze upravit styl.</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Po kliknutí můžete upravovat styly textu v předloze.</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cs-CZ"/>
              <a:t>Kliknutím na ikonu přidáte obrázek.</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a:t>Po kliknutí můžete upravovat styly textu v předloze.</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Po kliknutí můžete upravovat styly textu v předloze.</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cs-CZ"/>
              <a:t>Kliknutím na ikonu přidáte obrázek.</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a:t>Po kliknutí můžete upravovat styly textu v předloze.</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Po kliknutí můžete upravovat styly textu v předloze.</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cs-CZ"/>
              <a:t>Kliknutím na ikonu přidáte obrázek.</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a:t>Po kliknutí můžete upravovat styly textu v předloze.</a:t>
            </a:r>
          </a:p>
        </p:txBody>
      </p:sp>
      <p:sp>
        <p:nvSpPr>
          <p:cNvPr id="3" name="Date Placeholder 2"/>
          <p:cNvSpPr>
            <a:spLocks noGrp="1"/>
          </p:cNvSpPr>
          <p:nvPr>
            <p:ph type="dt" sz="half" idx="10"/>
          </p:nvPr>
        </p:nvSpPr>
        <p:spPr/>
        <p:txBody>
          <a:bodyPr/>
          <a:lstStyle/>
          <a:p>
            <a:fld id="{14EB78A8-1DD4-4498-A486-57949B2C7E31}" type="datetimeFigureOut">
              <a:rPr lang="cs-CZ" smtClean="0"/>
              <a:t>18.06.2025</a:t>
            </a:fld>
            <a:endParaRPr lang="cs-CZ"/>
          </a:p>
        </p:txBody>
      </p:sp>
      <p:sp>
        <p:nvSpPr>
          <p:cNvPr id="4" name="Footer Placeholder 3"/>
          <p:cNvSpPr>
            <a:spLocks noGrp="1"/>
          </p:cNvSpPr>
          <p:nvPr>
            <p:ph type="ftr" sz="quarter" idx="11"/>
          </p:nvPr>
        </p:nvSpPr>
        <p:spPr/>
        <p:txBody>
          <a:bodyPr/>
          <a:lstStyle/>
          <a:p>
            <a:endParaRPr lang="cs-CZ"/>
          </a:p>
        </p:txBody>
      </p:sp>
      <p:sp>
        <p:nvSpPr>
          <p:cNvPr id="5" name="Slide Number Placeholder 4"/>
          <p:cNvSpPr>
            <a:spLocks noGrp="1"/>
          </p:cNvSpPr>
          <p:nvPr>
            <p:ph type="sldNum" sz="quarter" idx="12"/>
          </p:nvPr>
        </p:nvSpPr>
        <p:spPr/>
        <p:txBody>
          <a:bodyPr/>
          <a:lstStyle/>
          <a:p>
            <a:fld id="{3EE5D752-4A91-49B7-9367-7F9A525259E6}" type="slidenum">
              <a:rPr lang="cs-CZ" smtClean="0"/>
              <a:t>‹#›</a:t>
            </a:fld>
            <a:endParaRPr lang="cs-CZ"/>
          </a:p>
        </p:txBody>
      </p:sp>
    </p:spTree>
    <p:extLst>
      <p:ext uri="{BB962C8B-B14F-4D97-AF65-F5344CB8AC3E}">
        <p14:creationId xmlns:p14="http://schemas.microsoft.com/office/powerpoint/2010/main" val="13078360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a:t>Kliknutím lze upravit styl.</a:t>
            </a:r>
            <a:endParaRPr lang="en-US" dirty="0"/>
          </a:p>
        </p:txBody>
      </p:sp>
      <p:sp>
        <p:nvSpPr>
          <p:cNvPr id="3" name="Vertical Text Placeholder 2"/>
          <p:cNvSpPr>
            <a:spLocks noGrp="1"/>
          </p:cNvSpPr>
          <p:nvPr>
            <p:ph type="body" orient="vert" idx="1"/>
          </p:nvPr>
        </p:nvSpPr>
        <p:spPr/>
        <p:txBody>
          <a:bodyPr vert="eaVert"/>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4" name="Date Placeholder 3"/>
          <p:cNvSpPr>
            <a:spLocks noGrp="1"/>
          </p:cNvSpPr>
          <p:nvPr>
            <p:ph type="dt" sz="half" idx="10"/>
          </p:nvPr>
        </p:nvSpPr>
        <p:spPr/>
        <p:txBody>
          <a:bodyPr/>
          <a:lstStyle/>
          <a:p>
            <a:fld id="{14EB78A8-1DD4-4498-A486-57949B2C7E31}" type="datetimeFigureOut">
              <a:rPr lang="cs-CZ" smtClean="0"/>
              <a:t>18.06.2025</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3EE5D752-4A91-49B7-9367-7F9A525259E6}" type="slidenum">
              <a:rPr lang="cs-CZ" smtClean="0"/>
              <a:t>‹#›</a:t>
            </a:fld>
            <a:endParaRPr lang="cs-CZ"/>
          </a:p>
        </p:txBody>
      </p:sp>
    </p:spTree>
    <p:extLst>
      <p:ext uri="{BB962C8B-B14F-4D97-AF65-F5344CB8AC3E}">
        <p14:creationId xmlns:p14="http://schemas.microsoft.com/office/powerpoint/2010/main" val="13923799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Svislý nadpis a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cs-CZ"/>
              <a:t>Kliknutím lze upravit styl.</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4" name="Date Placeholder 3"/>
          <p:cNvSpPr>
            <a:spLocks noGrp="1"/>
          </p:cNvSpPr>
          <p:nvPr>
            <p:ph type="dt" sz="half" idx="10"/>
          </p:nvPr>
        </p:nvSpPr>
        <p:spPr/>
        <p:txBody>
          <a:bodyPr/>
          <a:lstStyle/>
          <a:p>
            <a:fld id="{14EB78A8-1DD4-4498-A486-57949B2C7E31}" type="datetimeFigureOut">
              <a:rPr lang="cs-CZ" smtClean="0"/>
              <a:t>18.06.2025</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3EE5D752-4A91-49B7-9367-7F9A525259E6}" type="slidenum">
              <a:rPr lang="cs-CZ" smtClean="0"/>
              <a:t>‹#›</a:t>
            </a:fld>
            <a:endParaRPr lang="cs-CZ"/>
          </a:p>
        </p:txBody>
      </p:sp>
    </p:spTree>
    <p:extLst>
      <p:ext uri="{BB962C8B-B14F-4D97-AF65-F5344CB8AC3E}">
        <p14:creationId xmlns:p14="http://schemas.microsoft.com/office/powerpoint/2010/main" val="3668309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a:t>Kliknutím lze upravit styl.</a:t>
            </a:r>
            <a:endParaRPr lang="en-US" dirty="0"/>
          </a:p>
        </p:txBody>
      </p:sp>
      <p:sp>
        <p:nvSpPr>
          <p:cNvPr id="3" name="Content Placeholder 2"/>
          <p:cNvSpPr>
            <a:spLocks noGrp="1"/>
          </p:cNvSpPr>
          <p:nvPr>
            <p:ph idx="1"/>
          </p:nvPr>
        </p:nvSpPr>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4" name="Date Placeholder 3"/>
          <p:cNvSpPr>
            <a:spLocks noGrp="1"/>
          </p:cNvSpPr>
          <p:nvPr>
            <p:ph type="dt" sz="half" idx="10"/>
          </p:nvPr>
        </p:nvSpPr>
        <p:spPr/>
        <p:txBody>
          <a:bodyPr/>
          <a:lstStyle/>
          <a:p>
            <a:fld id="{14EB78A8-1DD4-4498-A486-57949B2C7E31}" type="datetimeFigureOut">
              <a:rPr lang="cs-CZ" smtClean="0"/>
              <a:t>18.06.2025</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3EE5D752-4A91-49B7-9367-7F9A525259E6}" type="slidenum">
              <a:rPr lang="cs-CZ" smtClean="0"/>
              <a:t>‹#›</a:t>
            </a:fld>
            <a:endParaRPr lang="cs-CZ"/>
          </a:p>
        </p:txBody>
      </p:sp>
    </p:spTree>
    <p:extLst>
      <p:ext uri="{BB962C8B-B14F-4D97-AF65-F5344CB8AC3E}">
        <p14:creationId xmlns:p14="http://schemas.microsoft.com/office/powerpoint/2010/main" val="2208210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áhlaví oddílu">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cs-CZ"/>
              <a:t>Kliknutím lze upravit styl.</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cs-CZ"/>
              <a:t>Po kliknutí můžete upravovat styly textu v předloze.</a:t>
            </a:r>
          </a:p>
        </p:txBody>
      </p:sp>
      <p:sp>
        <p:nvSpPr>
          <p:cNvPr id="4" name="Date Placeholder 3"/>
          <p:cNvSpPr>
            <a:spLocks noGrp="1"/>
          </p:cNvSpPr>
          <p:nvPr>
            <p:ph type="dt" sz="half" idx="10"/>
          </p:nvPr>
        </p:nvSpPr>
        <p:spPr/>
        <p:txBody>
          <a:bodyPr/>
          <a:lstStyle/>
          <a:p>
            <a:fld id="{14EB78A8-1DD4-4498-A486-57949B2C7E31}" type="datetimeFigureOut">
              <a:rPr lang="cs-CZ" smtClean="0"/>
              <a:t>18.06.2025</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3EE5D752-4A91-49B7-9367-7F9A525259E6}" type="slidenum">
              <a:rPr lang="cs-CZ" smtClean="0"/>
              <a:t>‹#›</a:t>
            </a:fld>
            <a:endParaRPr lang="cs-CZ"/>
          </a:p>
        </p:txBody>
      </p:sp>
    </p:spTree>
    <p:extLst>
      <p:ext uri="{BB962C8B-B14F-4D97-AF65-F5344CB8AC3E}">
        <p14:creationId xmlns:p14="http://schemas.microsoft.com/office/powerpoint/2010/main" val="2553016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cs-CZ"/>
              <a:t>Kliknutím lze upravit styl.</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5" name="Date Placeholder 4"/>
          <p:cNvSpPr>
            <a:spLocks noGrp="1"/>
          </p:cNvSpPr>
          <p:nvPr>
            <p:ph type="dt" sz="half" idx="10"/>
          </p:nvPr>
        </p:nvSpPr>
        <p:spPr/>
        <p:txBody>
          <a:bodyPr/>
          <a:lstStyle/>
          <a:p>
            <a:fld id="{14EB78A8-1DD4-4498-A486-57949B2C7E31}" type="datetimeFigureOut">
              <a:rPr lang="cs-CZ" smtClean="0"/>
              <a:t>18.06.2025</a:t>
            </a:fld>
            <a:endParaRPr lang="cs-CZ"/>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3EE5D752-4A91-49B7-9367-7F9A525259E6}" type="slidenum">
              <a:rPr lang="cs-CZ" smtClean="0"/>
              <a:t>‹#›</a:t>
            </a:fld>
            <a:endParaRPr lang="cs-CZ"/>
          </a:p>
        </p:txBody>
      </p:sp>
    </p:spTree>
    <p:extLst>
      <p:ext uri="{BB962C8B-B14F-4D97-AF65-F5344CB8AC3E}">
        <p14:creationId xmlns:p14="http://schemas.microsoft.com/office/powerpoint/2010/main" val="4054426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ání">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cs-CZ"/>
              <a:t>Kliknutím lze upravit styl.</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Po kliknutí můžete upravovat styly textu v předloze.</a:t>
            </a:r>
          </a:p>
        </p:txBody>
      </p:sp>
      <p:sp>
        <p:nvSpPr>
          <p:cNvPr id="4" name="Content Placeholder 3"/>
          <p:cNvSpPr>
            <a:spLocks noGrp="1"/>
          </p:cNvSpPr>
          <p:nvPr>
            <p:ph sz="half" idx="2"/>
          </p:nvPr>
        </p:nvSpPr>
        <p:spPr>
          <a:xfrm>
            <a:off x="913795" y="2912232"/>
            <a:ext cx="5107208" cy="2878968"/>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Po kliknutí můžete upravovat styly textu v předloze.</a:t>
            </a:r>
          </a:p>
        </p:txBody>
      </p:sp>
      <p:sp>
        <p:nvSpPr>
          <p:cNvPr id="6" name="Content Placeholder 5"/>
          <p:cNvSpPr>
            <a:spLocks noGrp="1"/>
          </p:cNvSpPr>
          <p:nvPr>
            <p:ph sz="quarter" idx="4"/>
          </p:nvPr>
        </p:nvSpPr>
        <p:spPr>
          <a:xfrm>
            <a:off x="6172200" y="2912232"/>
            <a:ext cx="5095357" cy="2878968"/>
          </a:xfrm>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7" name="Date Placeholder 6"/>
          <p:cNvSpPr>
            <a:spLocks noGrp="1"/>
          </p:cNvSpPr>
          <p:nvPr>
            <p:ph type="dt" sz="half" idx="10"/>
          </p:nvPr>
        </p:nvSpPr>
        <p:spPr/>
        <p:txBody>
          <a:bodyPr/>
          <a:lstStyle/>
          <a:p>
            <a:fld id="{14EB78A8-1DD4-4498-A486-57949B2C7E31}" type="datetimeFigureOut">
              <a:rPr lang="cs-CZ" smtClean="0"/>
              <a:t>18.06.2025</a:t>
            </a:fld>
            <a:endParaRPr lang="cs-CZ"/>
          </a:p>
        </p:txBody>
      </p:sp>
      <p:sp>
        <p:nvSpPr>
          <p:cNvPr id="8" name="Footer Placeholder 7"/>
          <p:cNvSpPr>
            <a:spLocks noGrp="1"/>
          </p:cNvSpPr>
          <p:nvPr>
            <p:ph type="ftr" sz="quarter" idx="11"/>
          </p:nvPr>
        </p:nvSpPr>
        <p:spPr/>
        <p:txBody>
          <a:bodyPr/>
          <a:lstStyle/>
          <a:p>
            <a:endParaRPr lang="cs-CZ"/>
          </a:p>
        </p:txBody>
      </p:sp>
      <p:sp>
        <p:nvSpPr>
          <p:cNvPr id="9" name="Slide Number Placeholder 8"/>
          <p:cNvSpPr>
            <a:spLocks noGrp="1"/>
          </p:cNvSpPr>
          <p:nvPr>
            <p:ph type="sldNum" sz="quarter" idx="12"/>
          </p:nvPr>
        </p:nvSpPr>
        <p:spPr/>
        <p:txBody>
          <a:bodyPr/>
          <a:lstStyle/>
          <a:p>
            <a:fld id="{3EE5D752-4A91-49B7-9367-7F9A525259E6}" type="slidenum">
              <a:rPr lang="cs-CZ" smtClean="0"/>
              <a:t>‹#›</a:t>
            </a:fld>
            <a:endParaRPr lang="cs-CZ"/>
          </a:p>
        </p:txBody>
      </p:sp>
    </p:spTree>
    <p:extLst>
      <p:ext uri="{BB962C8B-B14F-4D97-AF65-F5344CB8AC3E}">
        <p14:creationId xmlns:p14="http://schemas.microsoft.com/office/powerpoint/2010/main" val="513176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enom nadpi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a:t>Kliknutím lze upravit styl.</a:t>
            </a:r>
            <a:endParaRPr lang="en-US" dirty="0"/>
          </a:p>
        </p:txBody>
      </p:sp>
      <p:sp>
        <p:nvSpPr>
          <p:cNvPr id="3" name="Date Placeholder 2"/>
          <p:cNvSpPr>
            <a:spLocks noGrp="1"/>
          </p:cNvSpPr>
          <p:nvPr>
            <p:ph type="dt" sz="half" idx="10"/>
          </p:nvPr>
        </p:nvSpPr>
        <p:spPr/>
        <p:txBody>
          <a:bodyPr/>
          <a:lstStyle/>
          <a:p>
            <a:fld id="{14EB78A8-1DD4-4498-A486-57949B2C7E31}" type="datetimeFigureOut">
              <a:rPr lang="cs-CZ" smtClean="0"/>
              <a:t>18.06.2025</a:t>
            </a:fld>
            <a:endParaRPr lang="cs-CZ"/>
          </a:p>
        </p:txBody>
      </p:sp>
      <p:sp>
        <p:nvSpPr>
          <p:cNvPr id="4" name="Footer Placeholder 3"/>
          <p:cNvSpPr>
            <a:spLocks noGrp="1"/>
          </p:cNvSpPr>
          <p:nvPr>
            <p:ph type="ftr" sz="quarter" idx="11"/>
          </p:nvPr>
        </p:nvSpPr>
        <p:spPr/>
        <p:txBody>
          <a:bodyPr/>
          <a:lstStyle/>
          <a:p>
            <a:endParaRPr lang="cs-CZ"/>
          </a:p>
        </p:txBody>
      </p:sp>
      <p:sp>
        <p:nvSpPr>
          <p:cNvPr id="5" name="Slide Number Placeholder 4"/>
          <p:cNvSpPr>
            <a:spLocks noGrp="1"/>
          </p:cNvSpPr>
          <p:nvPr>
            <p:ph type="sldNum" sz="quarter" idx="12"/>
          </p:nvPr>
        </p:nvSpPr>
        <p:spPr/>
        <p:txBody>
          <a:bodyPr/>
          <a:lstStyle/>
          <a:p>
            <a:fld id="{3EE5D752-4A91-49B7-9367-7F9A525259E6}" type="slidenum">
              <a:rPr lang="cs-CZ" smtClean="0"/>
              <a:t>‹#›</a:t>
            </a:fld>
            <a:endParaRPr lang="cs-CZ"/>
          </a:p>
        </p:txBody>
      </p:sp>
    </p:spTree>
    <p:extLst>
      <p:ext uri="{BB962C8B-B14F-4D97-AF65-F5344CB8AC3E}">
        <p14:creationId xmlns:p14="http://schemas.microsoft.com/office/powerpoint/2010/main" val="3837907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EB78A8-1DD4-4498-A486-57949B2C7E31}" type="datetimeFigureOut">
              <a:rPr lang="cs-CZ" smtClean="0"/>
              <a:t>18.06.2025</a:t>
            </a:fld>
            <a:endParaRPr lang="cs-CZ"/>
          </a:p>
        </p:txBody>
      </p:sp>
      <p:sp>
        <p:nvSpPr>
          <p:cNvPr id="3" name="Footer Placeholder 2"/>
          <p:cNvSpPr>
            <a:spLocks noGrp="1"/>
          </p:cNvSpPr>
          <p:nvPr>
            <p:ph type="ftr" sz="quarter" idx="11"/>
          </p:nvPr>
        </p:nvSpPr>
        <p:spPr/>
        <p:txBody>
          <a:bodyPr/>
          <a:lstStyle/>
          <a:p>
            <a:endParaRPr lang="cs-CZ"/>
          </a:p>
        </p:txBody>
      </p:sp>
      <p:sp>
        <p:nvSpPr>
          <p:cNvPr id="4" name="Slide Number Placeholder 3"/>
          <p:cNvSpPr>
            <a:spLocks noGrp="1"/>
          </p:cNvSpPr>
          <p:nvPr>
            <p:ph type="sldNum" sz="quarter" idx="12"/>
          </p:nvPr>
        </p:nvSpPr>
        <p:spPr/>
        <p:txBody>
          <a:bodyPr/>
          <a:lstStyle/>
          <a:p>
            <a:fld id="{3EE5D752-4A91-49B7-9367-7F9A525259E6}" type="slidenum">
              <a:rPr lang="cs-CZ" smtClean="0"/>
              <a:t>‹#›</a:t>
            </a:fld>
            <a:endParaRPr lang="cs-CZ"/>
          </a:p>
        </p:txBody>
      </p:sp>
    </p:spTree>
    <p:extLst>
      <p:ext uri="{BB962C8B-B14F-4D97-AF65-F5344CB8AC3E}">
        <p14:creationId xmlns:p14="http://schemas.microsoft.com/office/powerpoint/2010/main" val="1923836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titulkem">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cs-CZ"/>
              <a:t>Kliknutím lze upravit styl.</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a:t>Po kliknutí můžete upravovat styly textu v předloze.</a:t>
            </a:r>
          </a:p>
        </p:txBody>
      </p:sp>
      <p:sp>
        <p:nvSpPr>
          <p:cNvPr id="5" name="Date Placeholder 4"/>
          <p:cNvSpPr>
            <a:spLocks noGrp="1"/>
          </p:cNvSpPr>
          <p:nvPr>
            <p:ph type="dt" sz="half" idx="10"/>
          </p:nvPr>
        </p:nvSpPr>
        <p:spPr/>
        <p:txBody>
          <a:bodyPr/>
          <a:lstStyle/>
          <a:p>
            <a:fld id="{14EB78A8-1DD4-4498-A486-57949B2C7E31}" type="datetimeFigureOut">
              <a:rPr lang="cs-CZ" smtClean="0"/>
              <a:t>18.06.2025</a:t>
            </a:fld>
            <a:endParaRPr lang="cs-CZ"/>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3EE5D752-4A91-49B7-9367-7F9A525259E6}" type="slidenum">
              <a:rPr lang="cs-CZ" smtClean="0"/>
              <a:t>‹#›</a:t>
            </a:fld>
            <a:endParaRPr lang="cs-CZ"/>
          </a:p>
        </p:txBody>
      </p:sp>
    </p:spTree>
    <p:extLst>
      <p:ext uri="{BB962C8B-B14F-4D97-AF65-F5344CB8AC3E}">
        <p14:creationId xmlns:p14="http://schemas.microsoft.com/office/powerpoint/2010/main" val="1883117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ek s titulkem">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cs-CZ"/>
              <a:t>Kliknutím lze upravit styl.</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cs-CZ"/>
              <a:t>Kliknutím na ikonu přidáte obrázek.</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a:t>Po kliknutí můžete upravovat styly textu v předloze.</a:t>
            </a:r>
          </a:p>
        </p:txBody>
      </p:sp>
      <p:sp>
        <p:nvSpPr>
          <p:cNvPr id="5" name="Date Placeholder 4"/>
          <p:cNvSpPr>
            <a:spLocks noGrp="1"/>
          </p:cNvSpPr>
          <p:nvPr>
            <p:ph type="dt" sz="half" idx="10"/>
          </p:nvPr>
        </p:nvSpPr>
        <p:spPr/>
        <p:txBody>
          <a:bodyPr/>
          <a:lstStyle/>
          <a:p>
            <a:fld id="{14EB78A8-1DD4-4498-A486-57949B2C7E31}" type="datetimeFigureOut">
              <a:rPr lang="cs-CZ" smtClean="0"/>
              <a:t>18.06.2025</a:t>
            </a:fld>
            <a:endParaRPr lang="cs-CZ"/>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3EE5D752-4A91-49B7-9367-7F9A525259E6}" type="slidenum">
              <a:rPr lang="cs-CZ" smtClean="0"/>
              <a:t>‹#›</a:t>
            </a:fld>
            <a:endParaRPr lang="cs-CZ"/>
          </a:p>
        </p:txBody>
      </p:sp>
    </p:spTree>
    <p:extLst>
      <p:ext uri="{BB962C8B-B14F-4D97-AF65-F5344CB8AC3E}">
        <p14:creationId xmlns:p14="http://schemas.microsoft.com/office/powerpoint/2010/main" val="890645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cs-CZ"/>
              <a:t>Kliknutím lze upravit styl.</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4EB78A8-1DD4-4498-A486-57949B2C7E31}" type="datetimeFigureOut">
              <a:rPr lang="cs-CZ" smtClean="0"/>
              <a:t>18.06.2025</a:t>
            </a:fld>
            <a:endParaRPr lang="cs-CZ"/>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cs-CZ"/>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EE5D752-4A91-49B7-9367-7F9A525259E6}" type="slidenum">
              <a:rPr lang="cs-CZ" smtClean="0"/>
              <a:t>‹#›</a:t>
            </a:fld>
            <a:endParaRPr lang="cs-CZ"/>
          </a:p>
        </p:txBody>
      </p:sp>
    </p:spTree>
    <p:extLst>
      <p:ext uri="{BB962C8B-B14F-4D97-AF65-F5344CB8AC3E}">
        <p14:creationId xmlns:p14="http://schemas.microsoft.com/office/powerpoint/2010/main" val="153682560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Oficiální turistický průvodce Plzní a okolím – Visit Plzeň">
            <a:extLst>
              <a:ext uri="{FF2B5EF4-FFF2-40B4-BE49-F238E27FC236}">
                <a16:creationId xmlns:a16="http://schemas.microsoft.com/office/drawing/2014/main" id="{9B9AE5E3-5B43-6A32-BBAC-EEBC516EA7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Nadpis 1">
            <a:extLst>
              <a:ext uri="{FF2B5EF4-FFF2-40B4-BE49-F238E27FC236}">
                <a16:creationId xmlns:a16="http://schemas.microsoft.com/office/drawing/2014/main" id="{71E5C314-DD38-E905-1EA3-B2841A9C30DD}"/>
              </a:ext>
            </a:extLst>
          </p:cNvPr>
          <p:cNvSpPr>
            <a:spLocks noGrp="1"/>
          </p:cNvSpPr>
          <p:nvPr>
            <p:ph type="ctrTitle"/>
          </p:nvPr>
        </p:nvSpPr>
        <p:spPr/>
        <p:txBody>
          <a:bodyPr/>
          <a:lstStyle/>
          <a:p>
            <a:r>
              <a:rPr lang="cs-CZ" dirty="0">
                <a:highlight>
                  <a:srgbClr val="000000"/>
                </a:highlight>
              </a:rPr>
              <a:t>Pilsen</a:t>
            </a:r>
          </a:p>
        </p:txBody>
      </p:sp>
      <p:sp>
        <p:nvSpPr>
          <p:cNvPr id="3" name="Podnadpis 2">
            <a:extLst>
              <a:ext uri="{FF2B5EF4-FFF2-40B4-BE49-F238E27FC236}">
                <a16:creationId xmlns:a16="http://schemas.microsoft.com/office/drawing/2014/main" id="{FDF48851-CEF0-04B2-1CCC-E1C8D9F448E3}"/>
              </a:ext>
            </a:extLst>
          </p:cNvPr>
          <p:cNvSpPr>
            <a:spLocks noGrp="1"/>
          </p:cNvSpPr>
          <p:nvPr>
            <p:ph type="subTitle" idx="1"/>
          </p:nvPr>
        </p:nvSpPr>
        <p:spPr/>
        <p:txBody>
          <a:bodyPr/>
          <a:lstStyle/>
          <a:p>
            <a:r>
              <a:rPr lang="cs-CZ" dirty="0">
                <a:highlight>
                  <a:srgbClr val="000000"/>
                </a:highlight>
              </a:rPr>
              <a:t>Fedorov Marat</a:t>
            </a:r>
          </a:p>
        </p:txBody>
      </p:sp>
    </p:spTree>
    <p:extLst>
      <p:ext uri="{BB962C8B-B14F-4D97-AF65-F5344CB8AC3E}">
        <p14:creationId xmlns:p14="http://schemas.microsoft.com/office/powerpoint/2010/main" val="1608618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7ADB019-CECC-5B08-3C46-0ACB4C1D2691}"/>
              </a:ext>
            </a:extLst>
          </p:cNvPr>
          <p:cNvSpPr>
            <a:spLocks noGrp="1"/>
          </p:cNvSpPr>
          <p:nvPr>
            <p:ph type="title"/>
          </p:nvPr>
        </p:nvSpPr>
        <p:spPr/>
        <p:txBody>
          <a:bodyPr/>
          <a:lstStyle/>
          <a:p>
            <a:r>
              <a:rPr lang="cs-CZ" dirty="0" err="1"/>
              <a:t>Conclusion</a:t>
            </a:r>
            <a:endParaRPr lang="cs-CZ" dirty="0"/>
          </a:p>
        </p:txBody>
      </p:sp>
      <p:sp>
        <p:nvSpPr>
          <p:cNvPr id="3" name="Zástupný obsah 2">
            <a:extLst>
              <a:ext uri="{FF2B5EF4-FFF2-40B4-BE49-F238E27FC236}">
                <a16:creationId xmlns:a16="http://schemas.microsoft.com/office/drawing/2014/main" id="{923B407E-0B2C-B7B5-19A8-A6EFA5176F63}"/>
              </a:ext>
            </a:extLst>
          </p:cNvPr>
          <p:cNvSpPr>
            <a:spLocks noGrp="1"/>
          </p:cNvSpPr>
          <p:nvPr>
            <p:ph idx="1"/>
          </p:nvPr>
        </p:nvSpPr>
        <p:spPr/>
        <p:txBody>
          <a:bodyPr/>
          <a:lstStyle/>
          <a:p>
            <a:endParaRPr lang="cs-CZ" dirty="0"/>
          </a:p>
          <a:p>
            <a:r>
              <a:rPr lang="en-US" dirty="0"/>
              <a:t>Pilsen is a great combination of history, industry, culture, and nature.</a:t>
            </a:r>
            <a:endParaRPr lang="cs-CZ" dirty="0"/>
          </a:p>
          <a:p>
            <a:endParaRPr lang="cs-CZ" dirty="0"/>
          </a:p>
          <a:p>
            <a:r>
              <a:rPr lang="en-US" dirty="0"/>
              <a:t>It’s a city known for its famous beer, engineering achievements, and beautiful historical sights.</a:t>
            </a:r>
            <a:endParaRPr lang="cs-CZ" dirty="0"/>
          </a:p>
          <a:p>
            <a:endParaRPr lang="cs-CZ" dirty="0"/>
          </a:p>
          <a:p>
            <a:r>
              <a:rPr lang="en-US" dirty="0"/>
              <a:t>A great place for both tourists and students, and an ideal topic for your English </a:t>
            </a:r>
            <a:r>
              <a:rPr lang="en-US" dirty="0" err="1"/>
              <a:t>Maturita</a:t>
            </a:r>
            <a:r>
              <a:rPr lang="en-US" dirty="0"/>
              <a:t>.</a:t>
            </a:r>
            <a:endParaRPr lang="cs-CZ" dirty="0"/>
          </a:p>
        </p:txBody>
      </p:sp>
      <p:sp>
        <p:nvSpPr>
          <p:cNvPr id="5" name="Rectangle 2">
            <a:extLst>
              <a:ext uri="{FF2B5EF4-FFF2-40B4-BE49-F238E27FC236}">
                <a16:creationId xmlns:a16="http://schemas.microsoft.com/office/drawing/2014/main" id="{A98BD2AD-A53F-36C6-E201-20D7360B2BF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cs-CZ" altLang="cs-CZ" sz="1800" b="0" i="0" u="none" strike="noStrike" cap="none" normalizeH="0" baseline="0">
                <a:ln>
                  <a:noFill/>
                </a:ln>
                <a:solidFill>
                  <a:schemeClr val="tx1"/>
                </a:solidFill>
                <a:effectLst/>
                <a:latin typeface="Arial" panose="020B0604020202020204" pitchFamily="34" charset="0"/>
              </a:rPr>
              <a:t>It’s a city known for its famous beer, engineering achievements, and beautiful historical sights.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cs-CZ" altLang="cs-CZ"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95280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CF1CFF4-63F1-0A52-65D2-C50844C8D55C}"/>
              </a:ext>
            </a:extLst>
          </p:cNvPr>
          <p:cNvSpPr>
            <a:spLocks noGrp="1"/>
          </p:cNvSpPr>
          <p:nvPr>
            <p:ph type="title"/>
          </p:nvPr>
        </p:nvSpPr>
        <p:spPr>
          <a:xfrm>
            <a:off x="838200" y="2766218"/>
            <a:ext cx="10515600" cy="1325563"/>
          </a:xfrm>
        </p:spPr>
        <p:txBody>
          <a:bodyPr/>
          <a:lstStyle/>
          <a:p>
            <a:pPr algn="ctr"/>
            <a:r>
              <a:rPr lang="cs-CZ" dirty="0" err="1"/>
              <a:t>From</a:t>
            </a:r>
            <a:r>
              <a:rPr lang="cs-CZ" dirty="0"/>
              <a:t> </a:t>
            </a:r>
            <a:r>
              <a:rPr lang="cs-CZ" dirty="0" err="1"/>
              <a:t>now</a:t>
            </a:r>
            <a:r>
              <a:rPr lang="cs-CZ" dirty="0"/>
              <a:t> on </a:t>
            </a:r>
            <a:r>
              <a:rPr lang="cs-CZ" dirty="0" err="1"/>
              <a:t>it</a:t>
            </a:r>
            <a:r>
              <a:rPr lang="cs-CZ" dirty="0"/>
              <a:t> </a:t>
            </a:r>
            <a:r>
              <a:rPr lang="cs-CZ" dirty="0" err="1"/>
              <a:t>will</a:t>
            </a:r>
            <a:r>
              <a:rPr lang="cs-CZ" dirty="0"/>
              <a:t> </a:t>
            </a:r>
            <a:r>
              <a:rPr lang="cs-CZ" dirty="0" err="1"/>
              <a:t>be</a:t>
            </a:r>
            <a:r>
              <a:rPr lang="cs-CZ" dirty="0"/>
              <a:t> in Czech </a:t>
            </a:r>
            <a:r>
              <a:rPr lang="cs-CZ" dirty="0" err="1"/>
              <a:t>language</a:t>
            </a:r>
            <a:endParaRPr lang="cs-CZ" dirty="0"/>
          </a:p>
        </p:txBody>
      </p:sp>
    </p:spTree>
    <p:extLst>
      <p:ext uri="{BB962C8B-B14F-4D97-AF65-F5344CB8AC3E}">
        <p14:creationId xmlns:p14="http://schemas.microsoft.com/office/powerpoint/2010/main" val="586354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25E9617-0B0F-75DC-F0B4-09AA23C345B1}"/>
              </a:ext>
            </a:extLst>
          </p:cNvPr>
          <p:cNvSpPr>
            <a:spLocks noGrp="1"/>
          </p:cNvSpPr>
          <p:nvPr>
            <p:ph type="title"/>
          </p:nvPr>
        </p:nvSpPr>
        <p:spPr/>
        <p:txBody>
          <a:bodyPr/>
          <a:lstStyle/>
          <a:p>
            <a:r>
              <a:rPr lang="cs-CZ" dirty="0"/>
              <a:t>Úvod a základní fakta</a:t>
            </a:r>
          </a:p>
        </p:txBody>
      </p:sp>
      <p:sp>
        <p:nvSpPr>
          <p:cNvPr id="3" name="Zástupný obsah 2">
            <a:extLst>
              <a:ext uri="{FF2B5EF4-FFF2-40B4-BE49-F238E27FC236}">
                <a16:creationId xmlns:a16="http://schemas.microsoft.com/office/drawing/2014/main" id="{B3647C47-E5E8-E021-255F-CD022E1F2842}"/>
              </a:ext>
            </a:extLst>
          </p:cNvPr>
          <p:cNvSpPr>
            <a:spLocks noGrp="1"/>
          </p:cNvSpPr>
          <p:nvPr>
            <p:ph idx="1"/>
          </p:nvPr>
        </p:nvSpPr>
        <p:spPr/>
        <p:txBody>
          <a:bodyPr/>
          <a:lstStyle/>
          <a:p>
            <a:endParaRPr lang="cs-CZ" dirty="0"/>
          </a:p>
          <a:p>
            <a:r>
              <a:rPr lang="cs-CZ" dirty="0"/>
              <a:t>Plzeň, anglicky “Pilsen”, je čtvrté největší město Česka s populací kolem 188 000 obyvatel.</a:t>
            </a:r>
          </a:p>
          <a:p>
            <a:endParaRPr lang="cs-CZ" dirty="0"/>
          </a:p>
          <a:p>
            <a:r>
              <a:rPr lang="cs-CZ" dirty="0"/>
              <a:t>Poloha: na západě Čech, cca 78 km od Prahy, u soutoku čtyř řek: Mže, Radbuza, Úhlava a Úslava → vytvářejí řeku Berounku</a:t>
            </a:r>
          </a:p>
          <a:p>
            <a:endParaRPr lang="cs-CZ" dirty="0"/>
          </a:p>
          <a:p>
            <a:r>
              <a:rPr lang="cs-CZ" dirty="0"/>
              <a:t>Založena v roce 1295 králem Václavem II. jako královské město</a:t>
            </a:r>
          </a:p>
        </p:txBody>
      </p:sp>
    </p:spTree>
    <p:extLst>
      <p:ext uri="{BB962C8B-B14F-4D97-AF65-F5344CB8AC3E}">
        <p14:creationId xmlns:p14="http://schemas.microsoft.com/office/powerpoint/2010/main" val="2830766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7AC4A9C6-8262-3893-5ACE-8E7A30355E5F}"/>
              </a:ext>
            </a:extLst>
          </p:cNvPr>
          <p:cNvSpPr>
            <a:spLocks noGrp="1"/>
          </p:cNvSpPr>
          <p:nvPr>
            <p:ph type="title"/>
          </p:nvPr>
        </p:nvSpPr>
        <p:spPr/>
        <p:txBody>
          <a:bodyPr/>
          <a:lstStyle/>
          <a:p>
            <a:r>
              <a:rPr lang="cs-CZ" dirty="0"/>
              <a:t>Geografie a podnebí</a:t>
            </a:r>
          </a:p>
        </p:txBody>
      </p:sp>
      <p:sp>
        <p:nvSpPr>
          <p:cNvPr id="3" name="Zástupný obsah 2">
            <a:extLst>
              <a:ext uri="{FF2B5EF4-FFF2-40B4-BE49-F238E27FC236}">
                <a16:creationId xmlns:a16="http://schemas.microsoft.com/office/drawing/2014/main" id="{07831AA3-5207-525C-3B88-E1A1FB9F1EE8}"/>
              </a:ext>
            </a:extLst>
          </p:cNvPr>
          <p:cNvSpPr>
            <a:spLocks noGrp="1"/>
          </p:cNvSpPr>
          <p:nvPr>
            <p:ph idx="1"/>
          </p:nvPr>
        </p:nvSpPr>
        <p:spPr/>
        <p:txBody>
          <a:bodyPr/>
          <a:lstStyle/>
          <a:p>
            <a:endParaRPr lang="cs-CZ" dirty="0"/>
          </a:p>
          <a:p>
            <a:r>
              <a:rPr lang="cs-CZ" dirty="0"/>
              <a:t>Leží v Plaské vrchovině, nejvyšší bod v katastru města dosahuje 416 m n. m. (vrchol Chlum)</a:t>
            </a:r>
          </a:p>
          <a:p>
            <a:endParaRPr lang="cs-CZ" dirty="0"/>
          </a:p>
          <a:p>
            <a:r>
              <a:rPr lang="cs-CZ" dirty="0"/>
              <a:t>Klima: oceánské, průměrná roční teplota kolem 8,4 °C, srážky cca 525 mm/rok, extrémy −28 °C až +40 °C </a:t>
            </a:r>
          </a:p>
        </p:txBody>
      </p:sp>
    </p:spTree>
    <p:extLst>
      <p:ext uri="{BB962C8B-B14F-4D97-AF65-F5344CB8AC3E}">
        <p14:creationId xmlns:p14="http://schemas.microsoft.com/office/powerpoint/2010/main" val="3171010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DA191F8-5ADE-6E7C-2724-8F356E432509}"/>
              </a:ext>
            </a:extLst>
          </p:cNvPr>
          <p:cNvSpPr>
            <a:spLocks noGrp="1"/>
          </p:cNvSpPr>
          <p:nvPr>
            <p:ph type="title"/>
          </p:nvPr>
        </p:nvSpPr>
        <p:spPr/>
        <p:txBody>
          <a:bodyPr/>
          <a:lstStyle/>
          <a:p>
            <a:r>
              <a:rPr lang="cs-CZ" dirty="0"/>
              <a:t>Historie	</a:t>
            </a:r>
          </a:p>
        </p:txBody>
      </p:sp>
      <p:sp>
        <p:nvSpPr>
          <p:cNvPr id="3" name="Zástupný obsah 2">
            <a:extLst>
              <a:ext uri="{FF2B5EF4-FFF2-40B4-BE49-F238E27FC236}">
                <a16:creationId xmlns:a16="http://schemas.microsoft.com/office/drawing/2014/main" id="{4E991163-FF25-8F4D-1418-379EC4872E2E}"/>
              </a:ext>
            </a:extLst>
          </p:cNvPr>
          <p:cNvSpPr>
            <a:spLocks noGrp="1"/>
          </p:cNvSpPr>
          <p:nvPr>
            <p:ph idx="1"/>
          </p:nvPr>
        </p:nvSpPr>
        <p:spPr/>
        <p:txBody>
          <a:bodyPr>
            <a:normAutofit fontScale="92500" lnSpcReduction="20000"/>
          </a:bodyPr>
          <a:lstStyle/>
          <a:p>
            <a:endParaRPr lang="pl-PL" dirty="0"/>
          </a:p>
          <a:p>
            <a:r>
              <a:rPr lang="pl-PL" dirty="0"/>
              <a:t>První zmínka o hradu již z roku 976, město založeno 1295</a:t>
            </a:r>
          </a:p>
          <a:p>
            <a:endParaRPr lang="cs-CZ" dirty="0"/>
          </a:p>
          <a:p>
            <a:r>
              <a:rPr lang="cs-CZ" dirty="0"/>
              <a:t>Rozkvět v 14. století díky obchodu s Bavorskem; město odolalo během husitských válek.</a:t>
            </a:r>
          </a:p>
          <a:p>
            <a:endParaRPr lang="cs-CZ" dirty="0"/>
          </a:p>
          <a:p>
            <a:r>
              <a:rPr lang="cs-CZ" dirty="0"/>
              <a:t>V 19. století vznikla Škodovka a pivovar Pilsner Urquell</a:t>
            </a:r>
          </a:p>
          <a:p>
            <a:endParaRPr lang="cs-CZ" dirty="0"/>
          </a:p>
          <a:p>
            <a:r>
              <a:rPr lang="cs-CZ" dirty="0"/>
              <a:t>Během 2. světové války byla strategickým cílem Německa, po osvobození v roce 1945 následovala industrializace za komunistů a po roce 1989 obnovy a rekonstrukce</a:t>
            </a:r>
          </a:p>
        </p:txBody>
      </p:sp>
    </p:spTree>
    <p:extLst>
      <p:ext uri="{BB962C8B-B14F-4D97-AF65-F5344CB8AC3E}">
        <p14:creationId xmlns:p14="http://schemas.microsoft.com/office/powerpoint/2010/main" val="1841870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C515CE56-ABCE-D970-2FF0-5F399DCBFC2C}"/>
              </a:ext>
            </a:extLst>
          </p:cNvPr>
          <p:cNvSpPr>
            <a:spLocks noGrp="1"/>
          </p:cNvSpPr>
          <p:nvPr>
            <p:ph type="title"/>
          </p:nvPr>
        </p:nvSpPr>
        <p:spPr/>
        <p:txBody>
          <a:bodyPr/>
          <a:lstStyle/>
          <a:p>
            <a:r>
              <a:rPr lang="cs-CZ" dirty="0"/>
              <a:t>Ekonomika &amp; Průmysl</a:t>
            </a:r>
          </a:p>
        </p:txBody>
      </p:sp>
      <p:sp>
        <p:nvSpPr>
          <p:cNvPr id="3" name="Zástupný obsah 2">
            <a:extLst>
              <a:ext uri="{FF2B5EF4-FFF2-40B4-BE49-F238E27FC236}">
                <a16:creationId xmlns:a16="http://schemas.microsoft.com/office/drawing/2014/main" id="{0AC6B4AB-4C24-5E6A-0985-865A5950CC8C}"/>
              </a:ext>
            </a:extLst>
          </p:cNvPr>
          <p:cNvSpPr>
            <a:spLocks noGrp="1"/>
          </p:cNvSpPr>
          <p:nvPr>
            <p:ph idx="1"/>
          </p:nvPr>
        </p:nvSpPr>
        <p:spPr/>
        <p:txBody>
          <a:bodyPr/>
          <a:lstStyle/>
          <a:p>
            <a:endParaRPr lang="cs-CZ" dirty="0"/>
          </a:p>
          <a:p>
            <a:r>
              <a:rPr lang="cs-CZ" dirty="0"/>
              <a:t>Je centrem strojírenství a výroby – Škoda </a:t>
            </a:r>
            <a:r>
              <a:rPr lang="cs-CZ" dirty="0" err="1"/>
              <a:t>Transportation</a:t>
            </a:r>
            <a:r>
              <a:rPr lang="cs-CZ" dirty="0"/>
              <a:t> (tramvaje, lokomotivy) a Škoda </a:t>
            </a:r>
            <a:r>
              <a:rPr lang="cs-CZ" dirty="0" err="1"/>
              <a:t>Power</a:t>
            </a:r>
            <a:r>
              <a:rPr lang="cs-CZ" dirty="0"/>
              <a:t> (turbíny)</a:t>
            </a:r>
          </a:p>
          <a:p>
            <a:endParaRPr lang="cs-CZ" dirty="0"/>
          </a:p>
          <a:p>
            <a:r>
              <a:rPr lang="cs-CZ" dirty="0"/>
              <a:t>Světově proslulá pivovarnická tradice – domov Pilsner Urquell (1842) a Gambrinus.</a:t>
            </a:r>
          </a:p>
        </p:txBody>
      </p:sp>
    </p:spTree>
    <p:extLst>
      <p:ext uri="{BB962C8B-B14F-4D97-AF65-F5344CB8AC3E}">
        <p14:creationId xmlns:p14="http://schemas.microsoft.com/office/powerpoint/2010/main" val="2311377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FF2F713-6DD5-FD59-FA37-B6DCCDC85AFC}"/>
              </a:ext>
            </a:extLst>
          </p:cNvPr>
          <p:cNvSpPr>
            <a:spLocks noGrp="1"/>
          </p:cNvSpPr>
          <p:nvPr>
            <p:ph type="title"/>
          </p:nvPr>
        </p:nvSpPr>
        <p:spPr/>
        <p:txBody>
          <a:bodyPr/>
          <a:lstStyle/>
          <a:p>
            <a:r>
              <a:rPr lang="cs-CZ" dirty="0"/>
              <a:t>Vzdělávání a kultura</a:t>
            </a:r>
          </a:p>
        </p:txBody>
      </p:sp>
      <p:sp>
        <p:nvSpPr>
          <p:cNvPr id="3" name="Zástupný obsah 2">
            <a:extLst>
              <a:ext uri="{FF2B5EF4-FFF2-40B4-BE49-F238E27FC236}">
                <a16:creationId xmlns:a16="http://schemas.microsoft.com/office/drawing/2014/main" id="{70D4CF36-C2CA-00EC-37C6-5E7BFEA17AD2}"/>
              </a:ext>
            </a:extLst>
          </p:cNvPr>
          <p:cNvSpPr>
            <a:spLocks noGrp="1"/>
          </p:cNvSpPr>
          <p:nvPr>
            <p:ph idx="1"/>
          </p:nvPr>
        </p:nvSpPr>
        <p:spPr/>
        <p:txBody>
          <a:bodyPr/>
          <a:lstStyle/>
          <a:p>
            <a:endParaRPr lang="cs-CZ" dirty="0"/>
          </a:p>
          <a:p>
            <a:r>
              <a:rPr lang="cs-CZ" dirty="0"/>
              <a:t>Univerzita Západočeská v Plzni – fakulty práva, strojírenství a aplikovaných věd.</a:t>
            </a:r>
          </a:p>
          <a:p>
            <a:endParaRPr lang="cs-CZ" dirty="0"/>
          </a:p>
          <a:p>
            <a:r>
              <a:rPr lang="cs-CZ" dirty="0"/>
              <a:t>Kulturní život je bohatý: město bylo Evropským hlavním městem kultury v roce 2015.</a:t>
            </a:r>
          </a:p>
          <a:p>
            <a:endParaRPr lang="cs-CZ" dirty="0"/>
          </a:p>
          <a:p>
            <a:r>
              <a:rPr lang="cs-CZ" dirty="0"/>
              <a:t>Pravidelné festivaly: Pivní festival, Smetanovy dny (klasická hudba), divadla, galerie.</a:t>
            </a:r>
          </a:p>
        </p:txBody>
      </p:sp>
    </p:spTree>
    <p:extLst>
      <p:ext uri="{BB962C8B-B14F-4D97-AF65-F5344CB8AC3E}">
        <p14:creationId xmlns:p14="http://schemas.microsoft.com/office/powerpoint/2010/main" val="2355466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FDF0A1E-928F-F091-CF8E-9F8D47E05FBF}"/>
              </a:ext>
            </a:extLst>
          </p:cNvPr>
          <p:cNvSpPr>
            <a:spLocks noGrp="1"/>
          </p:cNvSpPr>
          <p:nvPr>
            <p:ph type="title"/>
          </p:nvPr>
        </p:nvSpPr>
        <p:spPr/>
        <p:txBody>
          <a:bodyPr/>
          <a:lstStyle/>
          <a:p>
            <a:r>
              <a:rPr lang="cs-CZ" dirty="0"/>
              <a:t>Nejlepší atrakce</a:t>
            </a:r>
          </a:p>
        </p:txBody>
      </p:sp>
      <p:sp>
        <p:nvSpPr>
          <p:cNvPr id="3" name="Zástupný obsah 2">
            <a:extLst>
              <a:ext uri="{FF2B5EF4-FFF2-40B4-BE49-F238E27FC236}">
                <a16:creationId xmlns:a16="http://schemas.microsoft.com/office/drawing/2014/main" id="{D7E50908-46A8-83A8-8552-93859EE82CA1}"/>
              </a:ext>
            </a:extLst>
          </p:cNvPr>
          <p:cNvSpPr>
            <a:spLocks noGrp="1"/>
          </p:cNvSpPr>
          <p:nvPr>
            <p:ph idx="1"/>
          </p:nvPr>
        </p:nvSpPr>
        <p:spPr/>
        <p:txBody>
          <a:bodyPr>
            <a:normAutofit/>
          </a:bodyPr>
          <a:lstStyle/>
          <a:p>
            <a:r>
              <a:rPr lang="cs-CZ" dirty="0"/>
              <a:t>Pilsner Urquell Brewery – prohlídky historických sklepů a ochutnávky originálního ležáku.</a:t>
            </a:r>
          </a:p>
          <a:p>
            <a:r>
              <a:rPr lang="cs-CZ" dirty="0"/>
              <a:t>Katedrála sv. Bartoloměje – gotický skvost se 102 m vysokou věží (nejvyšší v ČR).</a:t>
            </a:r>
          </a:p>
          <a:p>
            <a:r>
              <a:rPr lang="cs-CZ" dirty="0"/>
              <a:t>Velká synagoga – druhá největší v Evropě, výjimečná svou mořskou architekturou.</a:t>
            </a:r>
          </a:p>
          <a:p>
            <a:r>
              <a:rPr lang="cs-CZ" dirty="0"/>
              <a:t>Škoda Transport Museum – expozice tramvají, lokomotiv, techniky.</a:t>
            </a:r>
          </a:p>
          <a:p>
            <a:r>
              <a:rPr lang="cs-CZ" dirty="0"/>
              <a:t>Plzeňské historické podzemí – systém chodeb pod centrem.</a:t>
            </a:r>
          </a:p>
          <a:p>
            <a:r>
              <a:rPr lang="cs-CZ" dirty="0"/>
              <a:t>Loosovy interiéry, Techmania Science Center, Zoologická zahrada – skvělé možnosti pro rodiny</a:t>
            </a:r>
          </a:p>
        </p:txBody>
      </p:sp>
    </p:spTree>
    <p:extLst>
      <p:ext uri="{BB962C8B-B14F-4D97-AF65-F5344CB8AC3E}">
        <p14:creationId xmlns:p14="http://schemas.microsoft.com/office/powerpoint/2010/main" val="31294630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C7C1DA55-F086-9825-398E-34DCBFACF610}"/>
              </a:ext>
            </a:extLst>
          </p:cNvPr>
          <p:cNvSpPr>
            <a:spLocks noGrp="1"/>
          </p:cNvSpPr>
          <p:nvPr>
            <p:ph type="title"/>
          </p:nvPr>
        </p:nvSpPr>
        <p:spPr/>
        <p:txBody>
          <a:bodyPr/>
          <a:lstStyle/>
          <a:p>
            <a:r>
              <a:rPr lang="cs-CZ" dirty="0"/>
              <a:t>Doprava a dostupnost</a:t>
            </a:r>
          </a:p>
        </p:txBody>
      </p:sp>
      <p:sp>
        <p:nvSpPr>
          <p:cNvPr id="3" name="Zástupný obsah 2">
            <a:extLst>
              <a:ext uri="{FF2B5EF4-FFF2-40B4-BE49-F238E27FC236}">
                <a16:creationId xmlns:a16="http://schemas.microsoft.com/office/drawing/2014/main" id="{F1928CCA-DCA0-5689-C233-A8B94E260D45}"/>
              </a:ext>
            </a:extLst>
          </p:cNvPr>
          <p:cNvSpPr>
            <a:spLocks noGrp="1"/>
          </p:cNvSpPr>
          <p:nvPr>
            <p:ph idx="1"/>
          </p:nvPr>
        </p:nvSpPr>
        <p:spPr/>
        <p:txBody>
          <a:bodyPr/>
          <a:lstStyle/>
          <a:p>
            <a:endParaRPr lang="cs-CZ" dirty="0"/>
          </a:p>
          <a:p>
            <a:r>
              <a:rPr lang="cs-CZ" dirty="0"/>
              <a:t>Dobré spojení: vlakem (hlavní nádraží Plzeň hl. n.), autobusem, autem.</a:t>
            </a:r>
          </a:p>
          <a:p>
            <a:endParaRPr lang="cs-CZ" dirty="0"/>
          </a:p>
          <a:p>
            <a:r>
              <a:rPr lang="cs-CZ" dirty="0"/>
              <a:t>Blízkost k Praze (90 km) a hranicím s Německem zajišťuje turistický ruch a obchod</a:t>
            </a:r>
          </a:p>
        </p:txBody>
      </p:sp>
    </p:spTree>
    <p:extLst>
      <p:ext uri="{BB962C8B-B14F-4D97-AF65-F5344CB8AC3E}">
        <p14:creationId xmlns:p14="http://schemas.microsoft.com/office/powerpoint/2010/main" val="2896771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83C161E-18D5-09FB-0117-0CF86CAB9CDB}"/>
              </a:ext>
            </a:extLst>
          </p:cNvPr>
          <p:cNvSpPr>
            <a:spLocks noGrp="1"/>
          </p:cNvSpPr>
          <p:nvPr>
            <p:ph type="title"/>
          </p:nvPr>
        </p:nvSpPr>
        <p:spPr/>
        <p:txBody>
          <a:bodyPr/>
          <a:lstStyle/>
          <a:p>
            <a:r>
              <a:rPr lang="cs-CZ" dirty="0"/>
              <a:t>Plzeňský kraj</a:t>
            </a:r>
          </a:p>
        </p:txBody>
      </p:sp>
      <p:sp>
        <p:nvSpPr>
          <p:cNvPr id="3" name="Zástupný obsah 2">
            <a:extLst>
              <a:ext uri="{FF2B5EF4-FFF2-40B4-BE49-F238E27FC236}">
                <a16:creationId xmlns:a16="http://schemas.microsoft.com/office/drawing/2014/main" id="{6CE8CE86-E073-5A3B-EFD2-DAAA2E3486EC}"/>
              </a:ext>
            </a:extLst>
          </p:cNvPr>
          <p:cNvSpPr>
            <a:spLocks noGrp="1"/>
          </p:cNvSpPr>
          <p:nvPr>
            <p:ph idx="1"/>
          </p:nvPr>
        </p:nvSpPr>
        <p:spPr/>
        <p:txBody>
          <a:bodyPr>
            <a:normAutofit fontScale="92500"/>
          </a:bodyPr>
          <a:lstStyle/>
          <a:p>
            <a:endParaRPr lang="cs-CZ" dirty="0"/>
          </a:p>
          <a:p>
            <a:r>
              <a:rPr lang="cs-CZ" dirty="0"/>
              <a:t>Region o populaci cca 590 000 obyvatel, zahrnuje 7 okresů včetně Plzeň-město, – jižní, – sever, Domažlice, Klatovy, Rokycany a Tachov.</a:t>
            </a:r>
          </a:p>
          <a:p>
            <a:endParaRPr lang="cs-CZ" dirty="0"/>
          </a:p>
          <a:p>
            <a:r>
              <a:rPr lang="cs-CZ" dirty="0"/>
              <a:t>Přírodní bohatství: Šumava, Brdská vrchovina, velké vodní nádrže – např. Hracholusky</a:t>
            </a:r>
          </a:p>
          <a:p>
            <a:endParaRPr lang="cs-CZ" dirty="0"/>
          </a:p>
          <a:p>
            <a:r>
              <a:rPr lang="cs-CZ" dirty="0"/>
              <a:t>Vyznačuje se také turistickými aktivitami: turistika, cykloturistika, vodní sporty, a ochrana životního prostředí.</a:t>
            </a:r>
          </a:p>
        </p:txBody>
      </p:sp>
    </p:spTree>
    <p:extLst>
      <p:ext uri="{BB962C8B-B14F-4D97-AF65-F5344CB8AC3E}">
        <p14:creationId xmlns:p14="http://schemas.microsoft.com/office/powerpoint/2010/main" val="4185005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67F7A6EA-3DED-4185-0A12-81D621DAA3F0}"/>
              </a:ext>
            </a:extLst>
          </p:cNvPr>
          <p:cNvSpPr>
            <a:spLocks noGrp="1"/>
          </p:cNvSpPr>
          <p:nvPr>
            <p:ph type="title"/>
          </p:nvPr>
        </p:nvSpPr>
        <p:spPr/>
        <p:txBody>
          <a:bodyPr/>
          <a:lstStyle/>
          <a:p>
            <a:r>
              <a:rPr lang="cs-CZ" dirty="0" err="1"/>
              <a:t>Introduction</a:t>
            </a:r>
            <a:r>
              <a:rPr lang="cs-CZ" dirty="0"/>
              <a:t> &amp; Basic </a:t>
            </a:r>
            <a:r>
              <a:rPr lang="cs-CZ" dirty="0" err="1"/>
              <a:t>Facts</a:t>
            </a:r>
            <a:endParaRPr lang="cs-CZ" dirty="0"/>
          </a:p>
        </p:txBody>
      </p:sp>
      <p:sp>
        <p:nvSpPr>
          <p:cNvPr id="3" name="Zástupný obsah 2">
            <a:extLst>
              <a:ext uri="{FF2B5EF4-FFF2-40B4-BE49-F238E27FC236}">
                <a16:creationId xmlns:a16="http://schemas.microsoft.com/office/drawing/2014/main" id="{88373834-E5AF-6DA4-3F80-C706B681EDAF}"/>
              </a:ext>
            </a:extLst>
          </p:cNvPr>
          <p:cNvSpPr>
            <a:spLocks noGrp="1"/>
          </p:cNvSpPr>
          <p:nvPr>
            <p:ph idx="1"/>
          </p:nvPr>
        </p:nvSpPr>
        <p:spPr/>
        <p:txBody>
          <a:bodyPr>
            <a:normAutofit fontScale="92500" lnSpcReduction="10000"/>
          </a:bodyPr>
          <a:lstStyle/>
          <a:p>
            <a:endParaRPr lang="cs-CZ" dirty="0"/>
          </a:p>
          <a:p>
            <a:r>
              <a:rPr lang="en-US" dirty="0"/>
              <a:t>Pilsen (Czech: </a:t>
            </a:r>
            <a:r>
              <a:rPr lang="en-US" dirty="0" err="1"/>
              <a:t>Plzeň</a:t>
            </a:r>
            <a:r>
              <a:rPr lang="en-US" dirty="0"/>
              <a:t>) is the fourth largest city in the Czech Republic, with about 188,000 inhabitants.</a:t>
            </a:r>
            <a:endParaRPr lang="cs-CZ" dirty="0"/>
          </a:p>
          <a:p>
            <a:endParaRPr lang="cs-CZ" dirty="0"/>
          </a:p>
          <a:p>
            <a:r>
              <a:rPr lang="en-US" dirty="0"/>
              <a:t>It is located in the western part of Bohemia, approximately 78 km west of Prague, at the confluence of four rivers: </a:t>
            </a:r>
            <a:r>
              <a:rPr lang="en-US" dirty="0" err="1"/>
              <a:t>Mže</a:t>
            </a:r>
            <a:r>
              <a:rPr lang="en-US" dirty="0"/>
              <a:t>, </a:t>
            </a:r>
            <a:r>
              <a:rPr lang="en-US" dirty="0" err="1"/>
              <a:t>Radbuza</a:t>
            </a:r>
            <a:r>
              <a:rPr lang="en-US" dirty="0"/>
              <a:t>, </a:t>
            </a:r>
            <a:r>
              <a:rPr lang="en-US" dirty="0" err="1"/>
              <a:t>Úhlava</a:t>
            </a:r>
            <a:r>
              <a:rPr lang="en-US" dirty="0"/>
              <a:t>, and </a:t>
            </a:r>
            <a:r>
              <a:rPr lang="en-US" dirty="0" err="1"/>
              <a:t>Úslava</a:t>
            </a:r>
            <a:r>
              <a:rPr lang="en-US" dirty="0"/>
              <a:t> – which form the </a:t>
            </a:r>
            <a:r>
              <a:rPr lang="en-US" dirty="0" err="1"/>
              <a:t>Berounka</a:t>
            </a:r>
            <a:r>
              <a:rPr lang="en-US" dirty="0"/>
              <a:t> River.</a:t>
            </a:r>
            <a:endParaRPr lang="cs-CZ" dirty="0"/>
          </a:p>
          <a:p>
            <a:endParaRPr lang="cs-CZ" dirty="0"/>
          </a:p>
          <a:p>
            <a:r>
              <a:rPr lang="en-US" dirty="0"/>
              <a:t>It was founded in 1295 by King Wenceslas II as a royal city.</a:t>
            </a:r>
            <a:endParaRPr lang="cs-CZ" dirty="0"/>
          </a:p>
        </p:txBody>
      </p:sp>
    </p:spTree>
    <p:extLst>
      <p:ext uri="{BB962C8B-B14F-4D97-AF65-F5344CB8AC3E}">
        <p14:creationId xmlns:p14="http://schemas.microsoft.com/office/powerpoint/2010/main" val="11631240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6690DE9F-23AB-4C9A-47D4-2B74BDF29549}"/>
              </a:ext>
            </a:extLst>
          </p:cNvPr>
          <p:cNvSpPr>
            <a:spLocks noGrp="1"/>
          </p:cNvSpPr>
          <p:nvPr>
            <p:ph type="title"/>
          </p:nvPr>
        </p:nvSpPr>
        <p:spPr/>
        <p:txBody>
          <a:bodyPr/>
          <a:lstStyle/>
          <a:p>
            <a:r>
              <a:rPr lang="cs-CZ" dirty="0"/>
              <a:t>Závěr</a:t>
            </a:r>
          </a:p>
        </p:txBody>
      </p:sp>
      <p:sp>
        <p:nvSpPr>
          <p:cNvPr id="3" name="Zástupný obsah 2">
            <a:extLst>
              <a:ext uri="{FF2B5EF4-FFF2-40B4-BE49-F238E27FC236}">
                <a16:creationId xmlns:a16="http://schemas.microsoft.com/office/drawing/2014/main" id="{7FD7A475-00AD-8E60-37FE-38E88D9D6550}"/>
              </a:ext>
            </a:extLst>
          </p:cNvPr>
          <p:cNvSpPr>
            <a:spLocks noGrp="1"/>
          </p:cNvSpPr>
          <p:nvPr>
            <p:ph idx="1"/>
          </p:nvPr>
        </p:nvSpPr>
        <p:spPr/>
        <p:txBody>
          <a:bodyPr/>
          <a:lstStyle/>
          <a:p>
            <a:endParaRPr lang="cs-CZ" dirty="0"/>
          </a:p>
          <a:p>
            <a:r>
              <a:rPr lang="cs-CZ" dirty="0"/>
              <a:t>Plzeň je ideální kombinací historie, průmyslu, kultury a přírody – město i region nabízí mnohé: od slavné pivní tradice a technické inovace po architektonické skvosty a přírodní krásy.</a:t>
            </a:r>
          </a:p>
          <a:p>
            <a:endParaRPr lang="cs-CZ" dirty="0"/>
          </a:p>
          <a:p>
            <a:r>
              <a:rPr lang="cs-CZ" dirty="0"/>
              <a:t>Výborná volba pro maturitní prezentaci: obsahuje jasnou strukturu i živá fakta a zajímavosti.</a:t>
            </a:r>
          </a:p>
        </p:txBody>
      </p:sp>
    </p:spTree>
    <p:extLst>
      <p:ext uri="{BB962C8B-B14F-4D97-AF65-F5344CB8AC3E}">
        <p14:creationId xmlns:p14="http://schemas.microsoft.com/office/powerpoint/2010/main" val="115055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C9EC2DC-B919-FF4C-1CCC-5887CED74A4C}"/>
              </a:ext>
            </a:extLst>
          </p:cNvPr>
          <p:cNvSpPr>
            <a:spLocks noGrp="1"/>
          </p:cNvSpPr>
          <p:nvPr>
            <p:ph type="title"/>
          </p:nvPr>
        </p:nvSpPr>
        <p:spPr/>
        <p:txBody>
          <a:bodyPr/>
          <a:lstStyle/>
          <a:p>
            <a:r>
              <a:rPr lang="cs-CZ" dirty="0" err="1"/>
              <a:t>Geography</a:t>
            </a:r>
            <a:r>
              <a:rPr lang="cs-CZ" dirty="0"/>
              <a:t> &amp; </a:t>
            </a:r>
            <a:r>
              <a:rPr lang="cs-CZ" dirty="0" err="1"/>
              <a:t>Climate</a:t>
            </a:r>
            <a:endParaRPr lang="cs-CZ" dirty="0"/>
          </a:p>
        </p:txBody>
      </p:sp>
      <p:sp>
        <p:nvSpPr>
          <p:cNvPr id="3" name="Zástupný obsah 2">
            <a:extLst>
              <a:ext uri="{FF2B5EF4-FFF2-40B4-BE49-F238E27FC236}">
                <a16:creationId xmlns:a16="http://schemas.microsoft.com/office/drawing/2014/main" id="{E7CDA769-3ABE-04ED-BC41-830A80C77234}"/>
              </a:ext>
            </a:extLst>
          </p:cNvPr>
          <p:cNvSpPr>
            <a:spLocks noGrp="1"/>
          </p:cNvSpPr>
          <p:nvPr>
            <p:ph idx="1"/>
          </p:nvPr>
        </p:nvSpPr>
        <p:spPr/>
        <p:txBody>
          <a:bodyPr/>
          <a:lstStyle/>
          <a:p>
            <a:endParaRPr lang="cs-CZ" dirty="0"/>
          </a:p>
          <a:p>
            <a:r>
              <a:rPr lang="en-US" dirty="0"/>
              <a:t>The city lies in the </a:t>
            </a:r>
            <a:r>
              <a:rPr lang="en-US" dirty="0" err="1"/>
              <a:t>Plasy</a:t>
            </a:r>
            <a:r>
              <a:rPr lang="en-US" dirty="0"/>
              <a:t> Uplands. The highest point in the city area is 416 meters above sea level (the </a:t>
            </a:r>
            <a:r>
              <a:rPr lang="en-US" dirty="0" err="1"/>
              <a:t>Chlum</a:t>
            </a:r>
            <a:r>
              <a:rPr lang="en-US" dirty="0"/>
              <a:t> hill).</a:t>
            </a:r>
            <a:endParaRPr lang="cs-CZ" dirty="0"/>
          </a:p>
          <a:p>
            <a:endParaRPr lang="cs-CZ" dirty="0"/>
          </a:p>
          <a:p>
            <a:r>
              <a:rPr lang="en-US" dirty="0"/>
              <a:t>The climate is oceanic, with an average annual temperature of around 8.4 °C and average yearly rainfall of about 525 mm.</a:t>
            </a:r>
            <a:endParaRPr lang="cs-CZ" dirty="0"/>
          </a:p>
          <a:p>
            <a:endParaRPr lang="cs-CZ" dirty="0"/>
          </a:p>
          <a:p>
            <a:r>
              <a:rPr lang="en-US" dirty="0"/>
              <a:t>The recorded temperatures range from −28 °C to +40 °C.</a:t>
            </a:r>
            <a:endParaRPr lang="cs-CZ" dirty="0"/>
          </a:p>
        </p:txBody>
      </p:sp>
    </p:spTree>
    <p:extLst>
      <p:ext uri="{BB962C8B-B14F-4D97-AF65-F5344CB8AC3E}">
        <p14:creationId xmlns:p14="http://schemas.microsoft.com/office/powerpoint/2010/main" val="4045412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414D92E-281D-67F9-69D8-0E243F492A1F}"/>
              </a:ext>
            </a:extLst>
          </p:cNvPr>
          <p:cNvSpPr>
            <a:spLocks noGrp="1"/>
          </p:cNvSpPr>
          <p:nvPr>
            <p:ph type="title"/>
          </p:nvPr>
        </p:nvSpPr>
        <p:spPr/>
        <p:txBody>
          <a:bodyPr/>
          <a:lstStyle/>
          <a:p>
            <a:r>
              <a:rPr lang="cs-CZ" dirty="0" err="1"/>
              <a:t>History</a:t>
            </a:r>
            <a:endParaRPr lang="cs-CZ" dirty="0"/>
          </a:p>
        </p:txBody>
      </p:sp>
      <p:sp>
        <p:nvSpPr>
          <p:cNvPr id="3" name="Zástupný obsah 2">
            <a:extLst>
              <a:ext uri="{FF2B5EF4-FFF2-40B4-BE49-F238E27FC236}">
                <a16:creationId xmlns:a16="http://schemas.microsoft.com/office/drawing/2014/main" id="{A827C5D8-2F8C-1A06-F97A-2074898C1145}"/>
              </a:ext>
            </a:extLst>
          </p:cNvPr>
          <p:cNvSpPr>
            <a:spLocks noGrp="1"/>
          </p:cNvSpPr>
          <p:nvPr>
            <p:ph idx="1"/>
          </p:nvPr>
        </p:nvSpPr>
        <p:spPr>
          <a:xfrm>
            <a:off x="838200" y="1530657"/>
            <a:ext cx="10515600" cy="4850478"/>
          </a:xfrm>
        </p:spPr>
        <p:txBody>
          <a:bodyPr>
            <a:normAutofit fontScale="92500"/>
          </a:bodyPr>
          <a:lstStyle/>
          <a:p>
            <a:endParaRPr lang="cs-CZ" dirty="0"/>
          </a:p>
          <a:p>
            <a:r>
              <a:rPr lang="en-US" dirty="0"/>
              <a:t>The area was first mentioned in 976 because of a nearby castle.</a:t>
            </a:r>
            <a:endParaRPr lang="cs-CZ" dirty="0"/>
          </a:p>
          <a:p>
            <a:endParaRPr lang="cs-CZ" dirty="0"/>
          </a:p>
          <a:p>
            <a:r>
              <a:rPr lang="en-US" dirty="0"/>
              <a:t>In the 14th century, Pilsen became a rich city thanks to trade with Bavaria and was an important town during the Hussite Wars.</a:t>
            </a:r>
            <a:endParaRPr lang="cs-CZ" dirty="0"/>
          </a:p>
          <a:p>
            <a:endParaRPr lang="cs-CZ" dirty="0"/>
          </a:p>
          <a:p>
            <a:r>
              <a:rPr lang="en-US" dirty="0"/>
              <a:t>In the 19th century, the famous Škoda Works and Pilsner Urquell brewery were established.</a:t>
            </a:r>
            <a:endParaRPr lang="cs-CZ" dirty="0"/>
          </a:p>
          <a:p>
            <a:endParaRPr lang="cs-CZ" dirty="0"/>
          </a:p>
          <a:p>
            <a:r>
              <a:rPr lang="en-US" dirty="0"/>
              <a:t>During World War II, Pilsen was an important industrial target. It was liberated by the US Army in 1945. During communism, the city was industrialized, and after 1989, many historical buildings were restored.</a:t>
            </a:r>
            <a:endParaRPr lang="cs-CZ" dirty="0"/>
          </a:p>
        </p:txBody>
      </p:sp>
    </p:spTree>
    <p:extLst>
      <p:ext uri="{BB962C8B-B14F-4D97-AF65-F5344CB8AC3E}">
        <p14:creationId xmlns:p14="http://schemas.microsoft.com/office/powerpoint/2010/main" val="1833650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0D5A43E-D587-C0F0-F9D5-B064BD3920F8}"/>
              </a:ext>
            </a:extLst>
          </p:cNvPr>
          <p:cNvSpPr>
            <a:spLocks noGrp="1"/>
          </p:cNvSpPr>
          <p:nvPr>
            <p:ph type="title"/>
          </p:nvPr>
        </p:nvSpPr>
        <p:spPr/>
        <p:txBody>
          <a:bodyPr/>
          <a:lstStyle/>
          <a:p>
            <a:r>
              <a:rPr lang="cs-CZ" dirty="0" err="1"/>
              <a:t>Economy</a:t>
            </a:r>
            <a:r>
              <a:rPr lang="cs-CZ" dirty="0"/>
              <a:t> &amp; </a:t>
            </a:r>
            <a:r>
              <a:rPr lang="cs-CZ" dirty="0" err="1"/>
              <a:t>Industry</a:t>
            </a:r>
            <a:endParaRPr lang="cs-CZ" dirty="0"/>
          </a:p>
        </p:txBody>
      </p:sp>
      <p:sp>
        <p:nvSpPr>
          <p:cNvPr id="3" name="Zástupný obsah 2">
            <a:extLst>
              <a:ext uri="{FF2B5EF4-FFF2-40B4-BE49-F238E27FC236}">
                <a16:creationId xmlns:a16="http://schemas.microsoft.com/office/drawing/2014/main" id="{B58DFCD5-AE44-31B6-C850-C05D1760AAF9}"/>
              </a:ext>
            </a:extLst>
          </p:cNvPr>
          <p:cNvSpPr>
            <a:spLocks noGrp="1"/>
          </p:cNvSpPr>
          <p:nvPr>
            <p:ph idx="1"/>
          </p:nvPr>
        </p:nvSpPr>
        <p:spPr/>
        <p:txBody>
          <a:bodyPr/>
          <a:lstStyle/>
          <a:p>
            <a:endParaRPr lang="cs-CZ" dirty="0"/>
          </a:p>
          <a:p>
            <a:r>
              <a:rPr lang="en-US" dirty="0"/>
              <a:t>Pilsen is a major industrial center, especially in engineering. Companies like Škoda Transportation produce trams, trains, and turbines.</a:t>
            </a:r>
            <a:endParaRPr lang="cs-CZ" dirty="0"/>
          </a:p>
          <a:p>
            <a:endParaRPr lang="cs-CZ" dirty="0"/>
          </a:p>
          <a:p>
            <a:r>
              <a:rPr lang="en-US" dirty="0"/>
              <a:t>The city is also world-famous for beer. Pilsner Urquell was first brewed here in 1842, creating the original Pilsner lager.</a:t>
            </a:r>
            <a:endParaRPr lang="cs-CZ" dirty="0"/>
          </a:p>
        </p:txBody>
      </p:sp>
    </p:spTree>
    <p:extLst>
      <p:ext uri="{BB962C8B-B14F-4D97-AF65-F5344CB8AC3E}">
        <p14:creationId xmlns:p14="http://schemas.microsoft.com/office/powerpoint/2010/main" val="418121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CB571B0-A6E3-2146-4DEB-40E2C8A3C53E}"/>
              </a:ext>
            </a:extLst>
          </p:cNvPr>
          <p:cNvSpPr>
            <a:spLocks noGrp="1"/>
          </p:cNvSpPr>
          <p:nvPr>
            <p:ph type="title"/>
          </p:nvPr>
        </p:nvSpPr>
        <p:spPr/>
        <p:txBody>
          <a:bodyPr/>
          <a:lstStyle/>
          <a:p>
            <a:r>
              <a:rPr lang="cs-CZ" dirty="0" err="1"/>
              <a:t>Education</a:t>
            </a:r>
            <a:r>
              <a:rPr lang="cs-CZ" dirty="0"/>
              <a:t> &amp; </a:t>
            </a:r>
            <a:r>
              <a:rPr lang="cs-CZ" dirty="0" err="1"/>
              <a:t>Culture</a:t>
            </a:r>
            <a:endParaRPr lang="cs-CZ" dirty="0"/>
          </a:p>
        </p:txBody>
      </p:sp>
      <p:sp>
        <p:nvSpPr>
          <p:cNvPr id="3" name="Zástupný obsah 2">
            <a:extLst>
              <a:ext uri="{FF2B5EF4-FFF2-40B4-BE49-F238E27FC236}">
                <a16:creationId xmlns:a16="http://schemas.microsoft.com/office/drawing/2014/main" id="{A012A41C-2BD7-0D33-D1DC-E065D06AC529}"/>
              </a:ext>
            </a:extLst>
          </p:cNvPr>
          <p:cNvSpPr>
            <a:spLocks noGrp="1"/>
          </p:cNvSpPr>
          <p:nvPr>
            <p:ph idx="1"/>
          </p:nvPr>
        </p:nvSpPr>
        <p:spPr/>
        <p:txBody>
          <a:bodyPr/>
          <a:lstStyle/>
          <a:p>
            <a:endParaRPr lang="cs-CZ" dirty="0"/>
          </a:p>
          <a:p>
            <a:r>
              <a:rPr lang="en-US" dirty="0"/>
              <a:t>Pilsen is home to the University of West Bohemia, which has several faculties including law, engineering, and applied sciences.</a:t>
            </a:r>
            <a:endParaRPr lang="cs-CZ" dirty="0"/>
          </a:p>
          <a:p>
            <a:endParaRPr lang="cs-CZ" dirty="0"/>
          </a:p>
          <a:p>
            <a:r>
              <a:rPr lang="en-US" dirty="0"/>
              <a:t>In 2015, Pilsen was the European Capital of Culture.</a:t>
            </a:r>
            <a:endParaRPr lang="cs-CZ" dirty="0"/>
          </a:p>
          <a:p>
            <a:endParaRPr lang="cs-CZ" dirty="0"/>
          </a:p>
          <a:p>
            <a:r>
              <a:rPr lang="en-US" dirty="0"/>
              <a:t>The city offers a rich cultural life: Smetana Days (classical music festival), theatre performances, art galleries, and beer festivals.</a:t>
            </a:r>
            <a:endParaRPr lang="cs-CZ" dirty="0"/>
          </a:p>
        </p:txBody>
      </p:sp>
    </p:spTree>
    <p:extLst>
      <p:ext uri="{BB962C8B-B14F-4D97-AF65-F5344CB8AC3E}">
        <p14:creationId xmlns:p14="http://schemas.microsoft.com/office/powerpoint/2010/main" val="573406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1A59ED1-712C-0547-3FEF-D1301DDB87B3}"/>
              </a:ext>
            </a:extLst>
          </p:cNvPr>
          <p:cNvSpPr>
            <a:spLocks noGrp="1"/>
          </p:cNvSpPr>
          <p:nvPr>
            <p:ph type="title"/>
          </p:nvPr>
        </p:nvSpPr>
        <p:spPr>
          <a:xfrm>
            <a:off x="838200" y="365126"/>
            <a:ext cx="10515600" cy="1040888"/>
          </a:xfrm>
        </p:spPr>
        <p:txBody>
          <a:bodyPr/>
          <a:lstStyle/>
          <a:p>
            <a:r>
              <a:rPr lang="cs-CZ" dirty="0"/>
              <a:t>Top </a:t>
            </a:r>
            <a:r>
              <a:rPr lang="cs-CZ" dirty="0" err="1"/>
              <a:t>Attractions</a:t>
            </a:r>
            <a:endParaRPr lang="cs-CZ" dirty="0"/>
          </a:p>
        </p:txBody>
      </p:sp>
      <p:sp>
        <p:nvSpPr>
          <p:cNvPr id="3" name="Zástupný obsah 2">
            <a:extLst>
              <a:ext uri="{FF2B5EF4-FFF2-40B4-BE49-F238E27FC236}">
                <a16:creationId xmlns:a16="http://schemas.microsoft.com/office/drawing/2014/main" id="{5CFD7A29-07FA-3244-A6D9-89071BD6D9F7}"/>
              </a:ext>
            </a:extLst>
          </p:cNvPr>
          <p:cNvSpPr>
            <a:spLocks noGrp="1"/>
          </p:cNvSpPr>
          <p:nvPr>
            <p:ph idx="1"/>
          </p:nvPr>
        </p:nvSpPr>
        <p:spPr>
          <a:xfrm>
            <a:off x="838200" y="1317523"/>
            <a:ext cx="10515600" cy="5427406"/>
          </a:xfrm>
        </p:spPr>
        <p:txBody>
          <a:bodyPr>
            <a:normAutofit/>
          </a:bodyPr>
          <a:lstStyle/>
          <a:p>
            <a:r>
              <a:rPr lang="cs-CZ" dirty="0"/>
              <a:t>Pilsner Urquell Brewery – </a:t>
            </a:r>
            <a:r>
              <a:rPr lang="cs-CZ" dirty="0" err="1"/>
              <a:t>famous</a:t>
            </a:r>
            <a:r>
              <a:rPr lang="cs-CZ" dirty="0"/>
              <a:t> </a:t>
            </a:r>
            <a:r>
              <a:rPr lang="cs-CZ" dirty="0" err="1"/>
              <a:t>for</a:t>
            </a:r>
            <a:r>
              <a:rPr lang="cs-CZ" dirty="0"/>
              <a:t> </a:t>
            </a:r>
            <a:r>
              <a:rPr lang="cs-CZ" dirty="0" err="1"/>
              <a:t>its</a:t>
            </a:r>
            <a:r>
              <a:rPr lang="cs-CZ" dirty="0"/>
              <a:t> </a:t>
            </a:r>
            <a:r>
              <a:rPr lang="cs-CZ" dirty="0" err="1"/>
              <a:t>tours</a:t>
            </a:r>
            <a:r>
              <a:rPr lang="cs-CZ" dirty="0"/>
              <a:t> and </a:t>
            </a:r>
            <a:r>
              <a:rPr lang="cs-CZ" dirty="0" err="1"/>
              <a:t>beer</a:t>
            </a:r>
            <a:r>
              <a:rPr lang="cs-CZ" dirty="0"/>
              <a:t> </a:t>
            </a:r>
            <a:r>
              <a:rPr lang="cs-CZ" dirty="0" err="1"/>
              <a:t>tasting</a:t>
            </a:r>
            <a:r>
              <a:rPr lang="cs-CZ" dirty="0"/>
              <a:t> in </a:t>
            </a:r>
            <a:r>
              <a:rPr lang="cs-CZ" dirty="0" err="1"/>
              <a:t>historical</a:t>
            </a:r>
            <a:r>
              <a:rPr lang="cs-CZ" dirty="0"/>
              <a:t> </a:t>
            </a:r>
            <a:r>
              <a:rPr lang="cs-CZ" dirty="0" err="1"/>
              <a:t>cellars</a:t>
            </a:r>
            <a:r>
              <a:rPr lang="cs-CZ" dirty="0"/>
              <a:t>.</a:t>
            </a:r>
          </a:p>
          <a:p>
            <a:r>
              <a:rPr lang="cs-CZ" dirty="0"/>
              <a:t>St. </a:t>
            </a:r>
            <a:r>
              <a:rPr lang="cs-CZ" dirty="0" err="1"/>
              <a:t>Bartholomew’s</a:t>
            </a:r>
            <a:r>
              <a:rPr lang="cs-CZ" dirty="0"/>
              <a:t> </a:t>
            </a:r>
            <a:r>
              <a:rPr lang="cs-CZ" dirty="0" err="1"/>
              <a:t>Cathedral</a:t>
            </a:r>
            <a:r>
              <a:rPr lang="cs-CZ" dirty="0"/>
              <a:t> – </a:t>
            </a:r>
            <a:r>
              <a:rPr lang="cs-CZ" dirty="0" err="1"/>
              <a:t>Gothic</a:t>
            </a:r>
            <a:r>
              <a:rPr lang="cs-CZ" dirty="0"/>
              <a:t> </a:t>
            </a:r>
            <a:r>
              <a:rPr lang="cs-CZ" dirty="0" err="1"/>
              <a:t>cathedral</a:t>
            </a:r>
            <a:r>
              <a:rPr lang="cs-CZ" dirty="0"/>
              <a:t> </a:t>
            </a:r>
            <a:r>
              <a:rPr lang="cs-CZ" dirty="0" err="1"/>
              <a:t>with</a:t>
            </a:r>
            <a:r>
              <a:rPr lang="cs-CZ" dirty="0"/>
              <a:t> </a:t>
            </a:r>
            <a:r>
              <a:rPr lang="cs-CZ" dirty="0" err="1"/>
              <a:t>the</a:t>
            </a:r>
            <a:r>
              <a:rPr lang="cs-CZ" dirty="0"/>
              <a:t> </a:t>
            </a:r>
            <a:r>
              <a:rPr lang="cs-CZ" dirty="0" err="1"/>
              <a:t>highest</a:t>
            </a:r>
            <a:r>
              <a:rPr lang="cs-CZ" dirty="0"/>
              <a:t> </a:t>
            </a:r>
            <a:r>
              <a:rPr lang="cs-CZ" dirty="0" err="1"/>
              <a:t>church</a:t>
            </a:r>
            <a:r>
              <a:rPr lang="cs-CZ" dirty="0"/>
              <a:t> </a:t>
            </a:r>
            <a:r>
              <a:rPr lang="cs-CZ" dirty="0" err="1"/>
              <a:t>tower</a:t>
            </a:r>
            <a:r>
              <a:rPr lang="cs-CZ" dirty="0"/>
              <a:t> in </a:t>
            </a:r>
            <a:r>
              <a:rPr lang="cs-CZ" dirty="0" err="1"/>
              <a:t>the</a:t>
            </a:r>
            <a:r>
              <a:rPr lang="cs-CZ" dirty="0"/>
              <a:t> Czech Republic (102 </a:t>
            </a:r>
            <a:r>
              <a:rPr lang="cs-CZ" dirty="0" err="1"/>
              <a:t>meters</a:t>
            </a:r>
            <a:r>
              <a:rPr lang="cs-CZ" dirty="0"/>
              <a:t>).</a:t>
            </a:r>
          </a:p>
          <a:p>
            <a:r>
              <a:rPr lang="cs-CZ" dirty="0" err="1"/>
              <a:t>The</a:t>
            </a:r>
            <a:r>
              <a:rPr lang="cs-CZ" dirty="0"/>
              <a:t> Great </a:t>
            </a:r>
            <a:r>
              <a:rPr lang="cs-CZ" dirty="0" err="1"/>
              <a:t>Synagogue</a:t>
            </a:r>
            <a:r>
              <a:rPr lang="cs-CZ" dirty="0"/>
              <a:t> – second </a:t>
            </a:r>
            <a:r>
              <a:rPr lang="cs-CZ" dirty="0" err="1"/>
              <a:t>largest</a:t>
            </a:r>
            <a:r>
              <a:rPr lang="cs-CZ" dirty="0"/>
              <a:t> in </a:t>
            </a:r>
            <a:r>
              <a:rPr lang="cs-CZ" dirty="0" err="1"/>
              <a:t>Europe</a:t>
            </a:r>
            <a:r>
              <a:rPr lang="cs-CZ" dirty="0"/>
              <a:t>, </a:t>
            </a:r>
            <a:r>
              <a:rPr lang="cs-CZ" dirty="0" err="1"/>
              <a:t>known</a:t>
            </a:r>
            <a:r>
              <a:rPr lang="cs-CZ" dirty="0"/>
              <a:t> </a:t>
            </a:r>
            <a:r>
              <a:rPr lang="cs-CZ" dirty="0" err="1"/>
              <a:t>for</a:t>
            </a:r>
            <a:r>
              <a:rPr lang="cs-CZ" dirty="0"/>
              <a:t> </a:t>
            </a:r>
            <a:r>
              <a:rPr lang="cs-CZ" dirty="0" err="1"/>
              <a:t>its</a:t>
            </a:r>
            <a:r>
              <a:rPr lang="cs-CZ" dirty="0"/>
              <a:t> </a:t>
            </a:r>
            <a:r>
              <a:rPr lang="cs-CZ" dirty="0" err="1"/>
              <a:t>unique</a:t>
            </a:r>
            <a:r>
              <a:rPr lang="cs-CZ" dirty="0"/>
              <a:t> </a:t>
            </a:r>
            <a:r>
              <a:rPr lang="cs-CZ" dirty="0" err="1"/>
              <a:t>Moorish</a:t>
            </a:r>
            <a:r>
              <a:rPr lang="cs-CZ" dirty="0"/>
              <a:t> style.</a:t>
            </a:r>
          </a:p>
          <a:p>
            <a:r>
              <a:rPr lang="cs-CZ" dirty="0"/>
              <a:t>Škoda Museum – </a:t>
            </a:r>
            <a:r>
              <a:rPr lang="cs-CZ" dirty="0" err="1"/>
              <a:t>exhibition</a:t>
            </a:r>
            <a:r>
              <a:rPr lang="cs-CZ" dirty="0"/>
              <a:t> </a:t>
            </a:r>
            <a:r>
              <a:rPr lang="cs-CZ" dirty="0" err="1"/>
              <a:t>of</a:t>
            </a:r>
            <a:r>
              <a:rPr lang="cs-CZ" dirty="0"/>
              <a:t> </a:t>
            </a:r>
            <a:r>
              <a:rPr lang="cs-CZ" dirty="0" err="1"/>
              <a:t>historical</a:t>
            </a:r>
            <a:r>
              <a:rPr lang="cs-CZ" dirty="0"/>
              <a:t> </a:t>
            </a:r>
            <a:r>
              <a:rPr lang="cs-CZ" dirty="0" err="1"/>
              <a:t>locomotives</a:t>
            </a:r>
            <a:r>
              <a:rPr lang="cs-CZ" dirty="0"/>
              <a:t> and </a:t>
            </a:r>
            <a:r>
              <a:rPr lang="cs-CZ" dirty="0" err="1"/>
              <a:t>vehicles</a:t>
            </a:r>
            <a:r>
              <a:rPr lang="cs-CZ" dirty="0"/>
              <a:t>.</a:t>
            </a:r>
          </a:p>
          <a:p>
            <a:r>
              <a:rPr lang="cs-CZ" dirty="0"/>
              <a:t>Pilsen </a:t>
            </a:r>
            <a:r>
              <a:rPr lang="cs-CZ" dirty="0" err="1"/>
              <a:t>Historical</a:t>
            </a:r>
            <a:r>
              <a:rPr lang="cs-CZ" dirty="0"/>
              <a:t> Underground – </a:t>
            </a:r>
            <a:r>
              <a:rPr lang="cs-CZ" dirty="0" err="1"/>
              <a:t>tunnel</a:t>
            </a:r>
            <a:r>
              <a:rPr lang="cs-CZ" dirty="0"/>
              <a:t> </a:t>
            </a:r>
            <a:r>
              <a:rPr lang="cs-CZ" dirty="0" err="1"/>
              <a:t>system</a:t>
            </a:r>
            <a:r>
              <a:rPr lang="cs-CZ" dirty="0"/>
              <a:t> </a:t>
            </a:r>
            <a:r>
              <a:rPr lang="cs-CZ" dirty="0" err="1"/>
              <a:t>under</a:t>
            </a:r>
            <a:r>
              <a:rPr lang="cs-CZ" dirty="0"/>
              <a:t> </a:t>
            </a:r>
            <a:r>
              <a:rPr lang="cs-CZ" dirty="0" err="1"/>
              <a:t>the</a:t>
            </a:r>
            <a:r>
              <a:rPr lang="cs-CZ" dirty="0"/>
              <a:t> city center.</a:t>
            </a:r>
          </a:p>
          <a:p>
            <a:r>
              <a:rPr lang="cs-CZ" dirty="0" err="1"/>
              <a:t>Loos</a:t>
            </a:r>
            <a:r>
              <a:rPr lang="cs-CZ" dirty="0"/>
              <a:t> </a:t>
            </a:r>
            <a:r>
              <a:rPr lang="cs-CZ" dirty="0" err="1"/>
              <a:t>Interiors</a:t>
            </a:r>
            <a:r>
              <a:rPr lang="cs-CZ" dirty="0"/>
              <a:t>, Techmania Science Center, and </a:t>
            </a:r>
            <a:r>
              <a:rPr lang="cs-CZ" dirty="0" err="1"/>
              <a:t>the</a:t>
            </a:r>
            <a:r>
              <a:rPr lang="cs-CZ" dirty="0"/>
              <a:t> Pilsen Zoo – </a:t>
            </a:r>
            <a:r>
              <a:rPr lang="cs-CZ" dirty="0" err="1"/>
              <a:t>great</a:t>
            </a:r>
            <a:r>
              <a:rPr lang="cs-CZ" dirty="0"/>
              <a:t> </a:t>
            </a:r>
            <a:r>
              <a:rPr lang="cs-CZ" dirty="0" err="1"/>
              <a:t>for</a:t>
            </a:r>
            <a:r>
              <a:rPr lang="cs-CZ" dirty="0"/>
              <a:t> </a:t>
            </a:r>
            <a:r>
              <a:rPr lang="cs-CZ" dirty="0" err="1"/>
              <a:t>families</a:t>
            </a:r>
            <a:r>
              <a:rPr lang="cs-CZ" dirty="0"/>
              <a:t> and </a:t>
            </a:r>
            <a:r>
              <a:rPr lang="cs-CZ" dirty="0" err="1"/>
              <a:t>children</a:t>
            </a:r>
            <a:r>
              <a:rPr lang="cs-CZ" dirty="0"/>
              <a:t>.</a:t>
            </a:r>
          </a:p>
        </p:txBody>
      </p:sp>
    </p:spTree>
    <p:extLst>
      <p:ext uri="{BB962C8B-B14F-4D97-AF65-F5344CB8AC3E}">
        <p14:creationId xmlns:p14="http://schemas.microsoft.com/office/powerpoint/2010/main" val="1111202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DC13015-81AA-F9DC-FD13-9D887673CCDE}"/>
              </a:ext>
            </a:extLst>
          </p:cNvPr>
          <p:cNvSpPr>
            <a:spLocks noGrp="1"/>
          </p:cNvSpPr>
          <p:nvPr>
            <p:ph type="title"/>
          </p:nvPr>
        </p:nvSpPr>
        <p:spPr/>
        <p:txBody>
          <a:bodyPr/>
          <a:lstStyle/>
          <a:p>
            <a:r>
              <a:rPr lang="cs-CZ" dirty="0"/>
              <a:t>Transport &amp; </a:t>
            </a:r>
            <a:r>
              <a:rPr lang="cs-CZ" dirty="0" err="1"/>
              <a:t>Accessibility</a:t>
            </a:r>
            <a:endParaRPr lang="cs-CZ" dirty="0"/>
          </a:p>
        </p:txBody>
      </p:sp>
      <p:sp>
        <p:nvSpPr>
          <p:cNvPr id="3" name="Zástupný obsah 2">
            <a:extLst>
              <a:ext uri="{FF2B5EF4-FFF2-40B4-BE49-F238E27FC236}">
                <a16:creationId xmlns:a16="http://schemas.microsoft.com/office/drawing/2014/main" id="{3491DF9F-85F5-F800-305F-6606F3E2895E}"/>
              </a:ext>
            </a:extLst>
          </p:cNvPr>
          <p:cNvSpPr>
            <a:spLocks noGrp="1"/>
          </p:cNvSpPr>
          <p:nvPr>
            <p:ph idx="1"/>
          </p:nvPr>
        </p:nvSpPr>
        <p:spPr/>
        <p:txBody>
          <a:bodyPr/>
          <a:lstStyle/>
          <a:p>
            <a:endParaRPr lang="cs-CZ" dirty="0"/>
          </a:p>
          <a:p>
            <a:endParaRPr lang="cs-CZ" dirty="0"/>
          </a:p>
          <a:p>
            <a:r>
              <a:rPr lang="en-US" dirty="0"/>
              <a:t>Pilsen is well connected by train, bus, and car.</a:t>
            </a:r>
            <a:endParaRPr lang="cs-CZ" dirty="0"/>
          </a:p>
          <a:p>
            <a:endParaRPr lang="cs-CZ" dirty="0"/>
          </a:p>
          <a:p>
            <a:r>
              <a:rPr lang="en-US" dirty="0"/>
              <a:t>It is located near Prague and the German border, which makes it attractive for tourists and business.</a:t>
            </a:r>
            <a:endParaRPr lang="cs-CZ" dirty="0"/>
          </a:p>
        </p:txBody>
      </p:sp>
    </p:spTree>
    <p:extLst>
      <p:ext uri="{BB962C8B-B14F-4D97-AF65-F5344CB8AC3E}">
        <p14:creationId xmlns:p14="http://schemas.microsoft.com/office/powerpoint/2010/main" val="331480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ED8E45C-E1CF-B330-7CB6-D157ECFDCDD6}"/>
              </a:ext>
            </a:extLst>
          </p:cNvPr>
          <p:cNvSpPr>
            <a:spLocks noGrp="1"/>
          </p:cNvSpPr>
          <p:nvPr>
            <p:ph type="title"/>
          </p:nvPr>
        </p:nvSpPr>
        <p:spPr/>
        <p:txBody>
          <a:bodyPr/>
          <a:lstStyle/>
          <a:p>
            <a:r>
              <a:rPr lang="cs-CZ" dirty="0" err="1"/>
              <a:t>The</a:t>
            </a:r>
            <a:r>
              <a:rPr lang="cs-CZ" dirty="0"/>
              <a:t> Pilsen Region</a:t>
            </a:r>
          </a:p>
        </p:txBody>
      </p:sp>
      <p:sp>
        <p:nvSpPr>
          <p:cNvPr id="3" name="Zástupný obsah 2">
            <a:extLst>
              <a:ext uri="{FF2B5EF4-FFF2-40B4-BE49-F238E27FC236}">
                <a16:creationId xmlns:a16="http://schemas.microsoft.com/office/drawing/2014/main" id="{E768EBB8-F9E2-C532-B9F5-5985867AF098}"/>
              </a:ext>
            </a:extLst>
          </p:cNvPr>
          <p:cNvSpPr>
            <a:spLocks noGrp="1"/>
          </p:cNvSpPr>
          <p:nvPr>
            <p:ph idx="1"/>
          </p:nvPr>
        </p:nvSpPr>
        <p:spPr/>
        <p:txBody>
          <a:bodyPr>
            <a:normAutofit fontScale="92500" lnSpcReduction="10000"/>
          </a:bodyPr>
          <a:lstStyle/>
          <a:p>
            <a:endParaRPr lang="cs-CZ" dirty="0"/>
          </a:p>
          <a:p>
            <a:r>
              <a:rPr lang="cs-CZ" dirty="0" err="1"/>
              <a:t>The</a:t>
            </a:r>
            <a:r>
              <a:rPr lang="cs-CZ" dirty="0"/>
              <a:t> Pilsen Region has </a:t>
            </a:r>
            <a:r>
              <a:rPr lang="cs-CZ" dirty="0" err="1"/>
              <a:t>about</a:t>
            </a:r>
            <a:r>
              <a:rPr lang="cs-CZ" dirty="0"/>
              <a:t> 590,000 </a:t>
            </a:r>
            <a:r>
              <a:rPr lang="cs-CZ" dirty="0" err="1"/>
              <a:t>inhabitants</a:t>
            </a:r>
            <a:r>
              <a:rPr lang="cs-CZ" dirty="0"/>
              <a:t> and </a:t>
            </a:r>
            <a:r>
              <a:rPr lang="cs-CZ" dirty="0" err="1"/>
              <a:t>includes</a:t>
            </a:r>
            <a:r>
              <a:rPr lang="cs-CZ" dirty="0"/>
              <a:t> 7 </a:t>
            </a:r>
            <a:r>
              <a:rPr lang="cs-CZ" dirty="0" err="1"/>
              <a:t>districts</a:t>
            </a:r>
            <a:r>
              <a:rPr lang="cs-CZ" dirty="0"/>
              <a:t>: Plzeň-City, Plzeň-</a:t>
            </a:r>
            <a:r>
              <a:rPr lang="cs-CZ" dirty="0" err="1"/>
              <a:t>South</a:t>
            </a:r>
            <a:r>
              <a:rPr lang="cs-CZ" dirty="0"/>
              <a:t>, Plzeň-</a:t>
            </a:r>
            <a:r>
              <a:rPr lang="cs-CZ" dirty="0" err="1"/>
              <a:t>North</a:t>
            </a:r>
            <a:r>
              <a:rPr lang="cs-CZ" dirty="0"/>
              <a:t>, Domažlice, Klatovy, Rokycany, and Tachov.</a:t>
            </a:r>
          </a:p>
          <a:p>
            <a:endParaRPr lang="cs-CZ" dirty="0"/>
          </a:p>
          <a:p>
            <a:r>
              <a:rPr lang="en-US" dirty="0"/>
              <a:t>The region offers beautiful natural areas like the </a:t>
            </a:r>
            <a:r>
              <a:rPr lang="en-US" dirty="0" err="1"/>
              <a:t>Šumava</a:t>
            </a:r>
            <a:r>
              <a:rPr lang="en-US" dirty="0"/>
              <a:t> Mountains, Brdy Hills, and reservoirs such as </a:t>
            </a:r>
            <a:r>
              <a:rPr lang="en-US" dirty="0" err="1"/>
              <a:t>Hracholusky</a:t>
            </a:r>
            <a:r>
              <a:rPr lang="en-US" dirty="0"/>
              <a:t>.</a:t>
            </a:r>
            <a:endParaRPr lang="cs-CZ" dirty="0"/>
          </a:p>
          <a:p>
            <a:endParaRPr lang="cs-CZ" dirty="0"/>
          </a:p>
          <a:p>
            <a:r>
              <a:rPr lang="en-US" dirty="0"/>
              <a:t>Popular activities include hiking, cycling, and water sports. The region is also focused on protecting the environment.</a:t>
            </a:r>
            <a:endParaRPr lang="cs-CZ" dirty="0"/>
          </a:p>
        </p:txBody>
      </p:sp>
    </p:spTree>
    <p:extLst>
      <p:ext uri="{BB962C8B-B14F-4D97-AF65-F5344CB8AC3E}">
        <p14:creationId xmlns:p14="http://schemas.microsoft.com/office/powerpoint/2010/main" val="38940454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TM04033921[[fn=Damašek]]</Template>
  <TotalTime>25</TotalTime>
  <Words>1110</Words>
  <Application>Microsoft Office PowerPoint</Application>
  <PresentationFormat>Širokoúhlá obrazovka</PresentationFormat>
  <Paragraphs>123</Paragraphs>
  <Slides>20</Slides>
  <Notes>0</Notes>
  <HiddenSlides>0</HiddenSlides>
  <MMClips>0</MMClips>
  <ScaleCrop>false</ScaleCrop>
  <HeadingPairs>
    <vt:vector size="6" baseType="variant">
      <vt:variant>
        <vt:lpstr>Použitá písma</vt:lpstr>
      </vt:variant>
      <vt:variant>
        <vt:i4>3</vt:i4>
      </vt:variant>
      <vt:variant>
        <vt:lpstr>Motiv</vt:lpstr>
      </vt:variant>
      <vt:variant>
        <vt:i4>1</vt:i4>
      </vt:variant>
      <vt:variant>
        <vt:lpstr>Nadpisy snímků</vt:lpstr>
      </vt:variant>
      <vt:variant>
        <vt:i4>20</vt:i4>
      </vt:variant>
    </vt:vector>
  </HeadingPairs>
  <TitlesOfParts>
    <vt:vector size="24" baseType="lpstr">
      <vt:lpstr>Arial</vt:lpstr>
      <vt:lpstr>Bookman Old Style</vt:lpstr>
      <vt:lpstr>Rockwell</vt:lpstr>
      <vt:lpstr>Damask</vt:lpstr>
      <vt:lpstr>Pilsen</vt:lpstr>
      <vt:lpstr>Introduction &amp; Basic Facts</vt:lpstr>
      <vt:lpstr>Geography &amp; Climate</vt:lpstr>
      <vt:lpstr>History</vt:lpstr>
      <vt:lpstr>Economy &amp; Industry</vt:lpstr>
      <vt:lpstr>Education &amp; Culture</vt:lpstr>
      <vt:lpstr>Top Attractions</vt:lpstr>
      <vt:lpstr>Transport &amp; Accessibility</vt:lpstr>
      <vt:lpstr>The Pilsen Region</vt:lpstr>
      <vt:lpstr>Conclusion</vt:lpstr>
      <vt:lpstr>From now on it will be in Czech language</vt:lpstr>
      <vt:lpstr>Úvod a základní fakta</vt:lpstr>
      <vt:lpstr>Geografie a podnebí</vt:lpstr>
      <vt:lpstr>Historie </vt:lpstr>
      <vt:lpstr>Ekonomika &amp; Průmysl</vt:lpstr>
      <vt:lpstr>Vzdělávání a kultura</vt:lpstr>
      <vt:lpstr>Nejlepší atrakce</vt:lpstr>
      <vt:lpstr>Doprava a dostupnost</vt:lpstr>
      <vt:lpstr>Plzeňský kraj</vt:lpstr>
      <vt:lpstr>Závěr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Marat Fedorov</dc:creator>
  <cp:lastModifiedBy>Marat Fedorov</cp:lastModifiedBy>
  <cp:revision>2</cp:revision>
  <dcterms:created xsi:type="dcterms:W3CDTF">2025-06-18T06:11:42Z</dcterms:created>
  <dcterms:modified xsi:type="dcterms:W3CDTF">2025-06-18T06:37:12Z</dcterms:modified>
</cp:coreProperties>
</file>