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60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36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75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5234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10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60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3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478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46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44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96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32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2216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4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404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E3A59-DAF5-43E9-9726-F5EACD5665CE}" type="datetimeFigureOut">
              <a:rPr lang="cs-CZ" smtClean="0"/>
              <a:t>18.06.2025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5676B9-2A2C-4CE8-89B7-511B30152EA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484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33F4B8-4945-25AC-5B2D-49B6A3635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USA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4C9BF9C-F053-345B-7DAF-CC1E7778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Fedorov Marat</a:t>
            </a:r>
          </a:p>
        </p:txBody>
      </p:sp>
    </p:spTree>
    <p:extLst>
      <p:ext uri="{BB962C8B-B14F-4D97-AF65-F5344CB8AC3E}">
        <p14:creationId xmlns:p14="http://schemas.microsoft.com/office/powerpoint/2010/main" val="362183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44F27A-3F6B-4ABB-5EEB-A51BC70A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now</a:t>
            </a:r>
            <a:r>
              <a:rPr lang="cs-CZ" dirty="0"/>
              <a:t> on </a:t>
            </a:r>
            <a:r>
              <a:rPr lang="cs-CZ" dirty="0" err="1"/>
              <a:t>presentantion</a:t>
            </a:r>
            <a:r>
              <a:rPr lang="cs-CZ" dirty="0"/>
              <a:t> </a:t>
            </a:r>
            <a:r>
              <a:rPr lang="cs-CZ" dirty="0" err="1"/>
              <a:t>will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in Czech </a:t>
            </a:r>
            <a:r>
              <a:rPr lang="cs-CZ" dirty="0" err="1"/>
              <a:t>language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344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36AA0-6322-3D59-BDB7-919420BC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 a základní 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770546-D882-30D5-8218-F852E743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7729"/>
            <a:ext cx="10515600" cy="3608439"/>
          </a:xfrm>
        </p:spPr>
        <p:txBody>
          <a:bodyPr>
            <a:normAutofit fontScale="92500"/>
          </a:bodyPr>
          <a:lstStyle/>
          <a:p>
            <a:r>
              <a:rPr lang="cs-CZ" b="1" dirty="0"/>
              <a:t>Spojené státy americké (USA)</a:t>
            </a:r>
            <a:r>
              <a:rPr lang="cs-CZ" dirty="0"/>
              <a:t> jsou </a:t>
            </a:r>
            <a:r>
              <a:rPr lang="cs-CZ" b="1" dirty="0"/>
              <a:t>federální konstituční republika</a:t>
            </a:r>
            <a:r>
              <a:rPr lang="cs-CZ" dirty="0"/>
              <a:t> v </a:t>
            </a:r>
            <a:r>
              <a:rPr lang="cs-CZ" b="1" dirty="0"/>
              <a:t>Severní Americe</a:t>
            </a:r>
            <a:r>
              <a:rPr lang="cs-CZ" dirty="0"/>
              <a:t>, skládající se z </a:t>
            </a:r>
            <a:r>
              <a:rPr lang="cs-CZ" b="1" dirty="0"/>
              <a:t>50 států</a:t>
            </a:r>
            <a:r>
              <a:rPr lang="cs-CZ" dirty="0"/>
              <a:t>, </a:t>
            </a:r>
            <a:r>
              <a:rPr lang="cs-CZ" b="1" dirty="0" err="1"/>
              <a:t>District</a:t>
            </a:r>
            <a:r>
              <a:rPr lang="cs-CZ" b="1" dirty="0"/>
              <a:t> </a:t>
            </a:r>
            <a:r>
              <a:rPr lang="cs-CZ" b="1" dirty="0" err="1"/>
              <a:t>of</a:t>
            </a:r>
            <a:r>
              <a:rPr lang="cs-CZ" b="1" dirty="0"/>
              <a:t> Columbia</a:t>
            </a:r>
            <a:r>
              <a:rPr lang="cs-CZ" dirty="0"/>
              <a:t> a několika teritorií</a:t>
            </a:r>
          </a:p>
          <a:p>
            <a:endParaRPr lang="cs-CZ" dirty="0"/>
          </a:p>
          <a:p>
            <a:r>
              <a:rPr lang="cs-CZ" dirty="0"/>
              <a:t>Jsou </a:t>
            </a:r>
            <a:r>
              <a:rPr lang="cs-CZ" b="1" dirty="0"/>
              <a:t>čtvrtou největší zemí na světě</a:t>
            </a:r>
            <a:r>
              <a:rPr lang="cs-CZ" dirty="0"/>
              <a:t> s rozlohou přibližně </a:t>
            </a:r>
            <a:r>
              <a:rPr lang="cs-CZ" b="1" dirty="0"/>
              <a:t>9,8 milionu km²</a:t>
            </a:r>
            <a:r>
              <a:rPr lang="cs-CZ" dirty="0"/>
              <a:t>, s populací okolo </a:t>
            </a:r>
            <a:r>
              <a:rPr lang="cs-CZ" b="1" dirty="0"/>
              <a:t>331 milionů</a:t>
            </a:r>
            <a:r>
              <a:rPr lang="cs-CZ" dirty="0"/>
              <a:t> a s jednou z největších </a:t>
            </a:r>
            <a:r>
              <a:rPr lang="cs-CZ" b="1" dirty="0"/>
              <a:t>urbanizací</a:t>
            </a:r>
            <a:r>
              <a:rPr lang="cs-CZ" dirty="0"/>
              <a:t> (více než 80 % obyvatel ve městech)</a:t>
            </a:r>
          </a:p>
          <a:p>
            <a:endParaRPr lang="cs-CZ" dirty="0"/>
          </a:p>
          <a:p>
            <a:r>
              <a:rPr lang="cs-CZ" dirty="0"/>
              <a:t>USA sousedí </a:t>
            </a:r>
            <a:r>
              <a:rPr lang="cs-CZ" b="1" dirty="0"/>
              <a:t>s Kanadou</a:t>
            </a:r>
            <a:r>
              <a:rPr lang="cs-CZ" dirty="0"/>
              <a:t>, </a:t>
            </a:r>
            <a:r>
              <a:rPr lang="cs-CZ" b="1" dirty="0"/>
              <a:t>Mexikem</a:t>
            </a:r>
            <a:r>
              <a:rPr lang="cs-CZ" dirty="0"/>
              <a:t>, a omývají je </a:t>
            </a:r>
            <a:r>
              <a:rPr lang="cs-CZ" b="1" dirty="0"/>
              <a:t>Tichý, Atlantský i Severní ledový oceán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0962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CC697A-AAA9-0EBF-179B-3D9F90A9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Geografie a podnebí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830F84-5B0D-F475-78E9-74F079FE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6219"/>
            <a:ext cx="10515600" cy="3608439"/>
          </a:xfrm>
        </p:spPr>
        <p:txBody>
          <a:bodyPr>
            <a:normAutofit lnSpcReduction="10000"/>
          </a:bodyPr>
          <a:lstStyle/>
          <a:p>
            <a:r>
              <a:rPr lang="cs-CZ" dirty="0"/>
              <a:t>Území zahrnuje </a:t>
            </a:r>
            <a:r>
              <a:rPr lang="cs-CZ" b="1" dirty="0"/>
              <a:t>Skalnaté hory</a:t>
            </a:r>
            <a:r>
              <a:rPr lang="cs-CZ" dirty="0"/>
              <a:t> a </a:t>
            </a:r>
            <a:r>
              <a:rPr lang="cs-CZ" b="1" dirty="0"/>
              <a:t>Sierra Nevada</a:t>
            </a:r>
            <a:r>
              <a:rPr lang="cs-CZ" dirty="0"/>
              <a:t> na západě, </a:t>
            </a:r>
            <a:r>
              <a:rPr lang="cs-CZ" b="1" dirty="0"/>
              <a:t>Velké pláně</a:t>
            </a:r>
            <a:r>
              <a:rPr lang="cs-CZ" dirty="0"/>
              <a:t> uprostřed, a </a:t>
            </a:r>
            <a:r>
              <a:rPr lang="cs-CZ" b="1" dirty="0" err="1"/>
              <a:t>Appalačské</a:t>
            </a:r>
            <a:r>
              <a:rPr lang="cs-CZ" b="1" dirty="0"/>
              <a:t> pohoří</a:t>
            </a:r>
            <a:r>
              <a:rPr lang="cs-CZ" dirty="0"/>
              <a:t> na východě.</a:t>
            </a:r>
          </a:p>
          <a:p>
            <a:endParaRPr lang="cs-CZ" dirty="0"/>
          </a:p>
          <a:p>
            <a:r>
              <a:rPr lang="cs-CZ" b="1" dirty="0"/>
              <a:t>Aljaška má Mount </a:t>
            </a:r>
            <a:r>
              <a:rPr lang="cs-CZ" b="1" dirty="0" err="1"/>
              <a:t>Denali</a:t>
            </a:r>
            <a:r>
              <a:rPr lang="cs-CZ" dirty="0"/>
              <a:t> (6 194 m, nejvyšší vrchol Severní Ameriky); </a:t>
            </a:r>
            <a:r>
              <a:rPr lang="cs-CZ" b="1" dirty="0" err="1"/>
              <a:t>Death</a:t>
            </a:r>
            <a:r>
              <a:rPr lang="cs-CZ" b="1" dirty="0"/>
              <a:t> </a:t>
            </a:r>
            <a:r>
              <a:rPr lang="cs-CZ" b="1" dirty="0" err="1"/>
              <a:t>Valley</a:t>
            </a:r>
            <a:r>
              <a:rPr lang="cs-CZ" dirty="0"/>
              <a:t> v Kalifornii je nejnižší místo (−86 m) </a:t>
            </a:r>
          </a:p>
          <a:p>
            <a:endParaRPr lang="cs-CZ" dirty="0"/>
          </a:p>
          <a:p>
            <a:r>
              <a:rPr lang="cs-CZ" dirty="0"/>
              <a:t>Podnebí se značně liší: od </a:t>
            </a:r>
            <a:r>
              <a:rPr lang="cs-CZ" b="1" dirty="0"/>
              <a:t>arktické</a:t>
            </a:r>
            <a:r>
              <a:rPr lang="cs-CZ" dirty="0"/>
              <a:t> Aljašky, přes </a:t>
            </a:r>
            <a:r>
              <a:rPr lang="cs-CZ" b="1" dirty="0"/>
              <a:t>subtropické</a:t>
            </a:r>
            <a:r>
              <a:rPr lang="cs-CZ" dirty="0"/>
              <a:t> jižní státy až po </a:t>
            </a:r>
            <a:r>
              <a:rPr lang="cs-CZ" b="1" dirty="0"/>
              <a:t>mírné</a:t>
            </a:r>
            <a:r>
              <a:rPr lang="cs-CZ" dirty="0"/>
              <a:t> pásmo</a:t>
            </a:r>
          </a:p>
        </p:txBody>
      </p:sp>
    </p:spTree>
    <p:extLst>
      <p:ext uri="{BB962C8B-B14F-4D97-AF65-F5344CB8AC3E}">
        <p14:creationId xmlns:p14="http://schemas.microsoft.com/office/powerpoint/2010/main" val="239549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8925B8-0906-F3C8-3EF0-99635590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Historie a politický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E6927C-6F6E-BD98-A98A-B23C04B5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6555"/>
            <a:ext cx="10515600" cy="3578942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USA vyhlásily nezávislost na Británii v roce </a:t>
            </a:r>
            <a:r>
              <a:rPr lang="cs-CZ" b="1" dirty="0"/>
              <a:t>1776</a:t>
            </a:r>
            <a:r>
              <a:rPr lang="cs-CZ" dirty="0"/>
              <a:t>, po </a:t>
            </a:r>
            <a:r>
              <a:rPr lang="cs-CZ" b="1" dirty="0"/>
              <a:t>Revoluční válce</a:t>
            </a:r>
            <a:r>
              <a:rPr lang="cs-CZ" dirty="0"/>
              <a:t> do roku </a:t>
            </a:r>
            <a:r>
              <a:rPr lang="cs-CZ" b="1" dirty="0"/>
              <a:t>1783</a:t>
            </a:r>
            <a:r>
              <a:rPr lang="cs-CZ" dirty="0"/>
              <a:t>. </a:t>
            </a:r>
            <a:r>
              <a:rPr lang="cs-CZ" b="1" dirty="0"/>
              <a:t>Ústava</a:t>
            </a:r>
            <a:r>
              <a:rPr lang="cs-CZ" dirty="0"/>
              <a:t> byla přijata mezi lety </a:t>
            </a:r>
            <a:r>
              <a:rPr lang="cs-CZ" b="1" dirty="0"/>
              <a:t>1787–89</a:t>
            </a:r>
          </a:p>
          <a:p>
            <a:endParaRPr lang="cs-CZ" dirty="0"/>
          </a:p>
          <a:p>
            <a:r>
              <a:rPr lang="cs-CZ" dirty="0"/>
              <a:t>Federální systém dává moc </a:t>
            </a:r>
            <a:r>
              <a:rPr lang="cs-CZ" b="1" dirty="0"/>
              <a:t>zákonodárnému, výkonnému a soudnímu orgánu</a:t>
            </a:r>
            <a:r>
              <a:rPr lang="cs-CZ" dirty="0"/>
              <a:t>, a </a:t>
            </a:r>
            <a:r>
              <a:rPr lang="cs-CZ" b="1" dirty="0"/>
              <a:t>50 státům</a:t>
            </a:r>
          </a:p>
          <a:p>
            <a:endParaRPr lang="cs-CZ" dirty="0"/>
          </a:p>
          <a:p>
            <a:r>
              <a:rPr lang="cs-CZ" dirty="0"/>
              <a:t>Dvě hlavní politické strany jsou </a:t>
            </a:r>
            <a:r>
              <a:rPr lang="cs-CZ" b="1" dirty="0"/>
              <a:t>Demokraté a Republikáni</a:t>
            </a:r>
          </a:p>
          <a:p>
            <a:endParaRPr lang="cs-CZ" b="1" dirty="0"/>
          </a:p>
          <a:p>
            <a:r>
              <a:rPr lang="cs-CZ" dirty="0"/>
              <a:t>Významné události: </a:t>
            </a:r>
            <a:r>
              <a:rPr lang="cs-CZ" b="1" dirty="0"/>
              <a:t>Občanská válka (1861–65)</a:t>
            </a:r>
            <a:r>
              <a:rPr lang="cs-CZ" dirty="0"/>
              <a:t>, která zrušila otroctví, a </a:t>
            </a:r>
            <a:r>
              <a:rPr lang="cs-CZ" b="1" dirty="0"/>
              <a:t>hnutí za občanská práva</a:t>
            </a:r>
          </a:p>
        </p:txBody>
      </p:sp>
    </p:spTree>
    <p:extLst>
      <p:ext uri="{BB962C8B-B14F-4D97-AF65-F5344CB8AC3E}">
        <p14:creationId xmlns:p14="http://schemas.microsoft.com/office/powerpoint/2010/main" val="322879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C26AE-1567-F411-AFEC-9EB4630A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Obyvatelstvo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6B83D-B5E9-447B-7AD2-9CC81B9E8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Populace je přibližně </a:t>
            </a:r>
            <a:r>
              <a:rPr lang="cs-CZ" b="1" dirty="0"/>
              <a:t>331 milionů</a:t>
            </a:r>
            <a:r>
              <a:rPr lang="cs-CZ" dirty="0"/>
              <a:t>, etnicky rozmanitá: cca </a:t>
            </a:r>
            <a:r>
              <a:rPr lang="cs-CZ" b="1" dirty="0"/>
              <a:t>61,6 % bělochů</a:t>
            </a:r>
            <a:r>
              <a:rPr lang="cs-CZ" dirty="0"/>
              <a:t>, </a:t>
            </a:r>
            <a:r>
              <a:rPr lang="cs-CZ" b="1" dirty="0"/>
              <a:t>12,4 % Afroameričanů</a:t>
            </a:r>
            <a:r>
              <a:rPr lang="cs-CZ" dirty="0"/>
              <a:t>, </a:t>
            </a:r>
            <a:r>
              <a:rPr lang="cs-CZ" b="1" dirty="0"/>
              <a:t>6 % Asiatů</a:t>
            </a:r>
            <a:r>
              <a:rPr lang="cs-CZ" dirty="0"/>
              <a:t>, </a:t>
            </a:r>
            <a:r>
              <a:rPr lang="cs-CZ" b="1" dirty="0"/>
              <a:t>10 % multirasová</a:t>
            </a:r>
          </a:p>
          <a:p>
            <a:endParaRPr lang="cs-CZ" b="1" dirty="0"/>
          </a:p>
          <a:p>
            <a:r>
              <a:rPr lang="cs-CZ" dirty="0"/>
              <a:t>Mluví se asi </a:t>
            </a:r>
            <a:r>
              <a:rPr lang="cs-CZ" b="1" dirty="0"/>
              <a:t>300 jazyky</a:t>
            </a:r>
            <a:r>
              <a:rPr lang="cs-CZ" dirty="0"/>
              <a:t>, dominují </a:t>
            </a:r>
            <a:r>
              <a:rPr lang="cs-CZ" b="1" dirty="0"/>
              <a:t>angličtina</a:t>
            </a:r>
            <a:r>
              <a:rPr lang="cs-CZ" dirty="0"/>
              <a:t> a </a:t>
            </a:r>
            <a:r>
              <a:rPr lang="cs-CZ" b="1" dirty="0"/>
              <a:t>španělština</a:t>
            </a:r>
            <a:r>
              <a:rPr lang="cs-CZ" dirty="0"/>
              <a:t> .</a:t>
            </a:r>
          </a:p>
          <a:p>
            <a:endParaRPr lang="cs-CZ" dirty="0"/>
          </a:p>
          <a:p>
            <a:r>
              <a:rPr lang="cs-CZ" dirty="0"/>
              <a:t>Očekávaná délka života je </a:t>
            </a:r>
            <a:r>
              <a:rPr lang="cs-CZ" b="1" dirty="0"/>
              <a:t>79–82 let</a:t>
            </a:r>
            <a:r>
              <a:rPr lang="cs-CZ" dirty="0"/>
              <a:t>, gramotnost je cca </a:t>
            </a:r>
            <a:r>
              <a:rPr lang="cs-CZ" b="1" dirty="0"/>
              <a:t>99 %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6822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A0BCB-D9F9-8568-327F-1DF73BF4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Ekonomika a přírodní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493D3E-1771-C059-C2D7-5435FB5F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USA mají </a:t>
            </a:r>
            <a:r>
              <a:rPr lang="cs-CZ" b="1" dirty="0"/>
              <a:t>největší ekonomiku na světě</a:t>
            </a:r>
            <a:r>
              <a:rPr lang="cs-CZ" dirty="0"/>
              <a:t>, tvoří cca 27 % globálního HDP, HDP na obyvatele činí přibližně </a:t>
            </a:r>
            <a:r>
              <a:rPr lang="cs-CZ" b="1" dirty="0"/>
              <a:t>55–65 tis. USD</a:t>
            </a:r>
          </a:p>
          <a:p>
            <a:endParaRPr lang="cs-CZ" dirty="0"/>
          </a:p>
          <a:p>
            <a:r>
              <a:rPr lang="cs-CZ" dirty="0"/>
              <a:t>Ekonomika je smíšená: cca </a:t>
            </a:r>
            <a:r>
              <a:rPr lang="cs-CZ" b="1" dirty="0"/>
              <a:t>75 % služby</a:t>
            </a:r>
            <a:r>
              <a:rPr lang="cs-CZ" dirty="0"/>
              <a:t>, dále průmysl a zemědělství; přírodní bohatství zahrnuje uhlí, ropu, plyn, dřevo a minerály</a:t>
            </a:r>
          </a:p>
          <a:p>
            <a:endParaRPr lang="cs-CZ" dirty="0"/>
          </a:p>
          <a:p>
            <a:r>
              <a:rPr lang="cs-CZ" dirty="0"/>
              <a:t>Hlavní obchodní partneři: </a:t>
            </a:r>
            <a:r>
              <a:rPr lang="cs-CZ" b="1" dirty="0"/>
              <a:t>Kanada, Mexiko, Čína, Japonsko, Německo</a:t>
            </a:r>
            <a:r>
              <a:rPr lang="cs-CZ" dirty="0"/>
              <a:t> (např. pod USMCA)</a:t>
            </a:r>
          </a:p>
        </p:txBody>
      </p:sp>
    </p:spTree>
    <p:extLst>
      <p:ext uri="{BB962C8B-B14F-4D97-AF65-F5344CB8AC3E}">
        <p14:creationId xmlns:p14="http://schemas.microsoft.com/office/powerpoint/2010/main" val="4059389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90A5AB-8246-F6FC-00C1-5605F749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Kultura a společnost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5D1C15-9427-43B1-F071-1EC418432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Americká kultura je založena na </a:t>
            </a:r>
            <a:r>
              <a:rPr lang="cs-CZ" b="1" dirty="0"/>
              <a:t>individualismu, svobodě slova, diverzitě a inovacích</a:t>
            </a:r>
            <a:r>
              <a:rPr lang="cs-CZ" dirty="0"/>
              <a:t>, inspirovaných osvícenstvím </a:t>
            </a:r>
          </a:p>
          <a:p>
            <a:endParaRPr lang="cs-CZ" dirty="0"/>
          </a:p>
          <a:p>
            <a:r>
              <a:rPr lang="cs-CZ" dirty="0"/>
              <a:t>USA ovlivnily globální kulturu prostřednictvím </a:t>
            </a:r>
            <a:r>
              <a:rPr lang="cs-CZ" b="1" dirty="0"/>
              <a:t>filmu, hudby (jazz, blues, rock, hip‑hop)</a:t>
            </a:r>
            <a:r>
              <a:rPr lang="cs-CZ" dirty="0"/>
              <a:t> a technologie</a:t>
            </a:r>
          </a:p>
          <a:p>
            <a:endParaRPr lang="cs-CZ" dirty="0"/>
          </a:p>
          <a:p>
            <a:r>
              <a:rPr lang="cs-CZ" dirty="0"/>
              <a:t>Výzvy: </a:t>
            </a:r>
            <a:r>
              <a:rPr lang="cs-CZ" b="1" dirty="0"/>
              <a:t>nerovnost, dostupnost zdravotní péče, politická polarizace, násilí s použitím zbraní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3615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520FA8-2A98-795E-4466-F0B9790A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Příroda a památky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3A9845-20DB-1370-6509-95C79F94E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Ikonické přírodní lokality: </a:t>
            </a:r>
            <a:r>
              <a:rPr lang="cs-CZ" b="1" dirty="0"/>
              <a:t>Grand Canyon</a:t>
            </a:r>
            <a:r>
              <a:rPr lang="cs-CZ" dirty="0"/>
              <a:t>, </a:t>
            </a:r>
            <a:r>
              <a:rPr lang="cs-CZ" b="1" dirty="0" err="1"/>
              <a:t>Yellowstone</a:t>
            </a:r>
            <a:r>
              <a:rPr lang="cs-CZ" dirty="0"/>
              <a:t>, </a:t>
            </a:r>
            <a:r>
              <a:rPr lang="cs-CZ" b="1" dirty="0" err="1"/>
              <a:t>Yosemite</a:t>
            </a:r>
            <a:r>
              <a:rPr lang="cs-CZ" dirty="0"/>
              <a:t>, </a:t>
            </a:r>
            <a:r>
              <a:rPr lang="cs-CZ" b="1" dirty="0"/>
              <a:t>Great </a:t>
            </a:r>
            <a:r>
              <a:rPr lang="cs-CZ" b="1" dirty="0" err="1"/>
              <a:t>Smoky</a:t>
            </a:r>
            <a:r>
              <a:rPr lang="cs-CZ" b="1" dirty="0"/>
              <a:t> </a:t>
            </a:r>
            <a:r>
              <a:rPr lang="cs-CZ" b="1" dirty="0" err="1"/>
              <a:t>Mountains</a:t>
            </a:r>
            <a:r>
              <a:rPr lang="cs-CZ" dirty="0"/>
              <a:t>, </a:t>
            </a:r>
            <a:r>
              <a:rPr lang="cs-CZ" b="1" dirty="0"/>
              <a:t>národní parky Aljašky</a:t>
            </a:r>
          </a:p>
          <a:p>
            <a:endParaRPr lang="cs-CZ" b="1" dirty="0"/>
          </a:p>
          <a:p>
            <a:r>
              <a:rPr lang="cs-CZ" dirty="0"/>
              <a:t>Městské symboly: </a:t>
            </a:r>
            <a:r>
              <a:rPr lang="cs-CZ" b="1" dirty="0"/>
              <a:t>New York</a:t>
            </a:r>
            <a:r>
              <a:rPr lang="cs-CZ" dirty="0"/>
              <a:t>, </a:t>
            </a:r>
            <a:r>
              <a:rPr lang="cs-CZ" b="1" dirty="0"/>
              <a:t>Washington D.C.</a:t>
            </a:r>
            <a:r>
              <a:rPr lang="cs-CZ" dirty="0"/>
              <a:t>, </a:t>
            </a:r>
            <a:r>
              <a:rPr lang="cs-CZ" b="1" dirty="0"/>
              <a:t>Los Angeles</a:t>
            </a:r>
            <a:r>
              <a:rPr lang="cs-CZ" dirty="0"/>
              <a:t> – ukazují rozmanitost USA </a:t>
            </a:r>
          </a:p>
        </p:txBody>
      </p:sp>
    </p:spTree>
    <p:extLst>
      <p:ext uri="{BB962C8B-B14F-4D97-AF65-F5344CB8AC3E}">
        <p14:creationId xmlns:p14="http://schemas.microsoft.com/office/powerpoint/2010/main" val="423488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8CD429-BD94-8431-A69D-FD0E71C3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7A1FF01-80D9-C18A-3356-276D1E00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USA jsou </a:t>
            </a:r>
            <a:r>
              <a:rPr lang="cs-CZ" b="1" dirty="0"/>
              <a:t>rozlehlou, rozmanitou, silnou a vlivnou</a:t>
            </a:r>
            <a:r>
              <a:rPr lang="cs-CZ" dirty="0"/>
              <a:t> zemí s globálním dopadem</a:t>
            </a:r>
          </a:p>
          <a:p>
            <a:endParaRPr lang="cs-CZ" dirty="0"/>
          </a:p>
          <a:p>
            <a:r>
              <a:rPr lang="cs-CZ" dirty="0"/>
              <a:t>Díky </a:t>
            </a:r>
            <a:r>
              <a:rPr lang="cs-CZ" b="1" dirty="0"/>
              <a:t>federálnímu systému, historii, přírodě a inovacím</a:t>
            </a:r>
            <a:r>
              <a:rPr lang="cs-CZ" dirty="0"/>
              <a:t> je to skvělé téma k maturitě, obsahuje geografii, historii, politiku, společnost, kulturu i ekonomiku.</a:t>
            </a:r>
          </a:p>
        </p:txBody>
      </p:sp>
    </p:spTree>
    <p:extLst>
      <p:ext uri="{BB962C8B-B14F-4D97-AF65-F5344CB8AC3E}">
        <p14:creationId xmlns:p14="http://schemas.microsoft.com/office/powerpoint/2010/main" val="104687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D08950-C48D-E792-1919-C0E64DEE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 &amp; Basic </a:t>
            </a:r>
            <a:r>
              <a:rPr lang="cs-CZ" dirty="0" err="1"/>
              <a:t>Facts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E29B02-C324-4B01-7547-CC62C2CF7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United States of America (USA)</a:t>
            </a:r>
            <a:r>
              <a:rPr lang="en-US" sz="2400" dirty="0"/>
              <a:t> is a </a:t>
            </a:r>
            <a:r>
              <a:rPr lang="en-US" sz="2400" b="1" dirty="0"/>
              <a:t>federal constitutional republic</a:t>
            </a:r>
            <a:r>
              <a:rPr lang="en-US" sz="2400" dirty="0"/>
              <a:t> in </a:t>
            </a:r>
            <a:r>
              <a:rPr lang="en-US" sz="2400" b="1" dirty="0"/>
              <a:t>North America</a:t>
            </a:r>
            <a:r>
              <a:rPr lang="en-US" sz="2400" dirty="0"/>
              <a:t>, comprising </a:t>
            </a:r>
            <a:r>
              <a:rPr lang="en-US" sz="2400" b="1" dirty="0"/>
              <a:t>50 states</a:t>
            </a:r>
            <a:r>
              <a:rPr lang="en-US" sz="2400" dirty="0"/>
              <a:t>, the </a:t>
            </a:r>
            <a:r>
              <a:rPr lang="en-US" sz="2400" b="1" dirty="0"/>
              <a:t>District of Columbia</a:t>
            </a:r>
            <a:r>
              <a:rPr lang="en-US" sz="2400" dirty="0"/>
              <a:t>, and several territories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It is the </a:t>
            </a:r>
            <a:r>
              <a:rPr lang="en-US" sz="2400" b="1" dirty="0"/>
              <a:t>fourth-largest country in the world</a:t>
            </a:r>
            <a:r>
              <a:rPr lang="en-US" sz="2400" dirty="0"/>
              <a:t> by area (~9.8 million km²), with a population of around </a:t>
            </a:r>
            <a:r>
              <a:rPr lang="en-US" sz="2400" b="1" dirty="0"/>
              <a:t>331 million</a:t>
            </a:r>
            <a:r>
              <a:rPr lang="en-US" sz="2400" dirty="0"/>
              <a:t>, and one of the most </a:t>
            </a:r>
            <a:r>
              <a:rPr lang="en-US" sz="2400" b="1" dirty="0"/>
              <a:t>urbanized countries globally</a:t>
            </a:r>
            <a:r>
              <a:rPr lang="en-US" sz="2400" dirty="0"/>
              <a:t> with over </a:t>
            </a:r>
            <a:r>
              <a:rPr lang="en-US" sz="2400" b="1" dirty="0"/>
              <a:t>80%</a:t>
            </a:r>
            <a:r>
              <a:rPr lang="en-US" sz="2400" dirty="0"/>
              <a:t> of people living in cities 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The USA borders </a:t>
            </a:r>
            <a:r>
              <a:rPr lang="en-US" sz="2400" b="1" dirty="0"/>
              <a:t>Canada</a:t>
            </a:r>
            <a:r>
              <a:rPr lang="en-US" sz="2400" dirty="0"/>
              <a:t> to the north, </a:t>
            </a:r>
            <a:r>
              <a:rPr lang="en-US" sz="2400" b="1" dirty="0"/>
              <a:t>Mexico</a:t>
            </a:r>
            <a:r>
              <a:rPr lang="en-US" sz="2400" dirty="0"/>
              <a:t> to the south, the </a:t>
            </a:r>
            <a:r>
              <a:rPr lang="en-US" sz="2400" b="1" dirty="0"/>
              <a:t>Pacific, Atlantic, and Arctic Oceans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50394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652E85-CBA2-C5FC-7156-19CBAD20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Geography</a:t>
            </a:r>
            <a:r>
              <a:rPr lang="cs-CZ" dirty="0"/>
              <a:t> &amp; </a:t>
            </a:r>
            <a:r>
              <a:rPr lang="cs-CZ" dirty="0" err="1"/>
              <a:t>Climate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D425BD-1F74-2CA9-DEC9-6D065055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065"/>
            <a:ext cx="10515600" cy="3687096"/>
          </a:xfrm>
        </p:spPr>
        <p:txBody>
          <a:bodyPr>
            <a:normAutofit/>
          </a:bodyPr>
          <a:lstStyle/>
          <a:p>
            <a:r>
              <a:rPr lang="en-US" dirty="0"/>
              <a:t>The terrain includes the </a:t>
            </a:r>
            <a:r>
              <a:rPr lang="en-US" b="1" dirty="0"/>
              <a:t>Rocky Mountains</a:t>
            </a:r>
            <a:r>
              <a:rPr lang="en-US" dirty="0"/>
              <a:t> and </a:t>
            </a:r>
            <a:r>
              <a:rPr lang="en-US" b="1" dirty="0"/>
              <a:t>Sierra Nevada</a:t>
            </a:r>
            <a:r>
              <a:rPr lang="en-US" dirty="0"/>
              <a:t> in the west, the </a:t>
            </a:r>
            <a:r>
              <a:rPr lang="en-US" b="1" dirty="0"/>
              <a:t>Great Plains</a:t>
            </a:r>
            <a:r>
              <a:rPr lang="en-US" dirty="0"/>
              <a:t> in the middle, and the </a:t>
            </a:r>
            <a:r>
              <a:rPr lang="en-US" b="1" dirty="0"/>
              <a:t>Appalachians</a:t>
            </a:r>
            <a:r>
              <a:rPr lang="en-US" dirty="0"/>
              <a:t> in the east.</a:t>
            </a:r>
            <a:endParaRPr lang="cs-CZ" dirty="0"/>
          </a:p>
          <a:p>
            <a:endParaRPr lang="cs-CZ" dirty="0"/>
          </a:p>
          <a:p>
            <a:r>
              <a:rPr lang="en-US" b="1" dirty="0"/>
              <a:t>Alaska</a:t>
            </a:r>
            <a:r>
              <a:rPr lang="en-US" dirty="0"/>
              <a:t> has </a:t>
            </a:r>
            <a:r>
              <a:rPr lang="en-US" b="1" dirty="0"/>
              <a:t>Mount Denali</a:t>
            </a:r>
            <a:r>
              <a:rPr lang="en-US" dirty="0"/>
              <a:t> (6,194 m, highest in North America); </a:t>
            </a:r>
            <a:r>
              <a:rPr lang="en-US" b="1" dirty="0"/>
              <a:t>Death Valley</a:t>
            </a:r>
            <a:r>
              <a:rPr lang="en-US" dirty="0"/>
              <a:t> in California is the continent's lowest point (−86 m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en-US" dirty="0"/>
              <a:t>The climate varies widely: </a:t>
            </a:r>
            <a:r>
              <a:rPr lang="en-US" b="1" dirty="0"/>
              <a:t>arctic</a:t>
            </a:r>
            <a:r>
              <a:rPr lang="en-US" dirty="0"/>
              <a:t> in Alaska, </a:t>
            </a:r>
            <a:r>
              <a:rPr lang="en-US" b="1" dirty="0"/>
              <a:t>subtropical</a:t>
            </a:r>
            <a:r>
              <a:rPr lang="en-US" dirty="0"/>
              <a:t> in the south, </a:t>
            </a:r>
            <a:r>
              <a:rPr lang="en-US" b="1" dirty="0"/>
              <a:t>temperate</a:t>
            </a:r>
            <a:r>
              <a:rPr lang="en-US" dirty="0"/>
              <a:t> in most of the country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136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2AED5D-F0A5-0732-534E-69F1CE75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29617"/>
            <a:ext cx="9601196" cy="1003984"/>
          </a:xfrm>
        </p:spPr>
        <p:txBody>
          <a:bodyPr/>
          <a:lstStyle/>
          <a:p>
            <a:r>
              <a:rPr lang="cs-CZ" dirty="0" err="1"/>
              <a:t>History</a:t>
            </a:r>
            <a:r>
              <a:rPr lang="cs-CZ" dirty="0"/>
              <a:t> &amp;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05CF1E-8917-F1EB-09E8-A693E8910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2497394"/>
            <a:ext cx="10515600" cy="3637935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The USA declared independence from Britain in </a:t>
            </a:r>
            <a:r>
              <a:rPr lang="en-US" sz="2400" b="1" dirty="0"/>
              <a:t>1776</a:t>
            </a:r>
            <a:r>
              <a:rPr lang="en-US" sz="2400" dirty="0"/>
              <a:t>, after the </a:t>
            </a:r>
            <a:r>
              <a:rPr lang="en-US" sz="2400" b="1" dirty="0"/>
              <a:t>Revolutionary War</a:t>
            </a:r>
            <a:r>
              <a:rPr lang="en-US" sz="2400" dirty="0"/>
              <a:t> ended in </a:t>
            </a:r>
            <a:r>
              <a:rPr lang="en-US" sz="2400" b="1" dirty="0"/>
              <a:t>1783</a:t>
            </a:r>
            <a:r>
              <a:rPr lang="en-US" sz="2400" dirty="0"/>
              <a:t>. The </a:t>
            </a:r>
            <a:r>
              <a:rPr lang="en-US" sz="2400" b="1" dirty="0"/>
              <a:t>Constitution</a:t>
            </a:r>
            <a:r>
              <a:rPr lang="en-US" sz="2400" dirty="0"/>
              <a:t> established a federal republic in </a:t>
            </a:r>
            <a:r>
              <a:rPr lang="en-US" sz="2400" b="1" dirty="0"/>
              <a:t>1787–89</a:t>
            </a:r>
            <a:r>
              <a:rPr lang="cs-CZ" sz="2400" b="1" dirty="0"/>
              <a:t>.</a:t>
            </a:r>
          </a:p>
          <a:p>
            <a:endParaRPr lang="cs-CZ" sz="2400" b="1" dirty="0"/>
          </a:p>
          <a:p>
            <a:r>
              <a:rPr lang="en-US" sz="2400" dirty="0"/>
              <a:t>The federal system divides power between the </a:t>
            </a:r>
            <a:r>
              <a:rPr lang="en-US" sz="2400" b="1" dirty="0"/>
              <a:t>national government</a:t>
            </a:r>
            <a:r>
              <a:rPr lang="en-US" sz="2400" dirty="0"/>
              <a:t> (President, Congress, Supreme Court) and </a:t>
            </a:r>
            <a:r>
              <a:rPr lang="en-US" sz="2400" b="1" dirty="0"/>
              <a:t>50 state governments</a:t>
            </a:r>
            <a:r>
              <a:rPr lang="en-US" sz="2400" dirty="0"/>
              <a:t> 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The two dominant political parties are the </a:t>
            </a:r>
            <a:r>
              <a:rPr lang="en-US" sz="2400" b="1" dirty="0"/>
              <a:t>Democrats and Republicans</a:t>
            </a:r>
            <a:r>
              <a:rPr lang="en-US" sz="2400" dirty="0"/>
              <a:t>.</a:t>
            </a:r>
            <a:endParaRPr lang="cs-CZ" sz="2400" dirty="0"/>
          </a:p>
          <a:p>
            <a:endParaRPr lang="cs-CZ" sz="2400" dirty="0"/>
          </a:p>
          <a:p>
            <a:r>
              <a:rPr lang="en-US" sz="2400" dirty="0"/>
              <a:t>Key historical events include the </a:t>
            </a:r>
            <a:r>
              <a:rPr lang="en-US" sz="2400" b="1" dirty="0"/>
              <a:t>Civil War (1861–65)</a:t>
            </a:r>
            <a:r>
              <a:rPr lang="en-US" sz="2400" dirty="0"/>
              <a:t>, which abolished slavery, and the </a:t>
            </a:r>
            <a:r>
              <a:rPr lang="en-US" sz="2400" b="1" dirty="0"/>
              <a:t>civil rights movement</a:t>
            </a:r>
            <a:r>
              <a:rPr lang="en-US" sz="2400" dirty="0"/>
              <a:t> 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48087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ABD32F-7F5D-0128-8E48-E1B1A2BA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Population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947AB1-C56E-05F0-374B-4FD70536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Population: ~</a:t>
            </a:r>
            <a:r>
              <a:rPr lang="en-US" b="1" dirty="0"/>
              <a:t>331 million</a:t>
            </a:r>
            <a:r>
              <a:rPr lang="en-US" dirty="0"/>
              <a:t>; ethnically diverse with approximately </a:t>
            </a:r>
            <a:r>
              <a:rPr lang="en-US" b="1" dirty="0"/>
              <a:t>61.6% White</a:t>
            </a:r>
            <a:r>
              <a:rPr lang="en-US" dirty="0"/>
              <a:t>, </a:t>
            </a:r>
            <a:r>
              <a:rPr lang="en-US" b="1" dirty="0"/>
              <a:t>12.4% Black</a:t>
            </a:r>
            <a:r>
              <a:rPr lang="en-US" dirty="0"/>
              <a:t>, </a:t>
            </a:r>
            <a:r>
              <a:rPr lang="en-US" b="1" dirty="0"/>
              <a:t>6% Asian</a:t>
            </a:r>
            <a:r>
              <a:rPr lang="en-US" dirty="0"/>
              <a:t>, and </a:t>
            </a:r>
            <a:r>
              <a:rPr lang="en-US" b="1" dirty="0"/>
              <a:t>10% multiracial</a:t>
            </a:r>
            <a:r>
              <a:rPr lang="en-US" dirty="0"/>
              <a:t> </a:t>
            </a:r>
            <a:endParaRPr lang="cs-CZ" dirty="0"/>
          </a:p>
          <a:p>
            <a:endParaRPr lang="cs-CZ" dirty="0"/>
          </a:p>
          <a:p>
            <a:r>
              <a:rPr lang="en-US" dirty="0"/>
              <a:t>There are about </a:t>
            </a:r>
            <a:r>
              <a:rPr lang="en-US" b="1" dirty="0"/>
              <a:t>300 languages</a:t>
            </a:r>
            <a:r>
              <a:rPr lang="en-US" dirty="0"/>
              <a:t> spoken; </a:t>
            </a:r>
            <a:r>
              <a:rPr lang="en-US" b="1" dirty="0"/>
              <a:t>English</a:t>
            </a:r>
            <a:r>
              <a:rPr lang="en-US" dirty="0"/>
              <a:t> is dominant, with </a:t>
            </a:r>
            <a:r>
              <a:rPr lang="en-US" b="1" dirty="0"/>
              <a:t>Spanish</a:t>
            </a:r>
            <a:r>
              <a:rPr lang="en-US" dirty="0"/>
              <a:t> as the second most common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en-US" dirty="0"/>
              <a:t>Life expectancy is around </a:t>
            </a:r>
            <a:r>
              <a:rPr lang="en-US" b="1" dirty="0"/>
              <a:t>79–82 years</a:t>
            </a:r>
            <a:r>
              <a:rPr lang="en-US" dirty="0"/>
              <a:t>; literacy is ~99%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648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1CFAA6-2972-9B8C-08C3-E2828AB0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Economy</a:t>
            </a:r>
            <a:r>
              <a:rPr lang="cs-CZ" dirty="0"/>
              <a:t> &amp; Natural </a:t>
            </a:r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6AC43B-965E-E47E-EB92-248BEAC03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USA has the </a:t>
            </a:r>
            <a:r>
              <a:rPr lang="en-US" b="1" dirty="0"/>
              <a:t>largest economy in the world</a:t>
            </a:r>
            <a:r>
              <a:rPr lang="en-US" dirty="0"/>
              <a:t>, with ~27% of global GDP by nominal terms and a GDP per capita around </a:t>
            </a:r>
            <a:r>
              <a:rPr lang="en-US" b="1" dirty="0"/>
              <a:t>$55–65k</a:t>
            </a:r>
            <a:endParaRPr lang="cs-CZ" b="1" dirty="0"/>
          </a:p>
          <a:p>
            <a:endParaRPr lang="cs-CZ" b="1" dirty="0"/>
          </a:p>
          <a:p>
            <a:r>
              <a:rPr lang="en-US" dirty="0"/>
              <a:t>Economy is mixed: ~</a:t>
            </a:r>
            <a:r>
              <a:rPr lang="en-US" b="1" dirty="0"/>
              <a:t>75% services</a:t>
            </a:r>
            <a:r>
              <a:rPr lang="en-US" dirty="0"/>
              <a:t>, plus industry and agriculture; vast natural resources include coal, oil, gas, timber, and minerals</a:t>
            </a:r>
            <a:endParaRPr lang="cs-CZ" dirty="0"/>
          </a:p>
          <a:p>
            <a:endParaRPr lang="cs-CZ" dirty="0"/>
          </a:p>
          <a:p>
            <a:r>
              <a:rPr lang="en-US" dirty="0"/>
              <a:t>Major economic partners: </a:t>
            </a:r>
            <a:r>
              <a:rPr lang="en-US" b="1" dirty="0"/>
              <a:t>Canada, Mexico, China, Japan, Germany</a:t>
            </a:r>
            <a:r>
              <a:rPr lang="en-US" dirty="0"/>
              <a:t> (e.g., under USMCA agreement)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717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7994E-91DD-B604-122C-8C4E926B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Culture</a:t>
            </a:r>
            <a:r>
              <a:rPr lang="cs-CZ" dirty="0"/>
              <a:t> &amp; Society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339153-D711-A076-E029-665B4927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American culture is based on </a:t>
            </a:r>
            <a:r>
              <a:rPr lang="en-US" b="1" dirty="0"/>
              <a:t>individualism, freedom of speech, diversity, and innovation</a:t>
            </a:r>
            <a:r>
              <a:rPr lang="en-US" dirty="0"/>
              <a:t>, originating in Enlightenment principles</a:t>
            </a:r>
            <a:endParaRPr lang="cs-CZ" dirty="0"/>
          </a:p>
          <a:p>
            <a:endParaRPr lang="cs-CZ" dirty="0"/>
          </a:p>
          <a:p>
            <a:r>
              <a:rPr lang="en-US" dirty="0"/>
              <a:t>The USA has influenced global culture via </a:t>
            </a:r>
            <a:r>
              <a:rPr lang="en-US" b="1" dirty="0"/>
              <a:t>film, music (jazz, blues, rock, hip-hop)</a:t>
            </a:r>
            <a:r>
              <a:rPr lang="en-US" dirty="0"/>
              <a:t>, and technology</a:t>
            </a:r>
            <a:endParaRPr lang="cs-CZ" dirty="0"/>
          </a:p>
          <a:p>
            <a:endParaRPr lang="cs-CZ" dirty="0"/>
          </a:p>
          <a:p>
            <a:r>
              <a:rPr lang="en-US" dirty="0"/>
              <a:t>Challenges include </a:t>
            </a:r>
            <a:r>
              <a:rPr lang="en-US" b="1" dirty="0"/>
              <a:t>inequality, healthcare access, political polarization, and gun violence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53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A8331A-728C-4DCF-C4AA-66F2F9F1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Nature</a:t>
            </a:r>
            <a:r>
              <a:rPr lang="cs-CZ" dirty="0"/>
              <a:t> &amp; </a:t>
            </a:r>
            <a:r>
              <a:rPr lang="cs-CZ" dirty="0" err="1"/>
              <a:t>Landmarks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E6881F-58BD-0441-70C1-3D0BFA29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Iconic natural sites: </a:t>
            </a:r>
            <a:r>
              <a:rPr lang="en-US" b="1" dirty="0"/>
              <a:t>Grand Canyon</a:t>
            </a:r>
            <a:r>
              <a:rPr lang="en-US" dirty="0"/>
              <a:t>, </a:t>
            </a:r>
            <a:r>
              <a:rPr lang="en-US" b="1" dirty="0"/>
              <a:t>Yellowstone</a:t>
            </a:r>
            <a:r>
              <a:rPr lang="en-US" dirty="0"/>
              <a:t>, </a:t>
            </a:r>
            <a:r>
              <a:rPr lang="en-US" b="1" dirty="0"/>
              <a:t>Yosemite</a:t>
            </a:r>
            <a:r>
              <a:rPr lang="en-US" dirty="0"/>
              <a:t>, </a:t>
            </a:r>
            <a:r>
              <a:rPr lang="en-US" b="1" dirty="0"/>
              <a:t>Great Smoky Mountains</a:t>
            </a:r>
            <a:r>
              <a:rPr lang="en-US" dirty="0"/>
              <a:t>, </a:t>
            </a:r>
            <a:r>
              <a:rPr lang="en-US" b="1" dirty="0"/>
              <a:t>National Parks</a:t>
            </a:r>
            <a:r>
              <a:rPr lang="en-US" dirty="0"/>
              <a:t> in Alaska.</a:t>
            </a:r>
            <a:endParaRPr lang="cs-CZ" dirty="0"/>
          </a:p>
          <a:p>
            <a:endParaRPr lang="cs-CZ" dirty="0"/>
          </a:p>
          <a:p>
            <a:r>
              <a:rPr lang="en-US" dirty="0"/>
              <a:t>Urban landmarks: </a:t>
            </a:r>
            <a:r>
              <a:rPr lang="en-US" b="1" dirty="0"/>
              <a:t>New York City</a:t>
            </a:r>
            <a:r>
              <a:rPr lang="en-US" dirty="0"/>
              <a:t>, </a:t>
            </a:r>
            <a:r>
              <a:rPr lang="en-US" b="1" dirty="0"/>
              <a:t>Washington D.C.</a:t>
            </a:r>
            <a:r>
              <a:rPr lang="en-US" dirty="0"/>
              <a:t>, </a:t>
            </a:r>
            <a:r>
              <a:rPr lang="en-US" b="1" dirty="0"/>
              <a:t>Los Angeles</a:t>
            </a:r>
            <a:r>
              <a:rPr lang="en-US" dirty="0"/>
              <a:t>, reflecting diverse landscapes and ecosystems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7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5E2EE5-0E7F-1A41-128F-84C07956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Conclusion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2FF27BB-BEE8-A8C2-BA38-5260D7C63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USA is a </a:t>
            </a:r>
            <a:r>
              <a:rPr lang="en-US" b="1" dirty="0"/>
              <a:t>vast, diverse, powerful, and influential</a:t>
            </a:r>
            <a:r>
              <a:rPr lang="en-US" dirty="0"/>
              <a:t> nation with global economic and cultural impact.</a:t>
            </a:r>
            <a:endParaRPr lang="cs-CZ" dirty="0"/>
          </a:p>
          <a:p>
            <a:endParaRPr lang="cs-CZ" dirty="0"/>
          </a:p>
          <a:p>
            <a:r>
              <a:rPr lang="en-US" dirty="0"/>
              <a:t>Its </a:t>
            </a:r>
            <a:r>
              <a:rPr lang="en-US" b="1" dirty="0"/>
              <a:t>federal system, history, natural beauty, and innovation</a:t>
            </a:r>
            <a:r>
              <a:rPr lang="en-US" dirty="0"/>
              <a:t> make it a rich and multifaceted </a:t>
            </a:r>
            <a:r>
              <a:rPr lang="en-US" dirty="0" err="1"/>
              <a:t>Maturita</a:t>
            </a:r>
            <a:r>
              <a:rPr lang="en-US" dirty="0"/>
              <a:t> topic, covering geography, history, politics, society, culture, and economics.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462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a">
  <a:themeElements>
    <a:clrScheme name="Organika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a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1024</Words>
  <Application>Microsoft Office PowerPoint</Application>
  <PresentationFormat>Širokoúhlá obrazovka</PresentationFormat>
  <Paragraphs>95</Paragraphs>
  <Slides>18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Organika</vt:lpstr>
      <vt:lpstr>USA</vt:lpstr>
      <vt:lpstr>Introduction &amp; Basic Facts</vt:lpstr>
      <vt:lpstr>Geography &amp; Climate</vt:lpstr>
      <vt:lpstr>History &amp; Political System</vt:lpstr>
      <vt:lpstr>Population &amp; Society</vt:lpstr>
      <vt:lpstr>Economy &amp; Natural Resources</vt:lpstr>
      <vt:lpstr>Culture &amp; Society</vt:lpstr>
      <vt:lpstr>Nature &amp; Landmarks</vt:lpstr>
      <vt:lpstr>Conclusion</vt:lpstr>
      <vt:lpstr>From now on presentantion will be in Czech language</vt:lpstr>
      <vt:lpstr>Úvod a základní informace</vt:lpstr>
      <vt:lpstr>Geografie a podnebí</vt:lpstr>
      <vt:lpstr>Historie a politický systém</vt:lpstr>
      <vt:lpstr>Obyvatelstvo a společnost</vt:lpstr>
      <vt:lpstr>Ekonomika a přírodní zdroje</vt:lpstr>
      <vt:lpstr>Kultura a společnost</vt:lpstr>
      <vt:lpstr>Příroda a památky</vt:lpstr>
      <vt:lpstr>Závěr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Marat Fedorov</dc:creator>
  <cp:lastModifiedBy>Marat Fedorov</cp:lastModifiedBy>
  <cp:revision>13</cp:revision>
  <dcterms:created xsi:type="dcterms:W3CDTF">2025-06-18T14:22:26Z</dcterms:created>
  <dcterms:modified xsi:type="dcterms:W3CDTF">2025-06-18T14:32:55Z</dcterms:modified>
</cp:coreProperties>
</file>