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0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1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12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4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5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4A0A-B935-4C7B-9E02-F312F5BFB419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CCFBF5-5837-49A0-9091-BF9D9CD63E44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4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2DF8C5-A702-3766-3E42-4C7D6B9BB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Velká Británie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9D8590-CB9A-EAE5-6AF2-7CD88CB9A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Fedorov Marat</a:t>
            </a:r>
          </a:p>
        </p:txBody>
      </p:sp>
    </p:spTree>
    <p:extLst>
      <p:ext uri="{BB962C8B-B14F-4D97-AF65-F5344CB8AC3E}">
        <p14:creationId xmlns:p14="http://schemas.microsoft.com/office/powerpoint/2010/main" val="277203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1FA030-73C4-004A-325C-6669CA6D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B6EF98-95F5-8B92-1D3D-0C002AE8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UK/Great Britain is a </a:t>
            </a:r>
            <a:r>
              <a:rPr lang="en-US" b="1" dirty="0"/>
              <a:t>historical, influential, and diverse</a:t>
            </a:r>
            <a:r>
              <a:rPr lang="en-US" dirty="0"/>
              <a:t> nation with impact in </a:t>
            </a:r>
            <a:r>
              <a:rPr lang="en-US" b="1" dirty="0"/>
              <a:t>economy, culture, politics, and science</a:t>
            </a:r>
            <a:endParaRPr lang="cs-CZ" b="1" dirty="0"/>
          </a:p>
          <a:p>
            <a:endParaRPr lang="cs-CZ" b="1" dirty="0"/>
          </a:p>
          <a:p>
            <a:r>
              <a:rPr lang="en-US" dirty="0"/>
              <a:t>Its rich </a:t>
            </a:r>
            <a:r>
              <a:rPr lang="en-US" b="1" dirty="0"/>
              <a:t>geographic diversity</a:t>
            </a:r>
            <a:r>
              <a:rPr lang="en-US" dirty="0"/>
              <a:t>, storied past, parliamentary monarchy, blend of tradition and innovation make it a strong and versatile </a:t>
            </a:r>
            <a:r>
              <a:rPr lang="en-US" dirty="0" err="1"/>
              <a:t>Maturita</a:t>
            </a:r>
            <a:r>
              <a:rPr lang="en-US" dirty="0"/>
              <a:t> </a:t>
            </a:r>
            <a:r>
              <a:rPr lang="en-US" dirty="0" err="1"/>
              <a:t>topi</a:t>
            </a:r>
            <a:r>
              <a:rPr lang="cs-CZ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7196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4286B-FDB2-9AF8-AE18-6E673D1C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 on </a:t>
            </a:r>
            <a:r>
              <a:rPr lang="cs-CZ" dirty="0" err="1"/>
              <a:t>presentantion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Czech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122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0E37B4-FC64-0B05-B1FC-17A5E03D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a základní údaje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1B5630-BBE9-D525-9EAD-D2E2A6B3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Velká Británie</a:t>
            </a:r>
            <a:r>
              <a:rPr lang="cs-CZ" dirty="0"/>
              <a:t> je největší ostrov Britských ostrovů (Anglie, Skotsko, Wales), s rozlohou cca </a:t>
            </a:r>
            <a:r>
              <a:rPr lang="cs-CZ" b="1" dirty="0"/>
              <a:t>209 331 km²</a:t>
            </a:r>
          </a:p>
          <a:p>
            <a:endParaRPr lang="cs-CZ" b="1" dirty="0"/>
          </a:p>
          <a:p>
            <a:r>
              <a:rPr lang="cs-CZ" b="1" dirty="0"/>
              <a:t>Spojené království Velké Británie a Severního Irska</a:t>
            </a:r>
            <a:r>
              <a:rPr lang="cs-CZ" dirty="0"/>
              <a:t> zahrnuje tyto tři země plus </a:t>
            </a:r>
            <a:r>
              <a:rPr lang="cs-CZ" b="1" dirty="0"/>
              <a:t>Severní Irsko</a:t>
            </a:r>
            <a:r>
              <a:rPr lang="cs-CZ" dirty="0"/>
              <a:t>, má cca </a:t>
            </a:r>
            <a:r>
              <a:rPr lang="cs-CZ" b="1" dirty="0"/>
              <a:t>242 500 km²</a:t>
            </a:r>
            <a:r>
              <a:rPr lang="cs-CZ" dirty="0"/>
              <a:t> a asi </a:t>
            </a:r>
            <a:r>
              <a:rPr lang="cs-CZ" b="1" dirty="0"/>
              <a:t>68 miliónů obyvatel</a:t>
            </a:r>
            <a:r>
              <a:rPr lang="cs-CZ" dirty="0"/>
              <a:t> (2023) </a:t>
            </a:r>
          </a:p>
          <a:p>
            <a:endParaRPr lang="cs-CZ" dirty="0"/>
          </a:p>
          <a:p>
            <a:r>
              <a:rPr lang="cs-CZ" dirty="0"/>
              <a:t>Jedná se o </a:t>
            </a:r>
            <a:r>
              <a:rPr lang="cs-CZ" b="1" dirty="0"/>
              <a:t>unitární parlamentní konstituční monarchii</a:t>
            </a:r>
            <a:r>
              <a:rPr lang="cs-CZ" dirty="0"/>
              <a:t> s králem </a:t>
            </a:r>
            <a:r>
              <a:rPr lang="cs-CZ" b="1" dirty="0"/>
              <a:t>Karlem III.</a:t>
            </a:r>
            <a:r>
              <a:rPr lang="cs-CZ" dirty="0"/>
              <a:t> a premiérem </a:t>
            </a:r>
            <a:r>
              <a:rPr lang="cs-CZ" b="1" dirty="0" err="1"/>
              <a:t>Keirem</a:t>
            </a:r>
            <a:r>
              <a:rPr lang="cs-CZ" b="1" dirty="0"/>
              <a:t> </a:t>
            </a:r>
            <a:r>
              <a:rPr lang="cs-CZ" b="1" dirty="0" err="1"/>
              <a:t>Starmerem</a:t>
            </a:r>
            <a:r>
              <a:rPr lang="cs-CZ" dirty="0"/>
              <a:t> (červenec 2024)</a:t>
            </a:r>
          </a:p>
        </p:txBody>
      </p:sp>
    </p:spTree>
    <p:extLst>
      <p:ext uri="{BB962C8B-B14F-4D97-AF65-F5344CB8AC3E}">
        <p14:creationId xmlns:p14="http://schemas.microsoft.com/office/powerpoint/2010/main" val="244985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C268B4-F7B6-A676-B999-F0EBD326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Geografie a podnebí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288E88-98C9-078D-EEFE-B566244C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Leží severozápadně od Evropy, obklopeno </a:t>
            </a:r>
            <a:r>
              <a:rPr lang="cs-CZ" b="1" dirty="0"/>
              <a:t>Atlantským oceánem, Severním mořem, Irským a Keltským mořem</a:t>
            </a:r>
          </a:p>
          <a:p>
            <a:endParaRPr lang="cs-CZ" dirty="0"/>
          </a:p>
          <a:p>
            <a:r>
              <a:rPr lang="cs-CZ" dirty="0"/>
              <a:t>Krajina: </a:t>
            </a:r>
            <a:r>
              <a:rPr lang="cs-CZ" b="1" dirty="0"/>
              <a:t>Skotské vysočiny</a:t>
            </a:r>
            <a:r>
              <a:rPr lang="cs-CZ" dirty="0"/>
              <a:t>, </a:t>
            </a:r>
            <a:r>
              <a:rPr lang="cs-CZ" b="1" dirty="0" err="1"/>
              <a:t>Lake</a:t>
            </a:r>
            <a:r>
              <a:rPr lang="cs-CZ" b="1" dirty="0"/>
              <a:t> </a:t>
            </a:r>
            <a:r>
              <a:rPr lang="cs-CZ" b="1" dirty="0" err="1"/>
              <a:t>District</a:t>
            </a:r>
            <a:r>
              <a:rPr lang="cs-CZ" dirty="0"/>
              <a:t>, </a:t>
            </a:r>
            <a:r>
              <a:rPr lang="cs-CZ" b="1" dirty="0" err="1"/>
              <a:t>Snowdonia</a:t>
            </a:r>
            <a:r>
              <a:rPr lang="cs-CZ" dirty="0"/>
              <a:t>, kopcovité nížiny, skalnaté pobřeží</a:t>
            </a:r>
          </a:p>
          <a:p>
            <a:endParaRPr lang="cs-CZ" dirty="0"/>
          </a:p>
          <a:p>
            <a:r>
              <a:rPr lang="cs-CZ" dirty="0"/>
              <a:t>Podnebí: </a:t>
            </a:r>
            <a:r>
              <a:rPr lang="cs-CZ" b="1" dirty="0"/>
              <a:t>mírné oceánické</a:t>
            </a:r>
            <a:r>
              <a:rPr lang="cs-CZ" dirty="0"/>
              <a:t>, vlhké, s častým deštěm, mírnými zimami i léty</a:t>
            </a:r>
          </a:p>
        </p:txBody>
      </p:sp>
    </p:spTree>
    <p:extLst>
      <p:ext uri="{BB962C8B-B14F-4D97-AF65-F5344CB8AC3E}">
        <p14:creationId xmlns:p14="http://schemas.microsoft.com/office/powerpoint/2010/main" val="279801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C51977-56AB-911C-D381-A05AAC70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Dějiny a politický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E78212-1803-D3E9-A218-55DB3604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Neustálé osídlení od neolitu; Římané založili </a:t>
            </a:r>
            <a:r>
              <a:rPr lang="cs-CZ" dirty="0" err="1"/>
              <a:t>Londinium</a:t>
            </a:r>
            <a:r>
              <a:rPr lang="cs-CZ" dirty="0"/>
              <a:t> (AD 43); následovali Anglo-Sasové a Normané (podmanění 1066)</a:t>
            </a:r>
          </a:p>
          <a:p>
            <a:r>
              <a:rPr lang="cs-CZ" b="1" dirty="0"/>
              <a:t>Unie 1707</a:t>
            </a:r>
            <a:r>
              <a:rPr lang="cs-CZ" dirty="0"/>
              <a:t> spojila Anglii se Skotskem; </a:t>
            </a:r>
            <a:r>
              <a:rPr lang="cs-CZ" b="1" dirty="0"/>
              <a:t>1801</a:t>
            </a:r>
            <a:r>
              <a:rPr lang="cs-CZ" dirty="0"/>
              <a:t> došlo k přidání Irska (většina odešla v roce 1922)</a:t>
            </a:r>
          </a:p>
          <a:p>
            <a:r>
              <a:rPr lang="cs-CZ" dirty="0"/>
              <a:t>Domov </a:t>
            </a:r>
            <a:r>
              <a:rPr lang="cs-CZ" b="1" dirty="0"/>
              <a:t>Průmyslové revoluce</a:t>
            </a:r>
            <a:r>
              <a:rPr lang="cs-CZ" dirty="0"/>
              <a:t> – železnice, lodě, těžký průmysl</a:t>
            </a:r>
          </a:p>
          <a:p>
            <a:r>
              <a:rPr lang="cs-CZ" dirty="0"/>
              <a:t>Dnes funguje jako konstituční monarchie s </a:t>
            </a:r>
            <a:r>
              <a:rPr lang="cs-CZ" b="1" dirty="0"/>
              <a:t>Parlamentem</a:t>
            </a:r>
            <a:r>
              <a:rPr lang="cs-CZ" dirty="0"/>
              <a:t> (Dolní </a:t>
            </a:r>
            <a:r>
              <a:rPr lang="cs-CZ" dirty="0" err="1"/>
              <a:t>snemovna</a:t>
            </a:r>
            <a:r>
              <a:rPr lang="cs-CZ" dirty="0"/>
              <a:t> a Sněmovna lordů) a </a:t>
            </a:r>
            <a:r>
              <a:rPr lang="cs-CZ" b="1" dirty="0"/>
              <a:t>premiérem</a:t>
            </a:r>
            <a:r>
              <a:rPr lang="cs-CZ" dirty="0"/>
              <a:t>, přičemž Skotsko, Wales a Severní Irsko mají vlastní samosprávu</a:t>
            </a:r>
          </a:p>
        </p:txBody>
      </p:sp>
    </p:spTree>
    <p:extLst>
      <p:ext uri="{BB962C8B-B14F-4D97-AF65-F5344CB8AC3E}">
        <p14:creationId xmlns:p14="http://schemas.microsoft.com/office/powerpoint/2010/main" val="241739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47E0D9-DBEA-E6D9-4DE1-FAC41145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Obyvatelstvo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2A1E93-AF24-AB79-A899-B1DC4FC2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Populace ~</a:t>
            </a:r>
            <a:r>
              <a:rPr lang="cs-CZ" b="1" dirty="0"/>
              <a:t>68 miliónů</a:t>
            </a:r>
            <a:r>
              <a:rPr lang="cs-CZ" dirty="0"/>
              <a:t>, asi </a:t>
            </a:r>
            <a:r>
              <a:rPr lang="cs-CZ" b="1" dirty="0"/>
              <a:t>83 % žije ve městech</a:t>
            </a:r>
            <a:r>
              <a:rPr lang="cs-CZ" dirty="0"/>
              <a:t>, Londýn má zhruba 13 % obyvatel</a:t>
            </a:r>
          </a:p>
          <a:p>
            <a:endParaRPr lang="cs-CZ" dirty="0"/>
          </a:p>
          <a:p>
            <a:r>
              <a:rPr lang="cs-CZ" dirty="0"/>
              <a:t>Úřední jazyk je </a:t>
            </a:r>
            <a:r>
              <a:rPr lang="cs-CZ" b="1" dirty="0"/>
              <a:t>angličtina</a:t>
            </a:r>
            <a:r>
              <a:rPr lang="cs-CZ" dirty="0"/>
              <a:t>, regionální jazyky: </a:t>
            </a:r>
            <a:r>
              <a:rPr lang="cs-CZ" b="1" dirty="0"/>
              <a:t>velština, skotská gaelština, </a:t>
            </a:r>
            <a:r>
              <a:rPr lang="cs-CZ" b="1" dirty="0" err="1"/>
              <a:t>scots</a:t>
            </a:r>
            <a:r>
              <a:rPr lang="cs-CZ" b="1" dirty="0"/>
              <a:t>, irština, kornština</a:t>
            </a:r>
          </a:p>
          <a:p>
            <a:endParaRPr lang="cs-CZ" b="1" dirty="0"/>
          </a:p>
          <a:p>
            <a:r>
              <a:rPr lang="cs-CZ" dirty="0"/>
              <a:t>Náboženství: </a:t>
            </a:r>
            <a:r>
              <a:rPr lang="cs-CZ" b="1" dirty="0"/>
              <a:t>křesťanství (~57 %)</a:t>
            </a:r>
            <a:r>
              <a:rPr lang="cs-CZ" dirty="0"/>
              <a:t>, </a:t>
            </a:r>
            <a:r>
              <a:rPr lang="cs-CZ" b="1" dirty="0"/>
              <a:t>islám (~5,5 %)</a:t>
            </a:r>
            <a:r>
              <a:rPr lang="cs-CZ" dirty="0"/>
              <a:t>, hinduismus, sikhismus, judaismus; cca </a:t>
            </a:r>
            <a:r>
              <a:rPr lang="cs-CZ" b="1" dirty="0"/>
              <a:t>33 % bez vyznání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85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8D6694-B3E5-0BCD-205F-3C2794D8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Ekonomika a infrastruktura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9163-E541-A4C0-B6A5-92C4F4E1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Patří mezi </a:t>
            </a:r>
            <a:r>
              <a:rPr lang="cs-CZ" b="1" dirty="0"/>
              <a:t>největší ekonomiky světa</a:t>
            </a:r>
            <a:r>
              <a:rPr lang="cs-CZ" dirty="0"/>
              <a:t> (5.–6.), HDP ~$3,3 bilionu, HDP na obyvatele ~$48 900</a:t>
            </a:r>
          </a:p>
          <a:p>
            <a:endParaRPr lang="cs-CZ" dirty="0"/>
          </a:p>
          <a:p>
            <a:r>
              <a:rPr lang="cs-CZ" dirty="0"/>
              <a:t>Klíčové sektory: </a:t>
            </a:r>
            <a:r>
              <a:rPr lang="cs-CZ" b="1" dirty="0"/>
              <a:t>finance (Londýn)</a:t>
            </a:r>
            <a:r>
              <a:rPr lang="cs-CZ" dirty="0"/>
              <a:t>, technologie, výroba, farmacie, letectví, kreativní obory, cestovní ruch</a:t>
            </a:r>
          </a:p>
          <a:p>
            <a:endParaRPr lang="cs-CZ" dirty="0"/>
          </a:p>
          <a:p>
            <a:r>
              <a:rPr lang="cs-CZ" dirty="0"/>
              <a:t>Výzva: nedostatečné investice do bydlení, dopravy a energetiky – brzdí růst</a:t>
            </a:r>
          </a:p>
        </p:txBody>
      </p:sp>
    </p:spTree>
    <p:extLst>
      <p:ext uri="{BB962C8B-B14F-4D97-AF65-F5344CB8AC3E}">
        <p14:creationId xmlns:p14="http://schemas.microsoft.com/office/powerpoint/2010/main" val="165330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E00D7B-5F5D-2383-C7C2-E2C30D86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Kultura a inovace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08F0A5-A7C4-B9DF-019E-D47AD3C0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Kulturní vliv: Shakespeare, londýnský </a:t>
            </a:r>
            <a:r>
              <a:rPr lang="cs-CZ" b="1" dirty="0" err="1"/>
              <a:t>West</a:t>
            </a:r>
            <a:r>
              <a:rPr lang="cs-CZ" b="1" dirty="0"/>
              <a:t> End</a:t>
            </a:r>
            <a:r>
              <a:rPr lang="cs-CZ" dirty="0"/>
              <a:t>, hudba (Beatles, Adele), britská literatura.</a:t>
            </a:r>
          </a:p>
          <a:p>
            <a:endParaRPr lang="cs-CZ" dirty="0"/>
          </a:p>
          <a:p>
            <a:r>
              <a:rPr lang="cs-CZ" dirty="0"/>
              <a:t>Technologické přelomy: </a:t>
            </a:r>
            <a:r>
              <a:rPr lang="cs-CZ" b="1" dirty="0"/>
              <a:t>parní stroje, železnice</a:t>
            </a:r>
            <a:r>
              <a:rPr lang="cs-CZ" dirty="0"/>
              <a:t>, </a:t>
            </a:r>
            <a:r>
              <a:rPr lang="cs-CZ" b="1" dirty="0"/>
              <a:t>první metro</a:t>
            </a:r>
            <a:r>
              <a:rPr lang="cs-CZ" dirty="0"/>
              <a:t> (Tube), průmyslová revoluce.</a:t>
            </a:r>
          </a:p>
          <a:p>
            <a:endParaRPr lang="cs-CZ" dirty="0"/>
          </a:p>
          <a:p>
            <a:r>
              <a:rPr lang="cs-CZ" dirty="0"/>
              <a:t>Dnes multikulturní prostředí: festivaly, kuchyně, sport (fotbal, kriket), ~14 % obyvatel narozena v zahraničí</a:t>
            </a:r>
          </a:p>
        </p:txBody>
      </p:sp>
    </p:spTree>
    <p:extLst>
      <p:ext uri="{BB962C8B-B14F-4D97-AF65-F5344CB8AC3E}">
        <p14:creationId xmlns:p14="http://schemas.microsoft.com/office/powerpoint/2010/main" val="40118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78E34A-0F57-0D77-10DA-240036E0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Příroda a památky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C2791E-76D3-ABE7-8110-288BB481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Slavné lokality: </a:t>
            </a:r>
            <a:r>
              <a:rPr lang="cs-CZ" b="1" dirty="0"/>
              <a:t>Skotské vysočiny</a:t>
            </a:r>
            <a:r>
              <a:rPr lang="cs-CZ" dirty="0"/>
              <a:t>, </a:t>
            </a:r>
            <a:r>
              <a:rPr lang="cs-CZ" b="1" dirty="0" err="1"/>
              <a:t>Lake</a:t>
            </a:r>
            <a:r>
              <a:rPr lang="cs-CZ" b="1" dirty="0"/>
              <a:t> </a:t>
            </a:r>
            <a:r>
              <a:rPr lang="cs-CZ" b="1" dirty="0" err="1"/>
              <a:t>District</a:t>
            </a:r>
            <a:r>
              <a:rPr lang="cs-CZ" dirty="0"/>
              <a:t>, </a:t>
            </a:r>
            <a:r>
              <a:rPr lang="cs-CZ" b="1" dirty="0" err="1"/>
              <a:t>Snowdonia</a:t>
            </a:r>
            <a:r>
              <a:rPr lang="cs-CZ" dirty="0"/>
              <a:t>, </a:t>
            </a:r>
            <a:r>
              <a:rPr lang="cs-CZ" b="1" dirty="0" err="1"/>
              <a:t>Giant’s</a:t>
            </a:r>
            <a:r>
              <a:rPr lang="cs-CZ" b="1" dirty="0"/>
              <a:t> </a:t>
            </a:r>
            <a:r>
              <a:rPr lang="cs-CZ" b="1" dirty="0" err="1"/>
              <a:t>Causeway</a:t>
            </a:r>
            <a:r>
              <a:rPr lang="cs-CZ" dirty="0"/>
              <a:t>, skalnaté pobřeží</a:t>
            </a:r>
          </a:p>
          <a:p>
            <a:endParaRPr lang="cs-CZ" dirty="0"/>
          </a:p>
          <a:p>
            <a:r>
              <a:rPr lang="cs-CZ" dirty="0"/>
              <a:t>Městské symboly: </a:t>
            </a:r>
            <a:r>
              <a:rPr lang="cs-CZ" b="1" dirty="0"/>
              <a:t>Londýn</a:t>
            </a:r>
            <a:r>
              <a:rPr lang="cs-CZ" dirty="0"/>
              <a:t> (Big Ben, Buckinghamský palác), </a:t>
            </a:r>
            <a:r>
              <a:rPr lang="cs-CZ" b="1" dirty="0"/>
              <a:t>Hrad v Edinburghu</a:t>
            </a:r>
            <a:r>
              <a:rPr lang="cs-CZ" dirty="0"/>
              <a:t>, </a:t>
            </a:r>
            <a:r>
              <a:rPr lang="cs-CZ" b="1" dirty="0"/>
              <a:t>Stonehenge</a:t>
            </a:r>
            <a:r>
              <a:rPr lang="cs-CZ" dirty="0"/>
              <a:t>, historická města (Oxford, </a:t>
            </a:r>
            <a:r>
              <a:rPr lang="cs-CZ" dirty="0" err="1"/>
              <a:t>Bath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44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7F1F03-1C88-75BD-1815-F2F1962D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Současné problémy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FF2F1A-89E2-D697-E8EE-764DD9FB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Počet obyvatel dosáhl ~68,3 miliónu v polovině roku 2023, hlavně díky </a:t>
            </a:r>
            <a:r>
              <a:rPr lang="cs-CZ" b="1" dirty="0"/>
              <a:t>imigraci</a:t>
            </a:r>
            <a:r>
              <a:rPr lang="cs-CZ" dirty="0"/>
              <a:t> – rostoucí napětí</a:t>
            </a:r>
          </a:p>
          <a:p>
            <a:endParaRPr lang="cs-CZ" dirty="0"/>
          </a:p>
          <a:p>
            <a:r>
              <a:rPr lang="cs-CZ" dirty="0"/>
              <a:t>Hospodářské problémy: </a:t>
            </a:r>
            <a:r>
              <a:rPr lang="cs-CZ" b="1" dirty="0"/>
              <a:t>stagnace</a:t>
            </a:r>
            <a:r>
              <a:rPr lang="cs-CZ" dirty="0"/>
              <a:t>, dopady Brexitu, </a:t>
            </a:r>
            <a:r>
              <a:rPr lang="cs-CZ" dirty="0" err="1"/>
              <a:t>podinvestice</a:t>
            </a:r>
            <a:r>
              <a:rPr lang="cs-CZ" dirty="0"/>
              <a:t> a vysoké ceny energií – žádosti o reformy zónování a infrastruktury</a:t>
            </a:r>
          </a:p>
          <a:p>
            <a:endParaRPr lang="cs-CZ" dirty="0"/>
          </a:p>
          <a:p>
            <a:r>
              <a:rPr lang="cs-CZ" dirty="0"/>
              <a:t>Ekologické výzvy: </a:t>
            </a:r>
            <a:r>
              <a:rPr lang="cs-CZ" b="1" dirty="0"/>
              <a:t>zvýšené srážky</a:t>
            </a:r>
            <a:r>
              <a:rPr lang="cs-CZ" dirty="0"/>
              <a:t>, záplavy – investice do ochrany (např. </a:t>
            </a:r>
            <a:r>
              <a:rPr lang="cs-CZ" b="1" dirty="0" err="1"/>
              <a:t>Thames</a:t>
            </a:r>
            <a:r>
              <a:rPr lang="cs-CZ" b="1" dirty="0"/>
              <a:t> </a:t>
            </a:r>
            <a:r>
              <a:rPr lang="cs-CZ" b="1" dirty="0" err="1"/>
              <a:t>Barrier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4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0AE24B-7D23-87BA-573E-0F94CA77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 &amp; Basic </a:t>
            </a:r>
            <a:r>
              <a:rPr lang="cs-CZ" dirty="0" err="1"/>
              <a:t>Facts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FFA89C-46A0-BBD0-7641-37C185A3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Great Britain</a:t>
            </a:r>
            <a:r>
              <a:rPr lang="en-US" dirty="0"/>
              <a:t> is the largest island in the British Isles (England, Scotland, Wales), covering about </a:t>
            </a:r>
            <a:r>
              <a:rPr lang="en-US" b="1" dirty="0"/>
              <a:t>209,331 km²</a:t>
            </a:r>
            <a:endParaRPr lang="cs-CZ" b="1" dirty="0"/>
          </a:p>
          <a:p>
            <a:r>
              <a:rPr lang="en-US" dirty="0"/>
              <a:t>Politically, the </a:t>
            </a:r>
            <a:r>
              <a:rPr lang="en-US" b="1" dirty="0"/>
              <a:t>United Kingdom of Great Britain and Northern Ireland (UK)</a:t>
            </a:r>
            <a:r>
              <a:rPr lang="en-US" dirty="0"/>
              <a:t> includes these three countries plus </a:t>
            </a:r>
            <a:r>
              <a:rPr lang="en-US" b="1" dirty="0"/>
              <a:t>Northern Ireland</a:t>
            </a:r>
            <a:r>
              <a:rPr lang="en-US" dirty="0"/>
              <a:t>, with a total area of around </a:t>
            </a:r>
            <a:r>
              <a:rPr lang="en-US" b="1" dirty="0"/>
              <a:t>242,500 km²</a:t>
            </a:r>
            <a:r>
              <a:rPr lang="en-US" dirty="0"/>
              <a:t> and a population of about </a:t>
            </a:r>
            <a:r>
              <a:rPr lang="en-US" b="1" dirty="0"/>
              <a:t>68 million</a:t>
            </a:r>
            <a:r>
              <a:rPr lang="en-US" dirty="0"/>
              <a:t> (2023)</a:t>
            </a:r>
            <a:endParaRPr lang="cs-CZ" dirty="0"/>
          </a:p>
          <a:p>
            <a:r>
              <a:rPr lang="en-US" dirty="0"/>
              <a:t>Government: </a:t>
            </a:r>
            <a:r>
              <a:rPr lang="en-US" b="1" dirty="0"/>
              <a:t>unitary parliamentary constitutional monarchy</a:t>
            </a:r>
            <a:r>
              <a:rPr lang="en-US" dirty="0"/>
              <a:t>. Current monarch is </a:t>
            </a:r>
            <a:r>
              <a:rPr lang="en-US" b="1" dirty="0"/>
              <a:t>King Charles III</a:t>
            </a:r>
            <a:r>
              <a:rPr lang="en-US" dirty="0"/>
              <a:t>, and the Prime Minister is </a:t>
            </a:r>
            <a:r>
              <a:rPr lang="en-US" b="1" dirty="0"/>
              <a:t>Keir Starmer</a:t>
            </a:r>
            <a:r>
              <a:rPr lang="en-US" dirty="0"/>
              <a:t> (since July 2024)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000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08C63-E68B-71DD-4584-4606C486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735809-C0F6-8D4D-09C0-50BB72FE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Spojené království je </a:t>
            </a:r>
            <a:r>
              <a:rPr lang="cs-CZ" b="1" dirty="0"/>
              <a:t>historicky významný, vlivný a rozmanitý</a:t>
            </a:r>
            <a:r>
              <a:rPr lang="cs-CZ" dirty="0"/>
              <a:t> stát s dopadem na </a:t>
            </a:r>
            <a:r>
              <a:rPr lang="cs-CZ" b="1" dirty="0"/>
              <a:t>ekonomiku, kulturu, politiku i techniku</a:t>
            </a:r>
          </a:p>
          <a:p>
            <a:endParaRPr lang="cs-CZ" b="1" dirty="0"/>
          </a:p>
          <a:p>
            <a:r>
              <a:rPr lang="cs-CZ" dirty="0"/>
              <a:t>Díky své </a:t>
            </a:r>
            <a:r>
              <a:rPr lang="cs-CZ" b="1" dirty="0"/>
              <a:t>geografické pestrosti</a:t>
            </a:r>
            <a:r>
              <a:rPr lang="cs-CZ" dirty="0"/>
              <a:t>, bohaté historii, parlamentní monarchii a inovacím je skvělým maturitním tématem (zeměpis, dějiny, ekonomika, kultura, politika)</a:t>
            </a:r>
          </a:p>
        </p:txBody>
      </p:sp>
    </p:spTree>
    <p:extLst>
      <p:ext uri="{BB962C8B-B14F-4D97-AF65-F5344CB8AC3E}">
        <p14:creationId xmlns:p14="http://schemas.microsoft.com/office/powerpoint/2010/main" val="3067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22183-2795-0FD9-5905-5BFB7016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Geography</a:t>
            </a:r>
            <a:r>
              <a:rPr lang="cs-CZ" dirty="0"/>
              <a:t> &amp; </a:t>
            </a:r>
            <a:r>
              <a:rPr lang="cs-CZ" dirty="0" err="1"/>
              <a:t>Climate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CACEA1-9FC2-B46F-4308-3FD71316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UK lies off northwest Europe, bordered by the </a:t>
            </a:r>
            <a:r>
              <a:rPr lang="en-US" b="1" dirty="0"/>
              <a:t>Atlantic Ocean</a:t>
            </a:r>
            <a:r>
              <a:rPr lang="en-US" dirty="0"/>
              <a:t>, </a:t>
            </a:r>
            <a:r>
              <a:rPr lang="en-US" b="1" dirty="0"/>
              <a:t>North Sea</a:t>
            </a:r>
            <a:r>
              <a:rPr lang="en-US" dirty="0"/>
              <a:t>, </a:t>
            </a:r>
            <a:r>
              <a:rPr lang="en-US" b="1" dirty="0"/>
              <a:t>Celtic Sea</a:t>
            </a:r>
            <a:r>
              <a:rPr lang="en-US" dirty="0"/>
              <a:t>, and </a:t>
            </a:r>
            <a:r>
              <a:rPr lang="en-US" b="1" dirty="0"/>
              <a:t>Ireland Sea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  <a:p>
            <a:r>
              <a:rPr lang="en-US" dirty="0"/>
              <a:t>Landscapes: </a:t>
            </a:r>
            <a:r>
              <a:rPr lang="en-US" b="1" dirty="0"/>
              <a:t>Scottish Highlands</a:t>
            </a:r>
            <a:r>
              <a:rPr lang="en-US" dirty="0"/>
              <a:t>, </a:t>
            </a:r>
            <a:r>
              <a:rPr lang="en-US" b="1" dirty="0"/>
              <a:t>English Lake District</a:t>
            </a:r>
            <a:r>
              <a:rPr lang="en-US" dirty="0"/>
              <a:t>, </a:t>
            </a:r>
            <a:r>
              <a:rPr lang="en-US" b="1" dirty="0" err="1"/>
              <a:t>Wales’</a:t>
            </a:r>
            <a:r>
              <a:rPr lang="en-US" b="1" dirty="0"/>
              <a:t> Snowdonia</a:t>
            </a:r>
            <a:r>
              <a:rPr lang="en-US" dirty="0"/>
              <a:t>, rolling plains and coastlines (e.g., Dover cliffs) </a:t>
            </a:r>
            <a:endParaRPr lang="cs-CZ" dirty="0"/>
          </a:p>
          <a:p>
            <a:endParaRPr lang="cs-CZ" dirty="0"/>
          </a:p>
          <a:p>
            <a:r>
              <a:rPr lang="en-US" dirty="0"/>
              <a:t>Climate: </a:t>
            </a:r>
            <a:r>
              <a:rPr lang="en-US" b="1" dirty="0"/>
              <a:t>temperate maritime</a:t>
            </a:r>
            <a:r>
              <a:rPr lang="en-US" dirty="0"/>
              <a:t>, mild summers, cool wet winters, frequent rain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096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31EAF4-8EC2-57C8-FC77-3AA0A68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History</a:t>
            </a:r>
            <a:r>
              <a:rPr lang="cs-CZ" dirty="0"/>
              <a:t> &amp;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263340-53EF-97AB-C7EF-393E293D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Inhabited since the Neolithic; Romans founded Londinium (AD 43); Anglo-Saxons followed; Norman Conquest in 1066</a:t>
            </a:r>
            <a:endParaRPr lang="cs-CZ" dirty="0"/>
          </a:p>
          <a:p>
            <a:r>
              <a:rPr lang="en-US" b="1" dirty="0"/>
              <a:t>Acts of Union 1707</a:t>
            </a:r>
            <a:r>
              <a:rPr lang="en-US" dirty="0"/>
              <a:t> united England and Scotland; </a:t>
            </a:r>
            <a:r>
              <a:rPr lang="en-US" b="1" dirty="0"/>
              <a:t>1801</a:t>
            </a:r>
            <a:r>
              <a:rPr lang="en-US" dirty="0"/>
              <a:t> Ireland joined (majority left in 1922)</a:t>
            </a:r>
            <a:endParaRPr lang="cs-CZ" dirty="0"/>
          </a:p>
          <a:p>
            <a:r>
              <a:rPr lang="en-US" dirty="0"/>
              <a:t>The UK pioneered the </a:t>
            </a:r>
            <a:r>
              <a:rPr lang="en-US" b="1" dirty="0"/>
              <a:t>Industrial Revolution</a:t>
            </a:r>
            <a:r>
              <a:rPr lang="en-US" dirty="0"/>
              <a:t>, with railways, steamships, and heavy industry</a:t>
            </a:r>
            <a:endParaRPr lang="cs-CZ" dirty="0"/>
          </a:p>
          <a:p>
            <a:r>
              <a:rPr lang="en-US" dirty="0"/>
              <a:t>Today: constitutional monarch with power shared by </a:t>
            </a:r>
            <a:r>
              <a:rPr lang="en-US" b="1" dirty="0"/>
              <a:t>Parliament</a:t>
            </a:r>
            <a:r>
              <a:rPr lang="en-US" dirty="0"/>
              <a:t> (Commons &amp; Lords) and </a:t>
            </a:r>
            <a:r>
              <a:rPr lang="en-US" b="1" dirty="0"/>
              <a:t>Prime Minister</a:t>
            </a:r>
            <a:r>
              <a:rPr lang="en-US" dirty="0"/>
              <a:t>. Scotland, Wales &amp; Northern Ireland have devolved powers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862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DC92AD-1BAA-F999-6C7F-2C4B9376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Population</a:t>
            </a:r>
            <a:r>
              <a:rPr lang="cs-CZ" dirty="0"/>
              <a:t>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806A80-D451-057A-F653-DFB1D20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Population ~</a:t>
            </a:r>
            <a:r>
              <a:rPr lang="en-US" b="1" dirty="0"/>
              <a:t>68 million</a:t>
            </a:r>
            <a:r>
              <a:rPr lang="en-US" dirty="0"/>
              <a:t>, about </a:t>
            </a:r>
            <a:r>
              <a:rPr lang="en-US" b="1" dirty="0"/>
              <a:t>83% urbanized</a:t>
            </a:r>
            <a:r>
              <a:rPr lang="en-US" dirty="0"/>
              <a:t>, London home to ~13% of the UK’s people</a:t>
            </a:r>
            <a:endParaRPr lang="cs-CZ" dirty="0"/>
          </a:p>
          <a:p>
            <a:endParaRPr lang="cs-CZ" dirty="0"/>
          </a:p>
          <a:p>
            <a:r>
              <a:rPr lang="en-US" dirty="0"/>
              <a:t>Official language: </a:t>
            </a:r>
            <a:r>
              <a:rPr lang="en-US" b="1" dirty="0"/>
              <a:t>English</a:t>
            </a:r>
            <a:r>
              <a:rPr lang="en-US" dirty="0"/>
              <a:t>; regional languages include </a:t>
            </a:r>
            <a:r>
              <a:rPr lang="en-US" b="1" dirty="0"/>
              <a:t>Welsh, Scots Gaelic, Scots, Irish, </a:t>
            </a:r>
            <a:r>
              <a:rPr lang="en-US" b="1" dirty="0" err="1"/>
              <a:t>Cornis</a:t>
            </a:r>
            <a:r>
              <a:rPr lang="cs-CZ" b="1" dirty="0"/>
              <a:t>h</a:t>
            </a:r>
          </a:p>
          <a:p>
            <a:endParaRPr lang="cs-CZ" dirty="0"/>
          </a:p>
          <a:p>
            <a:r>
              <a:rPr lang="cs-CZ" dirty="0"/>
              <a:t>Religion: </a:t>
            </a:r>
            <a:r>
              <a:rPr lang="cs-CZ" b="1" dirty="0" err="1"/>
              <a:t>Christianity</a:t>
            </a:r>
            <a:r>
              <a:rPr lang="cs-CZ" b="1" dirty="0"/>
              <a:t> (~57%)</a:t>
            </a:r>
            <a:r>
              <a:rPr lang="cs-CZ" dirty="0"/>
              <a:t>, plus </a:t>
            </a:r>
            <a:r>
              <a:rPr lang="cs-CZ" b="1" dirty="0" err="1"/>
              <a:t>Islam</a:t>
            </a:r>
            <a:r>
              <a:rPr lang="cs-CZ" b="1" dirty="0"/>
              <a:t> (~5.5%)</a:t>
            </a:r>
            <a:r>
              <a:rPr lang="cs-CZ" dirty="0"/>
              <a:t>, </a:t>
            </a:r>
            <a:r>
              <a:rPr lang="cs-CZ" dirty="0" err="1"/>
              <a:t>Hinduism</a:t>
            </a:r>
            <a:r>
              <a:rPr lang="cs-CZ" dirty="0"/>
              <a:t>, </a:t>
            </a:r>
            <a:r>
              <a:rPr lang="cs-CZ" dirty="0" err="1"/>
              <a:t>Sikhism</a:t>
            </a:r>
            <a:r>
              <a:rPr lang="cs-CZ" dirty="0"/>
              <a:t>, </a:t>
            </a:r>
            <a:r>
              <a:rPr lang="cs-CZ" dirty="0" err="1"/>
              <a:t>Judaism</a:t>
            </a:r>
            <a:r>
              <a:rPr lang="cs-CZ" dirty="0"/>
              <a:t>; ~33% no religion</a:t>
            </a:r>
          </a:p>
        </p:txBody>
      </p:sp>
    </p:spTree>
    <p:extLst>
      <p:ext uri="{BB962C8B-B14F-4D97-AF65-F5344CB8AC3E}">
        <p14:creationId xmlns:p14="http://schemas.microsoft.com/office/powerpoint/2010/main" val="40977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B1C21E-B777-92DF-A366-55A8823E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Economy</a:t>
            </a:r>
            <a:r>
              <a:rPr lang="cs-CZ" dirty="0"/>
              <a:t> &amp; </a:t>
            </a:r>
            <a:r>
              <a:rPr lang="cs-CZ" dirty="0" err="1"/>
              <a:t>Infrastructure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E4A748-62D0-556C-DD44-5B0DEB61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</a:t>
            </a:r>
            <a:r>
              <a:rPr lang="en-US" b="1" dirty="0"/>
              <a:t>world’s largest economies</a:t>
            </a:r>
            <a:r>
              <a:rPr lang="en-US" dirty="0"/>
              <a:t> (5th–6th), GDP ~$3.3 trillion, GDP per capita ~$48,900</a:t>
            </a:r>
            <a:endParaRPr lang="cs-CZ" dirty="0"/>
          </a:p>
          <a:p>
            <a:endParaRPr lang="cs-CZ" dirty="0"/>
          </a:p>
          <a:p>
            <a:r>
              <a:rPr lang="en-US" dirty="0"/>
              <a:t>Key sectors: </a:t>
            </a:r>
            <a:r>
              <a:rPr lang="en-US" b="1" dirty="0"/>
              <a:t>finance (London)</a:t>
            </a:r>
            <a:r>
              <a:rPr lang="en-US" dirty="0"/>
              <a:t>, technology, manufacturing, pharmaceuticals, aerospace, creative industries, tourism</a:t>
            </a:r>
            <a:endParaRPr lang="cs-CZ" dirty="0"/>
          </a:p>
          <a:p>
            <a:endParaRPr lang="cs-CZ" dirty="0"/>
          </a:p>
          <a:p>
            <a:r>
              <a:rPr lang="en-US" dirty="0"/>
              <a:t>Infrastructure issues: underinvestment in housing, transport, and energy noted by experts as growth constraints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347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2E0A89-FCD3-15B3-8E7C-7C0AD6C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 &amp; Innovation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C4868C-A76C-C138-7581-3C6BDBC3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Culturally influential: Shakespeare, </a:t>
            </a:r>
            <a:r>
              <a:rPr lang="en-US" b="1" dirty="0"/>
              <a:t>West End theatre</a:t>
            </a:r>
            <a:r>
              <a:rPr lang="en-US" dirty="0"/>
              <a:t>, global music (The Beatles, Adele), British literature</a:t>
            </a:r>
            <a:endParaRPr lang="cs-CZ" dirty="0"/>
          </a:p>
          <a:p>
            <a:endParaRPr lang="cs-CZ" dirty="0"/>
          </a:p>
          <a:p>
            <a:r>
              <a:rPr lang="en-US" dirty="0"/>
              <a:t>Historical engineering feats: </a:t>
            </a:r>
            <a:r>
              <a:rPr lang="en-US" b="1" dirty="0"/>
              <a:t>steam engines, railways</a:t>
            </a:r>
            <a:r>
              <a:rPr lang="en-US" dirty="0"/>
              <a:t>, the </a:t>
            </a:r>
            <a:r>
              <a:rPr lang="en-US" b="1" dirty="0"/>
              <a:t>first underground</a:t>
            </a:r>
            <a:r>
              <a:rPr lang="en-US" dirty="0"/>
              <a:t> (London Tube), </a:t>
            </a:r>
            <a:r>
              <a:rPr lang="en-US" b="1" dirty="0"/>
              <a:t>Industrial Revolution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  <a:p>
            <a:r>
              <a:rPr lang="en-US" dirty="0"/>
              <a:t>Multicultural today: festivals, cuisines, sports (football, cricket), ~14% foreign-born population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74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DF742-476D-7D8A-9CA9-2A05D155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Nature</a:t>
            </a:r>
            <a:r>
              <a:rPr lang="cs-CZ" dirty="0"/>
              <a:t> &amp; </a:t>
            </a:r>
            <a:r>
              <a:rPr lang="cs-CZ" dirty="0" err="1"/>
              <a:t>Landmarks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54F16-F4A9-78E2-44E3-8D583DC3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Notable landscapes: </a:t>
            </a:r>
            <a:r>
              <a:rPr lang="en-US" b="1" dirty="0"/>
              <a:t>Scottish Highlands</a:t>
            </a:r>
            <a:r>
              <a:rPr lang="en-US" dirty="0"/>
              <a:t>, </a:t>
            </a:r>
            <a:r>
              <a:rPr lang="en-US" b="1" dirty="0"/>
              <a:t>Lake District</a:t>
            </a:r>
            <a:r>
              <a:rPr lang="en-US" dirty="0"/>
              <a:t>, </a:t>
            </a:r>
            <a:r>
              <a:rPr lang="en-US" b="1" dirty="0"/>
              <a:t>Snowdonia</a:t>
            </a:r>
            <a:r>
              <a:rPr lang="en-US" dirty="0"/>
              <a:t>, </a:t>
            </a:r>
            <a:r>
              <a:rPr lang="en-US" b="1" dirty="0"/>
              <a:t>Giant’s Causeway</a:t>
            </a:r>
            <a:r>
              <a:rPr lang="en-US" dirty="0"/>
              <a:t>, coastal cliffs, rural parks</a:t>
            </a:r>
            <a:endParaRPr lang="cs-CZ" dirty="0"/>
          </a:p>
          <a:p>
            <a:endParaRPr lang="cs-CZ" dirty="0"/>
          </a:p>
          <a:p>
            <a:r>
              <a:rPr lang="en-US" dirty="0"/>
              <a:t>Famous urban landmarks: </a:t>
            </a:r>
            <a:r>
              <a:rPr lang="en-US" b="1" dirty="0"/>
              <a:t>London</a:t>
            </a:r>
            <a:r>
              <a:rPr lang="en-US" dirty="0"/>
              <a:t> (Big Ben, Buckingham Palace), </a:t>
            </a:r>
            <a:r>
              <a:rPr lang="en-US" b="1" dirty="0"/>
              <a:t>Edinburgh Castle</a:t>
            </a:r>
            <a:r>
              <a:rPr lang="en-US" dirty="0"/>
              <a:t>, </a:t>
            </a:r>
            <a:r>
              <a:rPr lang="en-US" b="1" dirty="0"/>
              <a:t>Stonehenge</a:t>
            </a:r>
            <a:r>
              <a:rPr lang="en-US" dirty="0"/>
              <a:t>, historic cities like Oxford and Bath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15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168E7E-6C53-9201-402E-58EFC6C7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Recent</a:t>
            </a:r>
            <a:r>
              <a:rPr lang="cs-CZ" dirty="0"/>
              <a:t> </a:t>
            </a:r>
            <a:r>
              <a:rPr lang="cs-CZ" dirty="0" err="1"/>
              <a:t>Issues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20BE6B-BE59-81C7-E709-610E5582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Population rose to ~68.3 million in mid‑2023, driven by </a:t>
            </a:r>
            <a:r>
              <a:rPr lang="en-US" b="1" dirty="0"/>
              <a:t>immigration</a:t>
            </a:r>
            <a:r>
              <a:rPr lang="en-US" dirty="0"/>
              <a:t>, creating social tensions</a:t>
            </a:r>
            <a:endParaRPr lang="cs-CZ" dirty="0"/>
          </a:p>
          <a:p>
            <a:endParaRPr lang="cs-CZ" dirty="0"/>
          </a:p>
          <a:p>
            <a:r>
              <a:rPr lang="en-US" dirty="0"/>
              <a:t>Economic challenges include </a:t>
            </a:r>
            <a:r>
              <a:rPr lang="en-US" b="1" dirty="0"/>
              <a:t>stagnation</a:t>
            </a:r>
            <a:r>
              <a:rPr lang="en-US" dirty="0"/>
              <a:t>, post‑Brexit disruption, underinvestment, high energy costs – calls for reform in zoning and infrastructure</a:t>
            </a:r>
            <a:endParaRPr lang="cs-CZ" dirty="0"/>
          </a:p>
          <a:p>
            <a:endParaRPr lang="cs-CZ" dirty="0"/>
          </a:p>
          <a:p>
            <a:r>
              <a:rPr lang="en-US" dirty="0"/>
              <a:t>Environmental concerns: </a:t>
            </a:r>
            <a:r>
              <a:rPr lang="en-US" b="1" dirty="0"/>
              <a:t>increased rainfall</a:t>
            </a:r>
            <a:r>
              <a:rPr lang="en-US" dirty="0"/>
              <a:t>, flooding—investments in flood barriers (e.g., Thames Barrier)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184449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1105</Words>
  <Application>Microsoft Office PowerPoint</Application>
  <PresentationFormat>Širokoúhlá obrazovka</PresentationFormat>
  <Paragraphs>99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Galerie</vt:lpstr>
      <vt:lpstr>Velká Británie</vt:lpstr>
      <vt:lpstr>Introduction &amp; Basic Facts</vt:lpstr>
      <vt:lpstr>Geography &amp; Climate</vt:lpstr>
      <vt:lpstr>History &amp; Political System</vt:lpstr>
      <vt:lpstr>Population &amp; Society</vt:lpstr>
      <vt:lpstr>Economy &amp; Infrastructure</vt:lpstr>
      <vt:lpstr>Culture &amp; Innovation</vt:lpstr>
      <vt:lpstr>Nature &amp; Landmarks</vt:lpstr>
      <vt:lpstr>Recent Issues</vt:lpstr>
      <vt:lpstr>Conclusion</vt:lpstr>
      <vt:lpstr>From now on presentantion will be in Czech Language</vt:lpstr>
      <vt:lpstr>Úvod a základní údaje</vt:lpstr>
      <vt:lpstr>Geografie a podnebí</vt:lpstr>
      <vt:lpstr>Dějiny a politický systém</vt:lpstr>
      <vt:lpstr>Obyvatelstvo a společnost</vt:lpstr>
      <vt:lpstr>Ekonomika a infrastruktura</vt:lpstr>
      <vt:lpstr>Kultura a inovace</vt:lpstr>
      <vt:lpstr>Příroda a památky</vt:lpstr>
      <vt:lpstr>Současné problémy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Fedorov</dc:creator>
  <cp:lastModifiedBy>Marat Fedorov</cp:lastModifiedBy>
  <cp:revision>17</cp:revision>
  <dcterms:created xsi:type="dcterms:W3CDTF">2025-06-18T14:33:15Z</dcterms:created>
  <dcterms:modified xsi:type="dcterms:W3CDTF">2025-06-18T14:48:14Z</dcterms:modified>
</cp:coreProperties>
</file>