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FAEDF5-F0ED-49ED-A8C4-30CEA0D0FDD1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325650-C613-4926-AACA-964F36A1A7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32877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EDF5-F0ED-49ED-A8C4-30CEA0D0FDD1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5650-C613-4926-AACA-964F36A1A7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6086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FAEDF5-F0ED-49ED-A8C4-30CEA0D0FDD1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325650-C613-4926-AACA-964F36A1A7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3089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EDF5-F0ED-49ED-A8C4-30CEA0D0FDD1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CF325650-C613-4926-AACA-964F36A1A7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708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FAEDF5-F0ED-49ED-A8C4-30CEA0D0FDD1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325650-C613-4926-AACA-964F36A1A7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493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EDF5-F0ED-49ED-A8C4-30CEA0D0FDD1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5650-C613-4926-AACA-964F36A1A7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099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EDF5-F0ED-49ED-A8C4-30CEA0D0FDD1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5650-C613-4926-AACA-964F36A1A7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07493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EDF5-F0ED-49ED-A8C4-30CEA0D0FDD1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5650-C613-4926-AACA-964F36A1A7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65777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EDF5-F0ED-49ED-A8C4-30CEA0D0FDD1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5650-C613-4926-AACA-964F36A1A7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220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FAEDF5-F0ED-49ED-A8C4-30CEA0D0FDD1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F325650-C613-4926-AACA-964F36A1A7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046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AEDF5-F0ED-49ED-A8C4-30CEA0D0FDD1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25650-C613-4926-AACA-964F36A1A7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0875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03FAEDF5-F0ED-49ED-A8C4-30CEA0D0FDD1}" type="datetimeFigureOut">
              <a:rPr lang="cs-CZ" smtClean="0"/>
              <a:t>02.10.2023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F325650-C613-4926-AACA-964F36A1A772}" type="slidenum">
              <a:rPr lang="cs-CZ" smtClean="0"/>
              <a:t>‹#›</a:t>
            </a:fld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4827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F8A0DC-C94F-6BA8-D4F7-FFED23B6EB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Anglický realismus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E5854B1-AE1C-65DA-4EE0-0228F1293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1545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8801CA-AFF0-1AD3-62B5-4060454A5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Anglický realismus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EF12C66-E03B-476D-8143-6FD738E64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Začátky spojovány s měšťanským románem 17. a 18. století</a:t>
            </a:r>
          </a:p>
          <a:p>
            <a:r>
              <a:rPr lang="cs-CZ" dirty="0"/>
              <a:t>Daniel Defoe – Robinson Crusoe </a:t>
            </a:r>
          </a:p>
          <a:p>
            <a:r>
              <a:rPr lang="cs-CZ" dirty="0" err="1"/>
              <a:t>Johnatan</a:t>
            </a:r>
            <a:r>
              <a:rPr lang="cs-CZ" dirty="0"/>
              <a:t> </a:t>
            </a:r>
            <a:r>
              <a:rPr lang="cs-CZ" dirty="0" err="1"/>
              <a:t>Swift</a:t>
            </a:r>
            <a:r>
              <a:rPr lang="cs-CZ" dirty="0"/>
              <a:t> – </a:t>
            </a:r>
            <a:r>
              <a:rPr lang="cs-CZ" dirty="0" err="1"/>
              <a:t>Guliverovy</a:t>
            </a:r>
            <a:r>
              <a:rPr lang="cs-CZ" dirty="0"/>
              <a:t> cesty</a:t>
            </a:r>
          </a:p>
          <a:p>
            <a:r>
              <a:rPr lang="cs-CZ" dirty="0"/>
              <a:t>Henry </a:t>
            </a:r>
            <a:r>
              <a:rPr lang="cs-CZ" dirty="0" err="1"/>
              <a:t>Fielding</a:t>
            </a:r>
            <a:r>
              <a:rPr lang="cs-CZ" dirty="0"/>
              <a:t> – Tom Jones</a:t>
            </a:r>
          </a:p>
        </p:txBody>
      </p:sp>
    </p:spTree>
    <p:extLst>
      <p:ext uri="{BB962C8B-B14F-4D97-AF65-F5344CB8AC3E}">
        <p14:creationId xmlns:p14="http://schemas.microsoft.com/office/powerpoint/2010/main" val="3785846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E6DAC4-63B5-DF89-885D-373F98C4C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Charles </a:t>
            </a:r>
            <a:r>
              <a:rPr lang="cs-CZ" dirty="0" err="1"/>
              <a:t>dickens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6A68D35-AC39-FE76-48EC-1D01B6FA0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Zpracovává zážitky ze svého neradostného dětství</a:t>
            </a:r>
          </a:p>
          <a:p>
            <a:r>
              <a:rPr lang="cs-CZ" dirty="0"/>
              <a:t>Otec i s rodinou skončil ve vězení pro dlužníky</a:t>
            </a:r>
          </a:p>
          <a:p>
            <a:r>
              <a:rPr lang="cs-CZ" dirty="0"/>
              <a:t>Už jako malý musel pracovat, ve škole ho týrali</a:t>
            </a:r>
          </a:p>
          <a:p>
            <a:r>
              <a:rPr lang="cs-CZ" dirty="0"/>
              <a:t>Pracoval v továrně na leštidla na boty, v 15 letech se stal písařem</a:t>
            </a:r>
          </a:p>
          <a:p>
            <a:r>
              <a:rPr lang="cs-CZ" dirty="0"/>
              <a:t>V 18 letech už byl autorem příběhů – vycházely v novinách </a:t>
            </a:r>
          </a:p>
          <a:p>
            <a:pPr lvl="1"/>
            <a:r>
              <a:rPr lang="cs-CZ" dirty="0"/>
              <a:t>pod pseudonymem </a:t>
            </a:r>
            <a:r>
              <a:rPr lang="cs-CZ" dirty="0" err="1"/>
              <a:t>Boz</a:t>
            </a:r>
            <a:endParaRPr lang="cs-CZ" dirty="0"/>
          </a:p>
          <a:p>
            <a:r>
              <a:rPr lang="cs-CZ" dirty="0"/>
              <a:t>Svá díla věnoval dětem, sirotkům, jako byl on sám</a:t>
            </a:r>
          </a:p>
          <a:p>
            <a:r>
              <a:rPr lang="cs-CZ" dirty="0"/>
              <a:t>Chtěl, aby na konci příběhu byl někdo, kdo se o ty děti postará</a:t>
            </a:r>
          </a:p>
        </p:txBody>
      </p:sp>
      <p:pic>
        <p:nvPicPr>
          <p:cNvPr id="5" name="Obrázek 4" descr="Obsah obrázku Lidská tvář, portrét, Lidské vousy, oblečení&#10;&#10;Popis byl vytvořen automaticky">
            <a:extLst>
              <a:ext uri="{FF2B5EF4-FFF2-40B4-BE49-F238E27FC236}">
                <a16:creationId xmlns:a16="http://schemas.microsoft.com/office/drawing/2014/main" id="{66CB16A3-BD67-7D31-82A3-4AC2826D3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5902" y="1542369"/>
            <a:ext cx="3387730" cy="49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11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634BD0-F16E-AA1C-5F7F-A00306EE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Dílo Charlese Dickense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08C1290-0F6E-CE50-2282-E8ADA8AF3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69594"/>
          </a:xfrm>
        </p:spPr>
        <p:txBody>
          <a:bodyPr/>
          <a:lstStyle/>
          <a:p>
            <a:r>
              <a:rPr lang="cs-CZ" dirty="0"/>
              <a:t>Oliver Twist</a:t>
            </a:r>
          </a:p>
          <a:p>
            <a:pPr lvl="1"/>
            <a:r>
              <a:rPr lang="cs-CZ" dirty="0"/>
              <a:t>Sociálně kritický román o životě nešťastného sirotka</a:t>
            </a:r>
          </a:p>
          <a:p>
            <a:r>
              <a:rPr lang="cs-CZ" dirty="0"/>
              <a:t>David Copperfield</a:t>
            </a:r>
          </a:p>
          <a:p>
            <a:pPr lvl="1"/>
            <a:r>
              <a:rPr lang="cs-CZ" dirty="0"/>
              <a:t>Román s autobiografickými rysy</a:t>
            </a:r>
          </a:p>
          <a:p>
            <a:r>
              <a:rPr lang="cs-CZ" dirty="0"/>
              <a:t>Malá </a:t>
            </a:r>
            <a:r>
              <a:rPr lang="cs-CZ" dirty="0" err="1"/>
              <a:t>Doritka</a:t>
            </a:r>
            <a:endParaRPr lang="cs-CZ" dirty="0"/>
          </a:p>
          <a:p>
            <a:r>
              <a:rPr lang="cs-CZ" dirty="0"/>
              <a:t>Nadějné vyhlídky</a:t>
            </a:r>
          </a:p>
          <a:p>
            <a:pPr lvl="1"/>
            <a:r>
              <a:rPr lang="cs-CZ" dirty="0"/>
              <a:t>Románové vyprávění o cestě sirotka Pipa za snem panského života</a:t>
            </a:r>
          </a:p>
          <a:p>
            <a:r>
              <a:rPr lang="cs-CZ" dirty="0"/>
              <a:t>Starožitníkův krám</a:t>
            </a:r>
          </a:p>
          <a:p>
            <a:r>
              <a:rPr lang="cs-CZ" dirty="0"/>
              <a:t>Kronika </a:t>
            </a:r>
            <a:r>
              <a:rPr lang="cs-CZ" dirty="0" err="1"/>
              <a:t>Pickwickova</a:t>
            </a:r>
            <a:r>
              <a:rPr lang="cs-CZ" dirty="0"/>
              <a:t> klubu – soubor příběhů vydávaných pod pseudonymem </a:t>
            </a:r>
            <a:r>
              <a:rPr lang="cs-CZ" dirty="0" err="1"/>
              <a:t>Boz</a:t>
            </a:r>
            <a:r>
              <a:rPr lang="cs-CZ" dirty="0"/>
              <a:t>, humoristický román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8645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1F198BF-DB48-1FB0-9229-B0A626E4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Emily a </a:t>
            </a:r>
            <a:r>
              <a:rPr lang="cs-CZ" dirty="0" err="1"/>
              <a:t>charlotte</a:t>
            </a:r>
            <a:r>
              <a:rPr lang="cs-CZ" dirty="0"/>
              <a:t> </a:t>
            </a:r>
            <a:r>
              <a:rPr lang="cs-CZ" dirty="0" err="1"/>
              <a:t>Brontëovy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B7037B8-3927-B128-18E4-CF204E5F1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Literárně nadané sestry ze severoanglického </a:t>
            </a:r>
            <a:r>
              <a:rPr lang="cs-CZ" dirty="0" err="1"/>
              <a:t>Yorkshiru</a:t>
            </a:r>
            <a:endParaRPr lang="cs-CZ" dirty="0"/>
          </a:p>
          <a:p>
            <a:r>
              <a:rPr lang="cs-CZ" dirty="0"/>
              <a:t>Emily</a:t>
            </a:r>
          </a:p>
          <a:p>
            <a:pPr lvl="1"/>
            <a:r>
              <a:rPr lang="cs-CZ" dirty="0"/>
              <a:t>Román Na větrné hůrce</a:t>
            </a:r>
          </a:p>
          <a:p>
            <a:r>
              <a:rPr lang="cs-CZ" dirty="0"/>
              <a:t>Charlotte</a:t>
            </a:r>
          </a:p>
          <a:p>
            <a:pPr lvl="1"/>
            <a:r>
              <a:rPr lang="cs-CZ" dirty="0"/>
              <a:t>Román Jana Eyrová</a:t>
            </a:r>
          </a:p>
        </p:txBody>
      </p:sp>
      <p:pic>
        <p:nvPicPr>
          <p:cNvPr id="5" name="Obrázek 4" descr="Obsah obrázku obraz, savec, umění, portrét&#10;&#10;Popis byl vytvořen automaticky">
            <a:extLst>
              <a:ext uri="{FF2B5EF4-FFF2-40B4-BE49-F238E27FC236}">
                <a16:creationId xmlns:a16="http://schemas.microsoft.com/office/drawing/2014/main" id="{786FF5FA-2DB0-C7D3-36B0-72970590F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754" y="702156"/>
            <a:ext cx="2595953" cy="4001229"/>
          </a:xfrm>
          <a:prstGeom prst="rect">
            <a:avLst/>
          </a:prstGeom>
        </p:spPr>
      </p:pic>
      <p:pic>
        <p:nvPicPr>
          <p:cNvPr id="7" name="Obrázek 6" descr="Obsah obrázku Lidská tvář, osoba, oblečení, interiér&#10;&#10;Popis byl vytvořen automaticky">
            <a:extLst>
              <a:ext uri="{FF2B5EF4-FFF2-40B4-BE49-F238E27FC236}">
                <a16:creationId xmlns:a16="http://schemas.microsoft.com/office/drawing/2014/main" id="{DD9C57CA-0C2C-3CFA-B0B5-2EE8A8D10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334124" y="2543314"/>
            <a:ext cx="2895883" cy="422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2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9A1B230-F624-80A4-D3EA-753A7069D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Robert louis </a:t>
            </a:r>
            <a:r>
              <a:rPr lang="cs-CZ" dirty="0" err="1"/>
              <a:t>Stevenson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2502E7-76DD-0E12-EB4A-850D103C7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Autor řady dobrodružných románů a povídek</a:t>
            </a:r>
          </a:p>
          <a:p>
            <a:r>
              <a:rPr lang="cs-CZ" dirty="0"/>
              <a:t>Dílo:</a:t>
            </a:r>
          </a:p>
          <a:p>
            <a:pPr lvl="1"/>
            <a:r>
              <a:rPr lang="cs-CZ" dirty="0"/>
              <a:t>Poklad na ostrově – klasické dílo dětské literatury</a:t>
            </a:r>
          </a:p>
          <a:p>
            <a:pPr lvl="1"/>
            <a:r>
              <a:rPr lang="cs-CZ" dirty="0"/>
              <a:t>Podivuhodný případ doktora </a:t>
            </a:r>
            <a:r>
              <a:rPr lang="cs-CZ" dirty="0" err="1"/>
              <a:t>Jekylla</a:t>
            </a:r>
            <a:r>
              <a:rPr lang="cs-CZ" dirty="0"/>
              <a:t> a pana </a:t>
            </a:r>
            <a:r>
              <a:rPr lang="cs-CZ" dirty="0" err="1"/>
              <a:t>Hyda</a:t>
            </a:r>
            <a:r>
              <a:rPr lang="cs-CZ" dirty="0"/>
              <a:t> </a:t>
            </a:r>
          </a:p>
          <a:p>
            <a:pPr lvl="2"/>
            <a:r>
              <a:rPr lang="cs-CZ" dirty="0"/>
              <a:t>symbolické zpodobení dvojí lidské povahy</a:t>
            </a:r>
          </a:p>
        </p:txBody>
      </p:sp>
      <p:pic>
        <p:nvPicPr>
          <p:cNvPr id="5" name="Obrázek 4" descr="Obsah obrázku Lidská tvář, osoba, portrét, oblečení&#10;&#10;Popis byl vytvořen automaticky">
            <a:extLst>
              <a:ext uri="{FF2B5EF4-FFF2-40B4-BE49-F238E27FC236}">
                <a16:creationId xmlns:a16="http://schemas.microsoft.com/office/drawing/2014/main" id="{050C35F2-A2D6-1587-9825-90503A241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56" y="1123949"/>
            <a:ext cx="3877238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97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1FE0D9-61D0-C52B-A718-24F44B10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Lewis </a:t>
            </a:r>
            <a:r>
              <a:rPr lang="cs-CZ" dirty="0" err="1"/>
              <a:t>Carroll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D956AF-380F-C9AF-E956-862D6187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Alenka v říši divů</a:t>
            </a:r>
          </a:p>
          <a:p>
            <a:r>
              <a:rPr lang="cs-CZ" dirty="0"/>
              <a:t>Za zrcadlem a s čím se tam Alenka setkala (volné pokračování)</a:t>
            </a:r>
          </a:p>
        </p:txBody>
      </p:sp>
      <p:pic>
        <p:nvPicPr>
          <p:cNvPr id="5" name="Obrázek 4" descr="Obsah obrázku oblečení, osoba, Lidská tvář, portrét&#10;&#10;Popis byl vytvořen automaticky">
            <a:extLst>
              <a:ext uri="{FF2B5EF4-FFF2-40B4-BE49-F238E27FC236}">
                <a16:creationId xmlns:a16="http://schemas.microsoft.com/office/drawing/2014/main" id="{DBCA43F3-02BC-D105-8693-CC5FE97DE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9885" y="1715956"/>
            <a:ext cx="3180947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931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a">
  <a:themeElements>
    <a:clrScheme name="Dividenda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a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a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B7FD592E80E145A93F4F7C0206A697" ma:contentTypeVersion="5" ma:contentTypeDescription="Vytvoří nový dokument" ma:contentTypeScope="" ma:versionID="f68e953589db5bd48f03ddc8877089a8">
  <xsd:schema xmlns:xsd="http://www.w3.org/2001/XMLSchema" xmlns:xs="http://www.w3.org/2001/XMLSchema" xmlns:p="http://schemas.microsoft.com/office/2006/metadata/properties" xmlns:ns2="51333e47-32ba-4380-9ac2-efc91d5dfb65" xmlns:ns3="27f475f8-0000-4ae1-9ca6-f0c87be16dfe" targetNamespace="http://schemas.microsoft.com/office/2006/metadata/properties" ma:root="true" ma:fieldsID="11167ff60c280085d3e46c0450cf7a44" ns2:_="" ns3:_="">
    <xsd:import namespace="51333e47-32ba-4380-9ac2-efc91d5dfb65"/>
    <xsd:import namespace="27f475f8-0000-4ae1-9ca6-f0c87be16d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33e47-32ba-4380-9ac2-efc91d5dfb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475f8-0000-4ae1-9ca6-f0c87be16d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FEBA4F3-0B76-4FCE-A94D-7D9A9D56963D}"/>
</file>

<file path=customXml/itemProps2.xml><?xml version="1.0" encoding="utf-8"?>
<ds:datastoreItem xmlns:ds="http://schemas.openxmlformats.org/officeDocument/2006/customXml" ds:itemID="{6A4053C4-E7FC-4A8B-ABAC-685FCF60B54C}"/>
</file>

<file path=customXml/itemProps3.xml><?xml version="1.0" encoding="utf-8"?>
<ds:datastoreItem xmlns:ds="http://schemas.openxmlformats.org/officeDocument/2006/customXml" ds:itemID="{44958ADF-492B-4B97-A669-C30B4CFE17A1}"/>
</file>

<file path=docProps/app.xml><?xml version="1.0" encoding="utf-8"?>
<Properties xmlns="http://schemas.openxmlformats.org/officeDocument/2006/extended-properties" xmlns:vt="http://schemas.openxmlformats.org/officeDocument/2006/docPropsVTypes">
  <Template>Dividenda</Template>
  <TotalTime>26</TotalTime>
  <Words>227</Words>
  <Application>Microsoft Office PowerPoint</Application>
  <PresentationFormat>Širokoúhlá obrazovka</PresentationFormat>
  <Paragraphs>40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0" baseType="lpstr">
      <vt:lpstr>Gill Sans MT</vt:lpstr>
      <vt:lpstr>Wingdings 2</vt:lpstr>
      <vt:lpstr>Dividenda</vt:lpstr>
      <vt:lpstr>Anglický realismus</vt:lpstr>
      <vt:lpstr>Anglický realismus</vt:lpstr>
      <vt:lpstr>Charles dickens</vt:lpstr>
      <vt:lpstr>Dílo Charlese Dickense</vt:lpstr>
      <vt:lpstr>Emily a charlotte Brontëovy</vt:lpstr>
      <vt:lpstr>Robert louis Stevenson</vt:lpstr>
      <vt:lpstr>Lewis Carroll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Anglický realismus</dc:title>
  <dc:creator>Veronika Schejbalová</dc:creator>
  <cp:lastModifiedBy>Veronika Schejbalová</cp:lastModifiedBy>
  <cp:revision>1</cp:revision>
  <dcterms:created xsi:type="dcterms:W3CDTF">2023-10-02T09:17:35Z</dcterms:created>
  <dcterms:modified xsi:type="dcterms:W3CDTF">2023-10-02T09:44:16Z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0x0101003CB7FD592E80E145A93F4F7C0206A697</vt:lpwstr>
  </property>
</Properties>
</file>