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23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tický obrázek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12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48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7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48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9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17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07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32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92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86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5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691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53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1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749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3A1C593-65D0-4073-BCC9-577B9352EA97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199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altLang="en-US" dirty="0"/>
              <a:t>Karel Hynek Mácha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altLang="en-US"/>
              <a:t>život a dílo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Život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altLang="en-US" dirty="0"/>
              <a:t>* Praha, Malá Strana</a:t>
            </a:r>
          </a:p>
          <a:p>
            <a:r>
              <a:rPr lang="cs-CZ" altLang="en-US" dirty="0"/>
              <a:t>vystudoval filosofii a práva</a:t>
            </a:r>
          </a:p>
          <a:p>
            <a:r>
              <a:rPr lang="cs-CZ" altLang="en-US" dirty="0"/>
              <a:t>byl vášnivým čtenářem, velmi rád cestoval (hrady, zříceniny, jezera, hory a skály)</a:t>
            </a:r>
          </a:p>
          <a:p>
            <a:r>
              <a:rPr lang="cs-CZ" altLang="en-US" dirty="0"/>
              <a:t>pěšky došel do Itálie do Benátek a do Terstu r. 1834</a:t>
            </a:r>
          </a:p>
          <a:p>
            <a:r>
              <a:rPr lang="cs-CZ" altLang="en-US" dirty="0"/>
              <a:t>při zkouškách ochotnického Kajetánského divadla poznal svou osudovou lásku </a:t>
            </a:r>
            <a:r>
              <a:rPr lang="cs-CZ" altLang="en-US" dirty="0" err="1"/>
              <a:t>Lóri</a:t>
            </a:r>
            <a:r>
              <a:rPr lang="cs-CZ" altLang="en-US" dirty="0"/>
              <a:t> (Eleonoru </a:t>
            </a:r>
            <a:r>
              <a:rPr lang="cs-CZ" altLang="en-US" dirty="0" err="1"/>
              <a:t>Šomkovou</a:t>
            </a:r>
            <a:r>
              <a:rPr lang="cs-CZ" altLang="en-US" dirty="0"/>
              <a:t>)</a:t>
            </a:r>
          </a:p>
          <a:p>
            <a:r>
              <a:rPr lang="cs-CZ" altLang="en-US" dirty="0"/>
              <a:t>po dokončení studií se stal advokátním praktikantem v Litoměřicích</a:t>
            </a:r>
          </a:p>
          <a:p>
            <a:r>
              <a:rPr lang="cs-CZ" altLang="en-US" dirty="0"/>
              <a:t>po narození syna Ludvíka se měl oženit, ale zemřel (zápal plic nebo cholera)</a:t>
            </a:r>
          </a:p>
          <a:p>
            <a:endParaRPr lang="cs-CZ" altLang="en-US" dirty="0"/>
          </a:p>
          <a:p>
            <a:endParaRPr lang="cs-CZ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Zajímavost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svatební den se pro něj stal dnem jeho pohřbu</a:t>
            </a:r>
          </a:p>
          <a:p>
            <a:r>
              <a:rPr lang="cs-CZ" altLang="en-US"/>
              <a:t>ostatky K. H. Máchy uloženy v Litoměřicích</a:t>
            </a:r>
          </a:p>
          <a:p>
            <a:r>
              <a:rPr lang="cs-CZ" altLang="en-US"/>
              <a:t>1938 převezeny do Prahy a 7. 5. manifestačně pohřbeny na vyšehradském hřbitově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Dílo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/>
              <a:t>nejprve psal německy, poté česky</a:t>
            </a:r>
          </a:p>
          <a:p>
            <a:r>
              <a:rPr lang="cs-CZ" altLang="en-US"/>
              <a:t>vliv starších baladických látek</a:t>
            </a:r>
          </a:p>
          <a:p>
            <a:r>
              <a:rPr lang="cs-CZ" altLang="en-US"/>
              <a:t>náměty z české minulosti</a:t>
            </a:r>
          </a:p>
          <a:p>
            <a:r>
              <a:rPr lang="cs-CZ" altLang="en-US"/>
              <a:t>ohlasy lidových písní</a:t>
            </a:r>
          </a:p>
          <a:p>
            <a:r>
              <a:rPr lang="cs-CZ" altLang="en-US"/>
              <a:t>vlastenecká témata</a:t>
            </a:r>
          </a:p>
          <a:p>
            <a:r>
              <a:rPr lang="cs-CZ" altLang="en-US"/>
              <a:t>byl především lyrik, vyjadřoval rozpor mezi marnou touhou a skutečností</a:t>
            </a:r>
          </a:p>
          <a:p>
            <a:r>
              <a:rPr lang="cs-CZ" altLang="en-US"/>
              <a:t>zakladatel tradic meditativní poezie (zaměřená na otázky lidské existence)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Díla prozaická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341984"/>
            <a:ext cx="9905998" cy="3806889"/>
          </a:xfrm>
        </p:spPr>
        <p:txBody>
          <a:bodyPr>
            <a:normAutofit lnSpcReduction="10000"/>
          </a:bodyPr>
          <a:lstStyle/>
          <a:p>
            <a:r>
              <a:rPr lang="cs-CZ" altLang="en-US" dirty="0"/>
              <a:t>Cikáni </a:t>
            </a:r>
          </a:p>
          <a:p>
            <a:pPr lvl="1"/>
            <a:r>
              <a:rPr lang="cs-CZ" altLang="en-US" dirty="0"/>
              <a:t>nejrozsáhlejší dílo, román</a:t>
            </a:r>
          </a:p>
          <a:p>
            <a:pPr lvl="1"/>
            <a:r>
              <a:rPr lang="cs-CZ" altLang="en-US" dirty="0"/>
              <a:t>rozpor snu a skutečnosti</a:t>
            </a:r>
          </a:p>
          <a:p>
            <a:r>
              <a:rPr lang="cs-CZ" altLang="en-US" dirty="0"/>
              <a:t>Obrazy ze života mého</a:t>
            </a:r>
          </a:p>
          <a:p>
            <a:pPr lvl="1"/>
            <a:r>
              <a:rPr lang="cs-CZ" altLang="en-US" dirty="0"/>
              <a:t>soubor autobiografických povídek (dokončeny dvě)</a:t>
            </a:r>
          </a:p>
          <a:p>
            <a:pPr lvl="1"/>
            <a:r>
              <a:rPr lang="cs-CZ" altLang="en-US" sz="2400" dirty="0"/>
              <a:t>Večery na Bezdězu - </a:t>
            </a:r>
            <a:r>
              <a:rPr lang="cs-CZ" altLang="en-US" dirty="0"/>
              <a:t>lyrizovaná próza s cestopisnými prvky</a:t>
            </a:r>
          </a:p>
          <a:p>
            <a:pPr lvl="1"/>
            <a:r>
              <a:rPr lang="cs-CZ" altLang="en-US" sz="2400" dirty="0"/>
              <a:t>Márinka</a:t>
            </a:r>
            <a:r>
              <a:rPr lang="cs-CZ" altLang="en-US" dirty="0"/>
              <a:t> - romantická povídka </a:t>
            </a:r>
          </a:p>
          <a:p>
            <a:r>
              <a:rPr lang="cs-CZ" altLang="en-US" dirty="0"/>
              <a:t>Pouť krkonošská</a:t>
            </a:r>
          </a:p>
          <a:p>
            <a:pPr lvl="1"/>
            <a:r>
              <a:rPr lang="cs-CZ" altLang="en-US" dirty="0"/>
              <a:t>básnická próza, zamyšlení nad otázkami posmrtného života a lidské existence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Máj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altLang="en-US"/>
              <a:t>základní dílo české moderní poezie</a:t>
            </a:r>
          </a:p>
          <a:p>
            <a:r>
              <a:rPr lang="cs-CZ" altLang="en-US"/>
              <a:t>lyrickoepická skladba</a:t>
            </a:r>
          </a:p>
          <a:p>
            <a:r>
              <a:rPr lang="cs-CZ" altLang="en-US"/>
              <a:t>vydán několik měsíců před Máchovou smrtí</a:t>
            </a:r>
          </a:p>
          <a:p>
            <a:r>
              <a:rPr lang="cs-CZ" altLang="en-US"/>
              <a:t>soudobou kritikou přijat nepříznivě, teprve následující generace poznala jeho kvalitu</a:t>
            </a:r>
          </a:p>
          <a:p>
            <a:r>
              <a:rPr lang="cs-CZ" altLang="en-US"/>
              <a:t>místo děje: okolí obce Doksy, u hradu Bezděz</a:t>
            </a:r>
          </a:p>
          <a:p>
            <a:r>
              <a:rPr lang="cs-CZ" altLang="en-US"/>
              <a:t>kompoziční výstavba: 4 akty, 2 intermezza</a:t>
            </a:r>
          </a:p>
          <a:p>
            <a:r>
              <a:rPr lang="cs-CZ" altLang="en-US"/>
              <a:t>děj dramaticky stoupá, vrcholí a opět klesá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Máj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altLang="en-US" dirty="0"/>
              <a:t>společnost se k němu stavěla odmítavě</a:t>
            </a:r>
          </a:p>
          <a:p>
            <a:r>
              <a:rPr lang="cs-CZ" altLang="en-US" dirty="0"/>
              <a:t>Mácha bořil klidnou měšťanskou idylu, otřásal církevními dogmaty</a:t>
            </a:r>
          </a:p>
          <a:p>
            <a:r>
              <a:rPr lang="cs-CZ" altLang="en-US" dirty="0"/>
              <a:t>vytýkána myšlenková náplň básně, především hrdinové (“padlá dívka” a “strašný lesů pán”)</a:t>
            </a:r>
          </a:p>
          <a:p>
            <a:r>
              <a:rPr lang="cs-CZ" altLang="en-US" dirty="0"/>
              <a:t>Mácha svého hrdinu </a:t>
            </a:r>
            <a:r>
              <a:rPr lang="cs-CZ" altLang="en-US" dirty="0" err="1"/>
              <a:t>loupěžníka</a:t>
            </a:r>
            <a:r>
              <a:rPr lang="cs-CZ" altLang="en-US" dirty="0"/>
              <a:t> nijak neodsuzuje, což se společnosti nelíbilo, obviňovala ho z nedostatku národního cítění</a:t>
            </a:r>
          </a:p>
          <a:p>
            <a:r>
              <a:rPr lang="cs-CZ" altLang="en-US" dirty="0"/>
              <a:t>skladba je plná obrazných pojmenování, časté obrazy hudební a výtvarné představivosti, využit kontrast a rytmus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altLang="en-US"/>
              <a:t>Máj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altLang="en-US" dirty="0"/>
              <a:t>děj:</a:t>
            </a:r>
          </a:p>
          <a:p>
            <a:pPr lvl="1"/>
            <a:r>
              <a:rPr lang="cs-CZ" altLang="en-US" dirty="0"/>
              <a:t>Vilém zjistí, že jeho dívka Jarmila byla svedena, a svůdce zabije</a:t>
            </a:r>
          </a:p>
          <a:p>
            <a:pPr lvl="1"/>
            <a:r>
              <a:rPr lang="cs-CZ" altLang="en-US" dirty="0"/>
              <a:t>až poté zjistí, že to byl jeho otec</a:t>
            </a:r>
          </a:p>
          <a:p>
            <a:pPr lvl="1"/>
            <a:r>
              <a:rPr lang="cs-CZ" altLang="en-US" dirty="0"/>
              <a:t>za vraždu je Vilém odsouzen k smrti a ve vězení přemýšlí o řetězci náhod osudu, které zničily jeho život</a:t>
            </a:r>
          </a:p>
          <a:p>
            <a:pPr lvl="1"/>
            <a:r>
              <a:rPr lang="cs-CZ" altLang="en-US" dirty="0"/>
              <a:t>děsí ho pomyšlení na prázdnotu a nicotu, která následuje po smrti</a:t>
            </a:r>
          </a:p>
          <a:p>
            <a:pPr lvl="1"/>
            <a:r>
              <a:rPr lang="cs-CZ" altLang="en-US" dirty="0"/>
              <a:t>Vilém je popraven, Jarmila spáchá sebevraždu skokem do jezera</a:t>
            </a:r>
          </a:p>
          <a:p>
            <a:pPr lvl="1"/>
            <a:r>
              <a:rPr lang="cs-CZ" altLang="en-US" dirty="0"/>
              <a:t>tragédie obou mladých postav, i tragédie obecně lidská</a:t>
            </a:r>
          </a:p>
          <a:p>
            <a:pPr lvl="1"/>
            <a:r>
              <a:rPr lang="cs-CZ" altLang="en-US" dirty="0"/>
              <a:t>jediná jistota básníka je země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íť">
  <a:themeElements>
    <a:clrScheme name="Síť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Síť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íť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CB7FD592E80E145A93F4F7C0206A697" ma:contentTypeVersion="5" ma:contentTypeDescription="Vytvoří nový dokument" ma:contentTypeScope="" ma:versionID="f68e953589db5bd48f03ddc8877089a8">
  <xsd:schema xmlns:xsd="http://www.w3.org/2001/XMLSchema" xmlns:xs="http://www.w3.org/2001/XMLSchema" xmlns:p="http://schemas.microsoft.com/office/2006/metadata/properties" xmlns:ns2="51333e47-32ba-4380-9ac2-efc91d5dfb65" xmlns:ns3="27f475f8-0000-4ae1-9ca6-f0c87be16dfe" targetNamespace="http://schemas.microsoft.com/office/2006/metadata/properties" ma:root="true" ma:fieldsID="11167ff60c280085d3e46c0450cf7a44" ns2:_="" ns3:_="">
    <xsd:import namespace="51333e47-32ba-4380-9ac2-efc91d5dfb65"/>
    <xsd:import namespace="27f475f8-0000-4ae1-9ca6-f0c87be16d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33e47-32ba-4380-9ac2-efc91d5dfb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f475f8-0000-4ae1-9ca6-f0c87be16d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B5E155A-4C01-4904-AB7B-63CE47E8C3AF}"/>
</file>

<file path=customXml/itemProps2.xml><?xml version="1.0" encoding="utf-8"?>
<ds:datastoreItem xmlns:ds="http://schemas.openxmlformats.org/officeDocument/2006/customXml" ds:itemID="{2473CF8F-F6BE-48AF-B577-DEEF0FB11901}"/>
</file>

<file path=customXml/itemProps3.xml><?xml version="1.0" encoding="utf-8"?>
<ds:datastoreItem xmlns:ds="http://schemas.openxmlformats.org/officeDocument/2006/customXml" ds:itemID="{46BEC7BE-6708-46FE-B508-4120A1BF2DEA}"/>
</file>

<file path=docProps/app.xml><?xml version="1.0" encoding="utf-8"?>
<Properties xmlns="http://schemas.openxmlformats.org/officeDocument/2006/extended-properties" xmlns:vt="http://schemas.openxmlformats.org/officeDocument/2006/docPropsVTypes">
  <Template>Síť</Template>
  <TotalTime>4</TotalTime>
  <Words>408</Words>
  <Application>Microsoft Office PowerPoint</Application>
  <PresentationFormat>Širokoúhlá obrazovka</PresentationFormat>
  <Paragraphs>55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2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Síť</vt:lpstr>
      <vt:lpstr>Karel Hynek Mácha</vt:lpstr>
      <vt:lpstr>Život</vt:lpstr>
      <vt:lpstr>Zajímavost</vt:lpstr>
      <vt:lpstr>Dílo</vt:lpstr>
      <vt:lpstr>Díla prozaická</vt:lpstr>
      <vt:lpstr>Máj</vt:lpstr>
      <vt:lpstr>Máj</vt:lpstr>
      <vt:lpstr>Máj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Karel Hynek Mácha</dc:title>
  <dc:creator/>
  <cp:lastModifiedBy>Veronika Schejbalová</cp:lastModifiedBy>
  <cp:revision>3</cp:revision>
  <dcterms:created xsi:type="dcterms:W3CDTF">2023-09-17T11:15:18Z</dcterms:created>
  <dcterms:modified xsi:type="dcterms:W3CDTF">2023-09-18T06:42:45Z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5FBD7EBE741B49F5B98F99AE608E2498</vt:lpwstr>
  </property>
  <property fmtid="{D5CDD505-2E9C-101B-9397-08002B2CF9AE}" pid="3" name="KSOProductBuildVer">
    <vt:lpwstr>1033-11.2.0.11225</vt:lpwstr>
  </property>
  <property fmtid="{D5CDD505-2E9C-101B-9397-08002B2CF9AE}" pid="4" name="ContentTypeId">
    <vt:lpwstr>0x0101003CB7FD592E80E145A93F4F7C0206A697</vt:lpwstr>
  </property>
</Properties>
</file>