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5D9F-AD3A-4DF4-9EEC-0A96C94B0310}" v="2" dt="2023-09-13T09:11:27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ka Schejbalová" userId="S::schejbalova@souepl.cz::2ed05fde-e6cd-4ab0-9719-1112262d564d" providerId="AD" clId="Web-{5F0F5D9F-AD3A-4DF4-9EEC-0A96C94B0310}"/>
    <pc:docChg chg="modSld">
      <pc:chgData name="Veronika Schejbalová" userId="S::schejbalova@souepl.cz::2ed05fde-e6cd-4ab0-9719-1112262d564d" providerId="AD" clId="Web-{5F0F5D9F-AD3A-4DF4-9EEC-0A96C94B0310}" dt="2023-09-13T09:11:08.449" v="0" actId="20577"/>
      <pc:docMkLst>
        <pc:docMk/>
      </pc:docMkLst>
      <pc:sldChg chg="modSp">
        <pc:chgData name="Veronika Schejbalová" userId="S::schejbalova@souepl.cz::2ed05fde-e6cd-4ab0-9719-1112262d564d" providerId="AD" clId="Web-{5F0F5D9F-AD3A-4DF4-9EEC-0A96C94B0310}" dt="2023-09-13T09:11:08.449" v="0" actId="20577"/>
        <pc:sldMkLst>
          <pc:docMk/>
          <pc:sldMk cId="0" sldId="276"/>
        </pc:sldMkLst>
        <pc:spChg chg="mod">
          <ac:chgData name="Veronika Schejbalová" userId="S::schejbalova@souepl.cz::2ed05fde-e6cd-4ab0-9719-1112262d564d" providerId="AD" clId="Web-{5F0F5D9F-AD3A-4DF4-9EEC-0A96C94B0310}" dt="2023-09-13T09:11:08.449" v="0" actId="20577"/>
          <ac:spMkLst>
            <pc:docMk/>
            <pc:sldMk cId="0" sldId="27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EBB02-9662-401E-82C8-5D013CBEEA94}" type="datetimeFigureOut">
              <a:rPr lang="cs-CZ" smtClean="0"/>
              <a:t>13.09.2023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300A-F732-4337-B754-B73A60B89EC6}" type="slidenum">
              <a:rPr lang="cs-CZ" smtClean="0"/>
              <a:t>‹#›</a:t>
            </a:fld>
            <a:endParaRPr lang="cs-CZ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Literární teorie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Velká epika (žánry)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 lnSpcReduction="10000"/>
          </a:bodyPr>
          <a:lstStyle/>
          <a:p>
            <a:r>
              <a:rPr lang="cs-CZ" b="1" dirty="0"/>
              <a:t>Epos</a:t>
            </a:r>
            <a:r>
              <a:rPr lang="cs-CZ" dirty="0"/>
              <a:t> = rozsáhlá veršovaná skladba, která zachycuje události chronologicky, s jednou nebo více postavami, vypravěč stojí mimo děj</a:t>
            </a:r>
          </a:p>
          <a:p>
            <a:pPr lvl="1"/>
            <a:r>
              <a:rPr lang="cs-CZ" dirty="0"/>
              <a:t>Hrdinský, historický, zvířecí, rytířský, duchovní, …</a:t>
            </a:r>
          </a:p>
          <a:p>
            <a:r>
              <a:rPr lang="cs-CZ" b="1" dirty="0"/>
              <a:t>Epopej</a:t>
            </a:r>
            <a:r>
              <a:rPr lang="cs-CZ" dirty="0"/>
              <a:t> = tvořena několika eposy, které jsou propojené ústředními postavami, popř. návazností příběhu</a:t>
            </a:r>
          </a:p>
          <a:p>
            <a:r>
              <a:rPr lang="cs-CZ" b="1" dirty="0"/>
              <a:t>Román</a:t>
            </a:r>
            <a:r>
              <a:rPr lang="cs-CZ" dirty="0"/>
              <a:t> = žánr většího rozsahu, zachycuje různá společenská prostředí a osudy mnoha postav v dlouhém úseku života (hlavní dějová linie se dále dělí na vedlejší motivy)</a:t>
            </a:r>
          </a:p>
          <a:p>
            <a:pPr lvl="1"/>
            <a:r>
              <a:rPr lang="cs-CZ" dirty="0"/>
              <a:t>Historický, válečný, ze současnosti, utopický, sociální, psychologický, dobrodružný, detektivní, autobiografický, …</a:t>
            </a:r>
          </a:p>
          <a:p>
            <a:pPr lvl="1"/>
            <a:r>
              <a:rPr lang="cs-CZ" dirty="0"/>
              <a:t>Zvláštní forma – román v dopisech nebo deníkových záznamech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Velká epika (žánry)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Legenda</a:t>
            </a:r>
          </a:p>
          <a:p>
            <a:pPr lvl="1"/>
            <a:r>
              <a:rPr lang="cs-CZ" dirty="0"/>
              <a:t>Podává zprávu o životě a skutcích světců </a:t>
            </a:r>
          </a:p>
          <a:p>
            <a:r>
              <a:rPr lang="cs-CZ" b="1" dirty="0"/>
              <a:t>Kronika </a:t>
            </a:r>
          </a:p>
          <a:p>
            <a:pPr lvl="1"/>
            <a:r>
              <a:rPr lang="cs-CZ" dirty="0"/>
              <a:t>Zachycuje chronologicky dějinné události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Střední epika (žánry)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Povídka</a:t>
            </a:r>
            <a:r>
              <a:rPr lang="cs-CZ" dirty="0"/>
              <a:t>  </a:t>
            </a:r>
          </a:p>
          <a:p>
            <a:pPr lvl="1"/>
            <a:r>
              <a:rPr lang="cs-CZ" dirty="0"/>
              <a:t>příběh s jednoduchým dějem, časově a místně určen, s několika postavami</a:t>
            </a:r>
          </a:p>
          <a:p>
            <a:r>
              <a:rPr lang="cs-CZ" b="1" dirty="0"/>
              <a:t>Novela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Příběh s jednoduchým dějem, s jednou událostí nebo životní epizodou, rychlý spád, pointa</a:t>
            </a:r>
          </a:p>
          <a:p>
            <a:r>
              <a:rPr lang="cs-CZ" b="1" dirty="0"/>
              <a:t>Romaneto</a:t>
            </a:r>
          </a:p>
          <a:p>
            <a:pPr lvl="1"/>
            <a:r>
              <a:rPr lang="cs-CZ" dirty="0"/>
              <a:t>Příběh s fantastickou nevysvětlitelnou záhadou na začátku, ta se postupně odhaluje, často pomocí vědeckých poznatků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Střední epika (žánry)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Pohádka</a:t>
            </a:r>
          </a:p>
          <a:p>
            <a:pPr lvl="1"/>
            <a:r>
              <a:rPr lang="cs-CZ" dirty="0"/>
              <a:t>Spojena s ústní lidovou slovesností</a:t>
            </a:r>
          </a:p>
          <a:p>
            <a:pPr lvl="1"/>
            <a:r>
              <a:rPr lang="cs-CZ" dirty="0"/>
              <a:t>Smyšlené vyprávění s poutavým dějem, bez konkrétního času a prostoru, využívá fantazii, nadpřirozené postavy, zázračné činy, vítězství dobra nad zlem, moudrost</a:t>
            </a:r>
          </a:p>
          <a:p>
            <a:r>
              <a:rPr lang="cs-CZ" b="1" dirty="0"/>
              <a:t>Pověst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Pochází z ústní lidové slovesnosti, váže se k určité osobě nebo místu, jádro je pravdivé, zbytek tvoří fantazie</a:t>
            </a:r>
          </a:p>
          <a:p>
            <a:r>
              <a:rPr lang="cs-CZ" b="1" dirty="0"/>
              <a:t>Báje (mýty) </a:t>
            </a:r>
          </a:p>
          <a:p>
            <a:pPr lvl="1"/>
            <a:r>
              <a:rPr lang="cs-CZ" dirty="0"/>
              <a:t>Představy o vzniku světa, životě bohů, přírodních jevech, posmrtném životě, 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Drobná epika (žánry)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Bajka</a:t>
            </a:r>
          </a:p>
          <a:p>
            <a:pPr lvl="1"/>
            <a:r>
              <a:rPr lang="cs-CZ" dirty="0"/>
              <a:t>Krátký alegorický útvar, kde mají zvířata, rostliny a věci lidské vlastnosti</a:t>
            </a:r>
          </a:p>
          <a:p>
            <a:pPr lvl="1"/>
            <a:r>
              <a:rPr lang="cs-CZ" dirty="0"/>
              <a:t>Na závěr morální ponaučení</a:t>
            </a:r>
          </a:p>
          <a:p>
            <a:r>
              <a:rPr lang="cs-CZ" b="1" dirty="0"/>
              <a:t>Anekdota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Nejmenší útvar, říkaný kvůli vtipnému závěru</a:t>
            </a:r>
          </a:p>
          <a:p>
            <a:r>
              <a:rPr lang="cs-CZ" b="1" dirty="0"/>
              <a:t>Cestopis, reportáž (fejeton)</a:t>
            </a:r>
          </a:p>
          <a:p>
            <a:pPr lvl="1"/>
            <a:r>
              <a:rPr lang="cs-CZ" dirty="0"/>
              <a:t>Umělecké a publicistické rozmezí</a:t>
            </a:r>
          </a:p>
          <a:p>
            <a:pPr lvl="1"/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Lyrické žánry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Píseň</a:t>
            </a:r>
          </a:p>
          <a:p>
            <a:pPr lvl="1"/>
            <a:r>
              <a:rPr lang="cs-CZ" dirty="0"/>
              <a:t>Zpěvná báseň s hudebním rytmem, zpravidla rýmy, sloky, refrén</a:t>
            </a:r>
          </a:p>
          <a:p>
            <a:pPr lvl="1"/>
            <a:r>
              <a:rPr lang="cs-CZ" dirty="0"/>
              <a:t>Lidové X umělé </a:t>
            </a:r>
          </a:p>
          <a:p>
            <a:r>
              <a:rPr lang="cs-CZ" b="1" dirty="0"/>
              <a:t>Elegie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Žalozpěv, vyjadřuje smutek nad ztrátou</a:t>
            </a:r>
          </a:p>
          <a:p>
            <a:r>
              <a:rPr lang="cs-CZ" b="1" dirty="0"/>
              <a:t>Žalm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Hymnický zpěv, původně druh modlitby, vykoupení ze svých hříchů, oslovení boha</a:t>
            </a:r>
          </a:p>
          <a:p>
            <a:r>
              <a:rPr lang="cs-CZ" b="1" dirty="0"/>
              <a:t>Óda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Oslavná píseň většího rozsahu, velebí boha, něco velkého a vznešeného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Lyrické žánry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b="1" dirty="0"/>
              <a:t>Hymnus = chvalozpěv</a:t>
            </a:r>
          </a:p>
          <a:p>
            <a:pPr lvl="1"/>
            <a:r>
              <a:rPr lang="cs-CZ" dirty="0"/>
              <a:t>Patetická báseň, menší rozsah, inspirace hodnotami člověka</a:t>
            </a:r>
          </a:p>
          <a:p>
            <a:r>
              <a:rPr lang="cs-CZ" b="1" dirty="0"/>
              <a:t>Epitaf</a:t>
            </a:r>
            <a:r>
              <a:rPr lang="cs-CZ" dirty="0"/>
              <a:t> – náhrobní nápis</a:t>
            </a:r>
          </a:p>
          <a:p>
            <a:r>
              <a:rPr lang="cs-CZ" b="1" dirty="0"/>
              <a:t>Epigram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Krátká veršovaná útočná skladba zakončená pointou</a:t>
            </a:r>
          </a:p>
          <a:p>
            <a:r>
              <a:rPr lang="cs-CZ" b="1" dirty="0"/>
              <a:t>Pásmo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Souvislý proud po sobě jdoucích myšlenek volně řazených, tvořících jeden celek</a:t>
            </a:r>
          </a:p>
          <a:p>
            <a:r>
              <a:rPr lang="cs-CZ" b="1" dirty="0"/>
              <a:t>Sonet = znělka</a:t>
            </a:r>
          </a:p>
          <a:p>
            <a:pPr lvl="1"/>
            <a:r>
              <a:rPr lang="cs-CZ" dirty="0"/>
              <a:t>Pevná forma – 14 veršů, 4 strofy (4433)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Lyrickoepické žánry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Balada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Veršovaná skladba s pochmurným dějem, tragickým koncem</a:t>
            </a:r>
          </a:p>
          <a:p>
            <a:pPr lvl="1"/>
            <a:r>
              <a:rPr lang="cs-CZ" dirty="0"/>
              <a:t>Rychlý spád, zachycuje marný boj člověka s přírodou nebo společenskými silami</a:t>
            </a:r>
          </a:p>
          <a:p>
            <a:r>
              <a:rPr lang="cs-CZ" b="1" dirty="0"/>
              <a:t>Romance</a:t>
            </a:r>
          </a:p>
          <a:p>
            <a:pPr lvl="1"/>
            <a:r>
              <a:rPr lang="cs-CZ" dirty="0"/>
              <a:t>Šťastný konec, pochmurný nebo milostný děj</a:t>
            </a:r>
          </a:p>
          <a:p>
            <a:r>
              <a:rPr lang="cs-CZ" b="1" dirty="0"/>
              <a:t>Poema</a:t>
            </a:r>
            <a:r>
              <a:rPr lang="cs-CZ" dirty="0"/>
              <a:t> </a:t>
            </a:r>
            <a:r>
              <a:rPr lang="cs-CZ" b="1" dirty="0"/>
              <a:t>= básnická povídka</a:t>
            </a:r>
          </a:p>
          <a:p>
            <a:pPr lvl="1"/>
            <a:r>
              <a:rPr lang="cs-CZ" dirty="0"/>
              <a:t>Kratší veršovaný útvar, zachycuje příběh ze života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drama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Tragédie</a:t>
            </a:r>
          </a:p>
          <a:p>
            <a:pPr lvl="1"/>
            <a:r>
              <a:rPr lang="cs-CZ" dirty="0"/>
              <a:t>Hra s vážným obsahem, hrdina svádí nerovný zápas, tragický konec</a:t>
            </a:r>
          </a:p>
          <a:p>
            <a:pPr lvl="1"/>
            <a:r>
              <a:rPr lang="cs-CZ" dirty="0"/>
              <a:t>5 částí: expozice, kolize, krize, peripetie, katastrofa</a:t>
            </a:r>
          </a:p>
          <a:p>
            <a:r>
              <a:rPr lang="cs-CZ" b="1" dirty="0"/>
              <a:t>Komedie</a:t>
            </a:r>
          </a:p>
          <a:p>
            <a:pPr lvl="1"/>
            <a:r>
              <a:rPr lang="cs-CZ" dirty="0"/>
              <a:t>Komický obraz, poukazuje na nedostatky</a:t>
            </a:r>
          </a:p>
          <a:p>
            <a:pPr lvl="1"/>
            <a:r>
              <a:rPr lang="cs-CZ" dirty="0"/>
              <a:t>Výsměch chybám, šťastné rozuzlení</a:t>
            </a:r>
          </a:p>
          <a:p>
            <a:r>
              <a:rPr lang="cs-CZ" b="1" dirty="0"/>
              <a:t>Tragikomedie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Zpravidla končí dobře, vážný děj</a:t>
            </a:r>
          </a:p>
          <a:p>
            <a:pPr lvl="1"/>
            <a:r>
              <a:rPr lang="cs-CZ" dirty="0"/>
              <a:t>Prolínání tragična s komičnem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Drama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Fraška</a:t>
            </a:r>
          </a:p>
          <a:p>
            <a:pPr lvl="1"/>
            <a:r>
              <a:rPr lang="cs-CZ" dirty="0"/>
              <a:t>Lidová hra, jednoduchý děj, výsměch chybám, šťastné rozuzlení</a:t>
            </a:r>
          </a:p>
          <a:p>
            <a:r>
              <a:rPr lang="cs-CZ" b="1" dirty="0"/>
              <a:t>Činohra</a:t>
            </a:r>
          </a:p>
          <a:p>
            <a:pPr lvl="1"/>
            <a:r>
              <a:rPr lang="cs-CZ" dirty="0"/>
              <a:t>Tragické + komické, vážné téma, rozvolnění dramatické výstavby, o současných problémech</a:t>
            </a:r>
          </a:p>
          <a:p>
            <a:r>
              <a:rPr lang="cs-CZ" b="1" dirty="0"/>
              <a:t>Opera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Hudební dramatický žánr, dramatický text (libreto), zpěv za doprovodu orchestru</a:t>
            </a:r>
          </a:p>
          <a:p>
            <a:r>
              <a:rPr lang="cs-CZ" b="1" dirty="0"/>
              <a:t>Opereta</a:t>
            </a:r>
          </a:p>
          <a:p>
            <a:pPr lvl="1"/>
            <a:r>
              <a:rPr lang="cs-CZ" dirty="0"/>
              <a:t>Střídá se hudba se slovem, 2. polovina 19. století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Literární věda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Zabývá se uměleckou literaturou</a:t>
            </a:r>
          </a:p>
          <a:p>
            <a:r>
              <a:rPr lang="cs-CZ" dirty="0"/>
              <a:t>Literární teorie – zkoumá podstatu literatury, její estetickou funkci, umělecké prostředky a postupy</a:t>
            </a:r>
          </a:p>
          <a:p>
            <a:r>
              <a:rPr lang="cs-CZ" dirty="0"/>
              <a:t>Literární kritika – rozlišuje hodnoty pravé a zdánlivé na základě určitých měřítek, posuzuje a hodnotí dílo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DRAMA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Revue</a:t>
            </a:r>
          </a:p>
          <a:p>
            <a:pPr lvl="1"/>
            <a:r>
              <a:rPr lang="cs-CZ" dirty="0"/>
              <a:t>Spojuje veškerý umělecký talent (zpěv, přednes, tanec, recitace, loutkohra, …)</a:t>
            </a:r>
          </a:p>
          <a:p>
            <a:r>
              <a:rPr lang="cs-CZ" b="1" dirty="0"/>
              <a:t>Muzikál</a:t>
            </a:r>
          </a:p>
          <a:p>
            <a:pPr lvl="1"/>
            <a:r>
              <a:rPr lang="cs-CZ" dirty="0"/>
              <a:t>Hudební divadlo, tanec, zpěv, slovo</a:t>
            </a:r>
          </a:p>
          <a:p>
            <a:r>
              <a:rPr lang="cs-CZ" b="1" dirty="0"/>
              <a:t>Melodram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Koncertní scénický útvar, recitace doprovázená hudbou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umělecké jazykové prostředky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5" y="2096135"/>
            <a:ext cx="5039995" cy="3695065"/>
          </a:xfrm>
        </p:spPr>
        <p:txBody>
          <a:bodyPr/>
          <a:lstStyle/>
          <a:p>
            <a:r>
              <a:rPr lang="cs-CZ" altLang="en-US" dirty="0"/>
              <a:t>TROPY</a:t>
            </a:r>
          </a:p>
          <a:p>
            <a:pPr lvl="1"/>
            <a:r>
              <a:rPr lang="cs-CZ" altLang="en-US" dirty="0"/>
              <a:t>založené na přenášení významu slov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742940" y="1805940"/>
            <a:ext cx="5179695" cy="4243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cs-CZ" altLang="en-US" dirty="0"/>
              <a:t>FIGURY</a:t>
            </a:r>
          </a:p>
          <a:p>
            <a:pPr lvl="1"/>
            <a:r>
              <a:rPr lang="cs-CZ" altLang="en-US"/>
              <a:t>založené na opakování slov nebo syntaktických celků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Metafora = přenesení významu na základě vnější podobnosti</a:t>
            </a:r>
          </a:p>
          <a:p>
            <a:pPr lvl="1"/>
            <a:r>
              <a:rPr lang="cs-CZ" altLang="en-US" sz="1800"/>
              <a:t>personifikace = zosobnění, věc neživá se chová jako živá</a:t>
            </a:r>
          </a:p>
          <a:p>
            <a:pPr lvl="1"/>
            <a:r>
              <a:rPr lang="cs-CZ" altLang="en-US" sz="1800"/>
              <a:t>zvukomalba - opakování nějaké hlásky</a:t>
            </a:r>
          </a:p>
          <a:p>
            <a:pPr lvl="1"/>
            <a:r>
              <a:rPr lang="cs-CZ" altLang="en-US" sz="1800"/>
              <a:t>epiteton - básnický přívlastek</a:t>
            </a:r>
          </a:p>
          <a:p>
            <a:pPr lvl="1"/>
            <a:r>
              <a:rPr lang="cs-CZ" altLang="en-US" sz="1800"/>
              <a:t>oxymóron - spojuje dva jevy, které se navzájem vylučují</a:t>
            </a:r>
          </a:p>
          <a:p>
            <a:pPr lvl="1"/>
            <a:r>
              <a:rPr lang="cs-CZ" altLang="en-US" sz="1800"/>
              <a:t>přirovnání - jako</a:t>
            </a:r>
          </a:p>
          <a:p>
            <a:pPr lvl="1"/>
            <a:r>
              <a:rPr lang="cs-CZ" altLang="en-US" sz="1800"/>
              <a:t>animizace - přisuzování vlastnostní a činností zvířat věcem</a:t>
            </a:r>
            <a:endParaRPr lang="cs-CZ" altLang="en-US"/>
          </a:p>
          <a:p>
            <a:pPr lvl="1"/>
            <a:endParaRPr lang="cs-CZ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metonymie = přenesení významu na základě vnitřní souvislosti několika jevů</a:t>
            </a:r>
          </a:p>
          <a:p>
            <a:pPr lvl="1"/>
            <a:r>
              <a:rPr lang="cs-CZ" altLang="en-US"/>
              <a:t>synekdocha - básnický opis, záměna celku za část, části za celek</a:t>
            </a:r>
          </a:p>
          <a:p>
            <a:pPr lvl="1"/>
            <a:r>
              <a:rPr lang="cs-CZ" altLang="en-US"/>
              <a:t>hyperbola - nadsázka až nereálné pojmenování</a:t>
            </a:r>
          </a:p>
          <a:p>
            <a:pPr lvl="1"/>
            <a:r>
              <a:rPr lang="cs-CZ" altLang="en-US"/>
              <a:t>litotes - opak hyperboly, použití dvou záporů</a:t>
            </a:r>
          </a:p>
          <a:p>
            <a:pPr lvl="1"/>
            <a:r>
              <a:rPr lang="cs-CZ" altLang="en-US"/>
              <a:t>eufemismus - zjemnění, zeslabení výroku</a:t>
            </a:r>
          </a:p>
          <a:p>
            <a:pPr lvl="1"/>
            <a:r>
              <a:rPr lang="cs-CZ" altLang="en-US"/>
              <a:t>dysfemismus - zhrubění</a:t>
            </a:r>
          </a:p>
          <a:p>
            <a:pPr lvl="1"/>
            <a:r>
              <a:rPr lang="cs-CZ" altLang="en-US"/>
              <a:t>ironie - posměšné vyjádření, slova užita v opačném významu</a:t>
            </a:r>
          </a:p>
          <a:p>
            <a:pPr lvl="1"/>
            <a:r>
              <a:rPr lang="cs-CZ" altLang="en-US"/>
              <a:t>sarkasmus - vystpňovaná podoba ironie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figury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altLang="en-US"/>
              <a:t>aliterace - opakování počátečních hlásek</a:t>
            </a:r>
          </a:p>
          <a:p>
            <a:r>
              <a:rPr lang="cs-CZ" altLang="en-US"/>
              <a:t>anafora - opakování slov, sousloví na počátku dvou po sobě následujících veršů</a:t>
            </a:r>
          </a:p>
          <a:p>
            <a:r>
              <a:rPr lang="cs-CZ" altLang="en-US"/>
              <a:t>epifora - opakování slov, slousloví na konci veršů</a:t>
            </a:r>
          </a:p>
          <a:p>
            <a:r>
              <a:rPr lang="cs-CZ" altLang="en-US"/>
              <a:t>epizeuxis - opakování dvou slov, sousloví za sebou</a:t>
            </a:r>
          </a:p>
          <a:p>
            <a:r>
              <a:rPr lang="cs-CZ" altLang="en-US"/>
              <a:t>epanastrofa - opakování stejných slov na začátku následujícího verše</a:t>
            </a:r>
          </a:p>
          <a:p>
            <a:r>
              <a:rPr lang="cs-CZ" altLang="en-US"/>
              <a:t>elipsa - vynechání určité části výpovědi</a:t>
            </a:r>
          </a:p>
          <a:p>
            <a:r>
              <a:rPr lang="cs-CZ" altLang="en-US"/>
              <a:t>anakolut - vybočení z větné vazby</a:t>
            </a:r>
          </a:p>
          <a:p>
            <a:r>
              <a:rPr lang="cs-CZ" altLang="en-US"/>
              <a:t>apostrofa - básnické oslovení neživého objektu, nepřítomné osoby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Literární forma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POEZIE</a:t>
            </a:r>
          </a:p>
          <a:p>
            <a:pPr lvl="1"/>
            <a:r>
              <a:rPr lang="cs-CZ" dirty="0"/>
              <a:t>Básnictví</a:t>
            </a:r>
          </a:p>
          <a:p>
            <a:pPr lvl="1"/>
            <a:r>
              <a:rPr lang="cs-CZ" dirty="0"/>
              <a:t>Psána převážně veršem</a:t>
            </a:r>
          </a:p>
          <a:p>
            <a:pPr lvl="1"/>
            <a:r>
              <a:rPr lang="cs-CZ" dirty="0"/>
              <a:t>Subjektivita, citovost, expresivnost</a:t>
            </a:r>
          </a:p>
          <a:p>
            <a:pPr lvl="1"/>
            <a:r>
              <a:rPr lang="cs-CZ" dirty="0"/>
              <a:t>Příznačná slovní zásoba</a:t>
            </a:r>
          </a:p>
          <a:p>
            <a:pPr lvl="1"/>
            <a:r>
              <a:rPr lang="cs-CZ" dirty="0"/>
              <a:t>Básně:</a:t>
            </a:r>
          </a:p>
          <a:p>
            <a:pPr lvl="2"/>
            <a:r>
              <a:rPr lang="cs-CZ" dirty="0"/>
              <a:t>Stopa</a:t>
            </a:r>
          </a:p>
          <a:p>
            <a:pPr lvl="2"/>
            <a:r>
              <a:rPr lang="cs-CZ" dirty="0"/>
              <a:t>Verš</a:t>
            </a:r>
          </a:p>
          <a:p>
            <a:pPr lvl="2"/>
            <a:r>
              <a:rPr lang="cs-CZ" dirty="0"/>
              <a:t>Sloka 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PRÓZA</a:t>
            </a:r>
          </a:p>
          <a:p>
            <a:pPr lvl="1"/>
            <a:r>
              <a:rPr lang="cs-CZ" dirty="0"/>
              <a:t>Díla nepsaná ve verších ani v dramatické podobě</a:t>
            </a:r>
          </a:p>
          <a:p>
            <a:pPr lvl="1"/>
            <a:r>
              <a:rPr lang="cs-CZ" dirty="0"/>
              <a:t>Tíhne k vyprávění, směřuje k věcnosti, střízlivosti a objektivnímu zachycení skutečnosti</a:t>
            </a:r>
          </a:p>
          <a:p>
            <a:pPr lvl="1"/>
            <a:r>
              <a:rPr lang="cs-CZ" dirty="0"/>
              <a:t>Podléhá stylistickým a gramatickým pravidlům</a:t>
            </a:r>
          </a:p>
          <a:p>
            <a:pPr lvl="1"/>
            <a:r>
              <a:rPr lang="cs-CZ" dirty="0"/>
              <a:t>Slovo, věta, odstavec, kapitola, díl, kniha, cyklus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POEZIE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Versologie – nauka o verši</a:t>
            </a:r>
          </a:p>
          <a:p>
            <a:r>
              <a:rPr lang="cs-CZ" dirty="0"/>
              <a:t>Verš – jeden řádek básně, založen na rytmickém opakování jazykového jevu</a:t>
            </a:r>
          </a:p>
          <a:p>
            <a:r>
              <a:rPr lang="cs-CZ" dirty="0"/>
              <a:t>Metrum – ideální schéma verše, norma</a:t>
            </a:r>
          </a:p>
          <a:p>
            <a:r>
              <a:rPr lang="cs-CZ" dirty="0"/>
              <a:t>Rytmus – realizace ideálního schématu verše = záměrné opakování určitých zvukových prvků v konkrétním textu</a:t>
            </a:r>
          </a:p>
          <a:p>
            <a:r>
              <a:rPr lang="cs-CZ" dirty="0"/>
              <a:t>Stopa – menší úsek ve verši (2 -3 slabiky)</a:t>
            </a:r>
          </a:p>
          <a:p>
            <a:r>
              <a:rPr lang="cs-CZ" dirty="0" err="1"/>
              <a:t>Prozódie</a:t>
            </a:r>
            <a:r>
              <a:rPr lang="cs-CZ" dirty="0"/>
              <a:t> – nauka o využití zvukových prvků ve verši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rytmus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Sylabický – střídání pravidelného počtu slabik</a:t>
            </a:r>
          </a:p>
          <a:p>
            <a:r>
              <a:rPr lang="cs-CZ" dirty="0"/>
              <a:t>Tónický – pravidelné opakování přízvuku</a:t>
            </a:r>
          </a:p>
          <a:p>
            <a:r>
              <a:rPr lang="cs-CZ" dirty="0"/>
              <a:t>Sylabotónický – přízvučný</a:t>
            </a:r>
          </a:p>
          <a:p>
            <a:pPr lvl="1"/>
            <a:r>
              <a:rPr lang="cs-CZ" dirty="0"/>
              <a:t>Trochej – těžká doba, lehká doba</a:t>
            </a:r>
          </a:p>
          <a:p>
            <a:pPr lvl="1"/>
            <a:r>
              <a:rPr lang="cs-CZ" dirty="0"/>
              <a:t>Jamb – lehká doba, těžká doba</a:t>
            </a:r>
          </a:p>
          <a:p>
            <a:pPr lvl="1"/>
            <a:r>
              <a:rPr lang="cs-CZ" dirty="0"/>
              <a:t>Daktyl – těžká doba, lehká doba, lehká doba</a:t>
            </a:r>
          </a:p>
          <a:p>
            <a:r>
              <a:rPr lang="cs-CZ" dirty="0"/>
              <a:t>Časoměrný – střídání dlouhých a krátkých slabik (v antice) – spondej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Verš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Volný verš – nejmladší, ruší interpunkci, téměř bez rýmů, důležitá melodie verše</a:t>
            </a:r>
          </a:p>
          <a:p>
            <a:r>
              <a:rPr lang="cs-CZ" dirty="0"/>
              <a:t>Hexametr – 6 daktylských stop</a:t>
            </a:r>
          </a:p>
          <a:p>
            <a:r>
              <a:rPr lang="cs-CZ" dirty="0" err="1"/>
              <a:t>Oktosyla</a:t>
            </a:r>
            <a:r>
              <a:rPr lang="cs-CZ" dirty="0"/>
              <a:t> – Osmislabičný rýmovaný verš </a:t>
            </a:r>
          </a:p>
          <a:p>
            <a:r>
              <a:rPr lang="cs-CZ" dirty="0" err="1"/>
              <a:t>Dekasyla</a:t>
            </a:r>
            <a:r>
              <a:rPr lang="cs-CZ" dirty="0"/>
              <a:t> – desetislabičný nerýmovaný verš</a:t>
            </a:r>
          </a:p>
          <a:p>
            <a:r>
              <a:rPr lang="cs-CZ" dirty="0"/>
              <a:t>Blankvers – desetislabičný (pětistopý) nerýmovaný verš</a:t>
            </a:r>
          </a:p>
          <a:p>
            <a:r>
              <a:rPr lang="cs-CZ" dirty="0"/>
              <a:t>Alexandrín – dvanáctislabičný verš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Rým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Zvuková podoba na konci verše</a:t>
            </a:r>
          </a:p>
          <a:p>
            <a:r>
              <a:rPr lang="cs-CZ" dirty="0"/>
              <a:t>Sdružený - </a:t>
            </a:r>
            <a:r>
              <a:rPr lang="cs-CZ" dirty="0" err="1"/>
              <a:t>aabb</a:t>
            </a:r>
            <a:endParaRPr lang="cs-CZ" dirty="0"/>
          </a:p>
          <a:p>
            <a:r>
              <a:rPr lang="cs-CZ" dirty="0"/>
              <a:t>Střídavý - </a:t>
            </a:r>
            <a:r>
              <a:rPr lang="cs-CZ" dirty="0" err="1"/>
              <a:t>abab</a:t>
            </a:r>
            <a:endParaRPr lang="cs-CZ" dirty="0"/>
          </a:p>
          <a:p>
            <a:r>
              <a:rPr lang="cs-CZ" dirty="0" err="1"/>
              <a:t>Obkročmý</a:t>
            </a:r>
            <a:r>
              <a:rPr lang="cs-CZ" dirty="0"/>
              <a:t> - </a:t>
            </a:r>
            <a:r>
              <a:rPr lang="cs-CZ" dirty="0" err="1"/>
              <a:t>abba</a:t>
            </a:r>
            <a:endParaRPr lang="cs-CZ" dirty="0"/>
          </a:p>
          <a:p>
            <a:r>
              <a:rPr lang="cs-CZ" dirty="0"/>
              <a:t>Přerývaný – </a:t>
            </a:r>
            <a:r>
              <a:rPr lang="cs-CZ" dirty="0" err="1"/>
              <a:t>abcd</a:t>
            </a:r>
            <a:r>
              <a:rPr lang="cs-CZ" dirty="0"/>
              <a:t>, </a:t>
            </a:r>
            <a:r>
              <a:rPr lang="cs-CZ" dirty="0" err="1"/>
              <a:t>abca</a:t>
            </a:r>
            <a:endParaRPr lang="cs-CZ" dirty="0"/>
          </a:p>
          <a:p>
            <a:r>
              <a:rPr lang="cs-CZ" dirty="0"/>
              <a:t>Postupný - </a:t>
            </a:r>
            <a:r>
              <a:rPr lang="cs-CZ" dirty="0" err="1"/>
              <a:t>abcabc</a:t>
            </a:r>
            <a:endParaRPr lang="cs-CZ" dirty="0"/>
          </a:p>
          <a:p>
            <a:r>
              <a:rPr lang="cs-CZ" dirty="0"/>
              <a:t>Tirádový - </a:t>
            </a:r>
            <a:r>
              <a:rPr lang="cs-CZ" dirty="0" err="1"/>
              <a:t>aaaa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Literární druhy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48752"/>
          </a:xfrm>
        </p:spPr>
        <p:txBody>
          <a:bodyPr>
            <a:normAutofit lnSpcReduction="10000"/>
          </a:bodyPr>
          <a:lstStyle/>
          <a:p>
            <a:r>
              <a:rPr lang="cs-CZ" dirty="0"/>
              <a:t>Rozlišujeme tři literární druhy = základní způsoby existence literárního díla</a:t>
            </a:r>
          </a:p>
          <a:p>
            <a:r>
              <a:rPr lang="cs-CZ" dirty="0"/>
              <a:t>Epika (z </a:t>
            </a:r>
            <a:r>
              <a:rPr lang="cs-CZ" dirty="0" err="1"/>
              <a:t>řec</a:t>
            </a:r>
            <a:r>
              <a:rPr lang="cs-CZ" dirty="0"/>
              <a:t>. </a:t>
            </a:r>
            <a:r>
              <a:rPr lang="cs-CZ" dirty="0" err="1"/>
              <a:t>epikos</a:t>
            </a:r>
            <a:r>
              <a:rPr lang="cs-CZ" dirty="0"/>
              <a:t> – výpravný, dějový) </a:t>
            </a:r>
          </a:p>
          <a:p>
            <a:pPr lvl="1"/>
            <a:r>
              <a:rPr lang="cs-CZ" dirty="0"/>
              <a:t>Skutečnost je ztvárněna vypravováním příběhu</a:t>
            </a:r>
          </a:p>
          <a:p>
            <a:pPr lvl="1"/>
            <a:r>
              <a:rPr lang="cs-CZ" dirty="0"/>
              <a:t>Podle rozsahu a povahy informací ji dělíme na velkou, střední a drobnou epiku</a:t>
            </a:r>
          </a:p>
          <a:p>
            <a:r>
              <a:rPr lang="cs-CZ" dirty="0"/>
              <a:t>Lyrika </a:t>
            </a:r>
          </a:p>
          <a:p>
            <a:pPr lvl="1"/>
            <a:r>
              <a:rPr lang="cs-CZ" dirty="0"/>
              <a:t>Vyjadřuje city, pocity, nálady, často monologická promluva</a:t>
            </a:r>
          </a:p>
          <a:p>
            <a:pPr lvl="1"/>
            <a:r>
              <a:rPr lang="cs-CZ" dirty="0"/>
              <a:t>Dělíme na osobní, přírodní, reflexivní, meditativní a občanskou</a:t>
            </a:r>
          </a:p>
          <a:p>
            <a:r>
              <a:rPr lang="cs-CZ" dirty="0"/>
              <a:t>Drama </a:t>
            </a:r>
          </a:p>
          <a:p>
            <a:pPr lvl="1"/>
            <a:r>
              <a:rPr lang="cs-CZ" dirty="0"/>
              <a:t>Tvořeno jen jazykovými promluvami, jednáním postav a scénickými poznámkami</a:t>
            </a:r>
          </a:p>
          <a:p>
            <a:pPr lvl="1"/>
            <a:r>
              <a:rPr lang="cs-CZ" dirty="0"/>
              <a:t>Určeno ke scénickému provedení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Literární žánry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Epické</a:t>
            </a:r>
          </a:p>
          <a:p>
            <a:r>
              <a:rPr lang="cs-CZ" dirty="0"/>
              <a:t>Lyrické</a:t>
            </a:r>
          </a:p>
          <a:p>
            <a:r>
              <a:rPr lang="cs-CZ" dirty="0"/>
              <a:t>Lyrickoepické – stojí na rozhraní mezi lyrikou a epikou</a:t>
            </a:r>
          </a:p>
          <a:p>
            <a:r>
              <a:rPr lang="cs-CZ" dirty="0"/>
              <a:t>Drama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44AC310B90E804A805B8E1A7742DC7A" ma:contentTypeVersion="3" ma:contentTypeDescription="Vytvoří nový dokument" ma:contentTypeScope="" ma:versionID="80604ea509456de32219457dd1e07c53">
  <xsd:schema xmlns:xsd="http://www.w3.org/2001/XMLSchema" xmlns:xs="http://www.w3.org/2001/XMLSchema" xmlns:p="http://schemas.microsoft.com/office/2006/metadata/properties" xmlns:ns2="b85e2286-e2b2-4457-b8fd-fd9e79f89757" targetNamespace="http://schemas.microsoft.com/office/2006/metadata/properties" ma:root="true" ma:fieldsID="a9640a5e758dcd74d6e73ec914205fb6" ns2:_="">
    <xsd:import namespace="b85e2286-e2b2-4457-b8fd-fd9e79f897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5e2286-e2b2-4457-b8fd-fd9e79f89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000699-BBF4-457B-BFB7-C3147DBBA3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0FFEF4-DA8C-4FAA-99E8-9F4DBA48F5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D85544-E9A8-412F-8C65-CB8D02BBB2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5e2286-e2b2-4457-b8fd-fd9e79f897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TM04033921[[fn=Damašek]]</Template>
  <TotalTime>30</TotalTime>
  <Words>1160</Words>
  <Application>Microsoft Office PowerPoint</Application>
  <PresentationFormat>Širokoúhlá obrazovka</PresentationFormat>
  <Paragraphs>186</Paragraphs>
  <Slides>24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Damask</vt:lpstr>
      <vt:lpstr>Literární teorie</vt:lpstr>
      <vt:lpstr>Literární věda</vt:lpstr>
      <vt:lpstr>Literární forma</vt:lpstr>
      <vt:lpstr>POEZIE</vt:lpstr>
      <vt:lpstr>rytmus</vt:lpstr>
      <vt:lpstr>Verš</vt:lpstr>
      <vt:lpstr>Rým</vt:lpstr>
      <vt:lpstr>Literární druhy</vt:lpstr>
      <vt:lpstr>Literární žánry</vt:lpstr>
      <vt:lpstr>Velká epika (žánry)</vt:lpstr>
      <vt:lpstr>Velká epika (žánry)</vt:lpstr>
      <vt:lpstr>Střední epika (žánry)</vt:lpstr>
      <vt:lpstr>Střední epika (žánry)</vt:lpstr>
      <vt:lpstr>Drobná epika (žánry)</vt:lpstr>
      <vt:lpstr>Lyrické žánry</vt:lpstr>
      <vt:lpstr>Lyrické žánry</vt:lpstr>
      <vt:lpstr>Lyrickoepické žánry</vt:lpstr>
      <vt:lpstr>drama</vt:lpstr>
      <vt:lpstr>Drama</vt:lpstr>
      <vt:lpstr>DRAMA</vt:lpstr>
      <vt:lpstr>umělecké jazykové prostředky</vt:lpstr>
      <vt:lpstr>tropy</vt:lpstr>
      <vt:lpstr>tropy</vt:lpstr>
      <vt:lpstr>figury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Literární teorie</dc:title>
  <dc:creator>Veronika Schejbalová</dc:creator>
  <cp:lastModifiedBy>Veronika Schejbalová</cp:lastModifiedBy>
  <cp:revision>6</cp:revision>
  <dcterms:created xsi:type="dcterms:W3CDTF">2023-09-11T07:15:00Z</dcterms:created>
  <dcterms:modified xsi:type="dcterms:W3CDTF">2023-09-13T09:11:35Z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535C1F9C1C5846B8950FC6CFBC5318B8</vt:lpwstr>
  </property>
  <property fmtid="{D5CDD505-2E9C-101B-9397-08002B2CF9AE}" pid="3" name="KSOProductBuildVer">
    <vt:lpwstr>1033-11.2.0.11225</vt:lpwstr>
  </property>
  <property fmtid="{D5CDD505-2E9C-101B-9397-08002B2CF9AE}" pid="4" name="ContentTypeId">
    <vt:lpwstr>0x010100C44AC310B90E804A805B8E1A7742DC7A</vt:lpwstr>
  </property>
</Properties>
</file>