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517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9167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254661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5423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973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8654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4448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626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082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11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81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104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629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4289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487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937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5621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81C8-E4B7-487F-B12D-ED3DCB1F5465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4385A-CF8E-4AAA-894C-0E5A130FC6F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064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A8E2C9-EAE2-A976-0597-336BC9EDA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Národní obrození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E9F504F-2090-8858-68A1-CF1B77E1BB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První fáze</a:t>
            </a:r>
          </a:p>
        </p:txBody>
      </p:sp>
    </p:spTree>
    <p:extLst>
      <p:ext uri="{BB962C8B-B14F-4D97-AF65-F5344CB8AC3E}">
        <p14:creationId xmlns:p14="http://schemas.microsoft.com/office/powerpoint/2010/main" val="207055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48C5DF-9C7D-AB67-6F61-C83BED77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Puchmajerovci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1B9CC2-A7F7-F3F0-51A3-86DD7F0B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Nová básnická skupina</a:t>
            </a:r>
          </a:p>
          <a:p>
            <a:r>
              <a:rPr lang="cs-CZ" dirty="0"/>
              <a:t>V čele </a:t>
            </a:r>
            <a:r>
              <a:rPr lang="cs-CZ" b="1" dirty="0"/>
              <a:t>Antonín Jaroslav </a:t>
            </a:r>
            <a:r>
              <a:rPr lang="cs-CZ" b="1" dirty="0" err="1"/>
              <a:t>Puchmajer</a:t>
            </a:r>
            <a:endParaRPr lang="cs-CZ" b="1" dirty="0"/>
          </a:p>
          <a:p>
            <a:r>
              <a:rPr lang="cs-CZ" dirty="0"/>
              <a:t>V letech 1795 – 1814 vydala 5 almanachů</a:t>
            </a:r>
          </a:p>
          <a:p>
            <a:r>
              <a:rPr lang="cs-CZ" b="1" u="sng" dirty="0"/>
              <a:t>Sebrání básní a zpěvů</a:t>
            </a:r>
          </a:p>
          <a:p>
            <a:r>
              <a:rPr lang="cs-CZ" b="1" u="sng" dirty="0"/>
              <a:t>Nové básně</a:t>
            </a:r>
          </a:p>
        </p:txBody>
      </p:sp>
    </p:spTree>
    <p:extLst>
      <p:ext uri="{BB962C8B-B14F-4D97-AF65-F5344CB8AC3E}">
        <p14:creationId xmlns:p14="http://schemas.microsoft.com/office/powerpoint/2010/main" val="1881928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5C80C2-2B9B-5FB5-A828-952892EC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Novočeská básnická škola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EC01B3-E386-8E57-8C42-D1EEE55D7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Básně s vlasteneckým </a:t>
            </a:r>
            <a:r>
              <a:rPr lang="cs-CZ" dirty="0" err="1"/>
              <a:t>nádechcem</a:t>
            </a:r>
            <a:endParaRPr lang="cs-CZ" dirty="0"/>
          </a:p>
          <a:p>
            <a:r>
              <a:rPr lang="cs-CZ" dirty="0"/>
              <a:t>Bajky, ódy, eposy</a:t>
            </a:r>
          </a:p>
          <a:p>
            <a:r>
              <a:rPr lang="cs-CZ" b="1" dirty="0"/>
              <a:t>Šebestián Hněvkovský </a:t>
            </a:r>
            <a:r>
              <a:rPr lang="cs-CZ" dirty="0"/>
              <a:t>(</a:t>
            </a:r>
            <a:r>
              <a:rPr lang="cs-CZ" dirty="0" err="1"/>
              <a:t>puchmajerovec</a:t>
            </a:r>
            <a:r>
              <a:rPr lang="cs-CZ" dirty="0"/>
              <a:t>)</a:t>
            </a:r>
          </a:p>
          <a:p>
            <a:r>
              <a:rPr lang="cs-CZ" dirty="0"/>
              <a:t>Epos </a:t>
            </a:r>
            <a:r>
              <a:rPr lang="cs-CZ" b="1" u="sng" dirty="0"/>
              <a:t>Děvín</a:t>
            </a:r>
          </a:p>
          <a:p>
            <a:r>
              <a:rPr lang="cs-CZ" dirty="0"/>
              <a:t>Balada </a:t>
            </a:r>
            <a:r>
              <a:rPr lang="cs-CZ" b="1" u="sng" dirty="0"/>
              <a:t>Vnislav a Běla</a:t>
            </a:r>
          </a:p>
        </p:txBody>
      </p:sp>
    </p:spTree>
    <p:extLst>
      <p:ext uri="{BB962C8B-B14F-4D97-AF65-F5344CB8AC3E}">
        <p14:creationId xmlns:p14="http://schemas.microsoft.com/office/powerpoint/2010/main" val="132085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BF1D45-CCDD-12C8-F765-4C593D28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Divadlo v první fázi NO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B1829C2-3BD7-3001-4D54-92AA9E3F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Nejdůležitější, působivější</a:t>
            </a:r>
          </a:p>
          <a:p>
            <a:r>
              <a:rPr lang="cs-CZ" dirty="0"/>
              <a:t>Konala se pravidelná představení </a:t>
            </a:r>
          </a:p>
          <a:p>
            <a:pPr lvl="1"/>
            <a:r>
              <a:rPr lang="cs-CZ" dirty="0"/>
              <a:t>Od 1738 v Praze v Kotcích – německé divadlo </a:t>
            </a:r>
            <a:r>
              <a:rPr lang="cs-CZ" dirty="0">
                <a:sym typeface="Wingdings" panose="05000000000000000000" pitchFamily="2" charset="2"/>
              </a:rPr>
              <a:t> německé hry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První česká hra r. 1771 Kníže Honzík  obrovský úspěch</a:t>
            </a:r>
          </a:p>
          <a:p>
            <a:r>
              <a:rPr lang="cs-CZ" dirty="0">
                <a:sym typeface="Wingdings" panose="05000000000000000000" pitchFamily="2" charset="2"/>
              </a:rPr>
              <a:t>Divadlo Bouda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Česká vlastenecká společnost zbudovala v letech 1786 – 1789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Na koňském trhu (Václavské náměstí)</a:t>
            </a:r>
          </a:p>
          <a:p>
            <a:pPr lvl="1"/>
            <a:r>
              <a:rPr lang="cs-CZ" dirty="0">
                <a:sym typeface="Wingdings" panose="05000000000000000000" pitchFamily="2" charset="2"/>
              </a:rPr>
              <a:t>Dřevěná stavba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1627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27DD23-2960-6E56-0725-EFA1EFFA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Divadlo v první fázi NO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284D30-A888-6554-741D-190D3C8B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073258"/>
          </a:xfrm>
        </p:spPr>
        <p:txBody>
          <a:bodyPr>
            <a:normAutofit fontScale="92500"/>
          </a:bodyPr>
          <a:lstStyle/>
          <a:p>
            <a:r>
              <a:rPr lang="cs-CZ" dirty="0"/>
              <a:t>Básníci, herci v čele s Václavem Thámem</a:t>
            </a:r>
          </a:p>
          <a:p>
            <a:r>
              <a:rPr lang="cs-CZ" dirty="0"/>
              <a:t>Náměty z české minulosti: Břetislav a Jitka, Václav, Šárka, …</a:t>
            </a:r>
          </a:p>
          <a:p>
            <a:r>
              <a:rPr lang="cs-CZ" dirty="0"/>
              <a:t>Ve velké oblibě tzv. frašky z lidového prostředí</a:t>
            </a:r>
          </a:p>
          <a:p>
            <a:pPr lvl="1"/>
            <a:r>
              <a:rPr lang="cs-CZ" dirty="0"/>
              <a:t>Prokop Šedivý</a:t>
            </a:r>
          </a:p>
          <a:p>
            <a:pPr lvl="1"/>
            <a:r>
              <a:rPr lang="cs-CZ" dirty="0"/>
              <a:t>Pražští sládci, Masné krámy</a:t>
            </a:r>
          </a:p>
          <a:p>
            <a:r>
              <a:rPr lang="cs-CZ" dirty="0"/>
              <a:t>Hráli a překládali Shakespeara, </a:t>
            </a:r>
            <a:r>
              <a:rPr lang="cs-CZ" dirty="0" err="1"/>
              <a:t>Moliéra</a:t>
            </a:r>
            <a:r>
              <a:rPr lang="cs-CZ" dirty="0"/>
              <a:t>, Schillera, …</a:t>
            </a:r>
          </a:p>
          <a:p>
            <a:r>
              <a:rPr lang="cs-CZ" dirty="0"/>
              <a:t>Divadlo Bouda muselo překonávat finanční problémy, mělo konkurenci ve Stavovském divadle</a:t>
            </a:r>
          </a:p>
          <a:p>
            <a:r>
              <a:rPr lang="cs-CZ" dirty="0"/>
              <a:t>Minimální finanční prostředky </a:t>
            </a:r>
            <a:r>
              <a:rPr lang="cs-CZ" dirty="0">
                <a:sym typeface="Wingdings" panose="05000000000000000000" pitchFamily="2" charset="2"/>
              </a:rPr>
              <a:t> po 3 letech skončilo, uzavřelo se lidem</a:t>
            </a:r>
          </a:p>
          <a:p>
            <a:r>
              <a:rPr lang="cs-CZ" dirty="0">
                <a:sym typeface="Wingdings" panose="05000000000000000000" pitchFamily="2" charset="2"/>
              </a:rPr>
              <a:t>Další divadelní ruch až ve 20. letech 19. století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3464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9B86D4-22DA-511C-6FFC-332E23D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Fáze obranná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E600A5-4E03-4550-2634-ED4D0469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obrana proti úřední němčině</a:t>
            </a:r>
          </a:p>
          <a:p>
            <a:r>
              <a:rPr lang="cs-CZ" dirty="0"/>
              <a:t>Vědci, kteří chtěli obnovit český jazyk</a:t>
            </a:r>
          </a:p>
          <a:p>
            <a:r>
              <a:rPr lang="cs-CZ" dirty="0"/>
              <a:t>Zdůrazňovali význam českého jazyka v minulosti, bohatost češtiny, příbuznost s dalšími slovanskými jazyky</a:t>
            </a:r>
          </a:p>
          <a:p>
            <a:r>
              <a:rPr lang="cs-CZ" dirty="0"/>
              <a:t>Potřebovali pevná pravidla</a:t>
            </a:r>
          </a:p>
          <a:p>
            <a:r>
              <a:rPr lang="cs-CZ" dirty="0"/>
              <a:t>Důležitá je v této době poezie, protože měla k lidem mnohem blíž</a:t>
            </a:r>
          </a:p>
        </p:txBody>
      </p:sp>
    </p:spTree>
    <p:extLst>
      <p:ext uri="{BB962C8B-B14F-4D97-AF65-F5344CB8AC3E}">
        <p14:creationId xmlns:p14="http://schemas.microsoft.com/office/powerpoint/2010/main" val="200000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C98745-1B81-98EB-6123-B940DEDF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Josef Dobrovský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45487D-4F62-888F-CD01-758C17DC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Zabýval se studiem nejstarších dějin, českým a slovanským jazykozpytem a literární historií</a:t>
            </a:r>
          </a:p>
          <a:p>
            <a:r>
              <a:rPr lang="cs-CZ" dirty="0"/>
              <a:t>Velmi vzdělaný</a:t>
            </a:r>
          </a:p>
          <a:p>
            <a:r>
              <a:rPr lang="cs-CZ" dirty="0"/>
              <a:t>Psal v latině a němčině</a:t>
            </a:r>
          </a:p>
          <a:p>
            <a:r>
              <a:rPr lang="cs-CZ" dirty="0"/>
              <a:t>Za základ českého jazyka vzal jeho podobu z doby veleslavínské, ale ta byla zastaralá</a:t>
            </a:r>
          </a:p>
          <a:p>
            <a:r>
              <a:rPr lang="cs-CZ" dirty="0">
                <a:sym typeface="Wingdings" panose="05000000000000000000" pitchFamily="2" charset="2"/>
              </a:rPr>
              <a:t> čeština se musela dotvořit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2664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B97B51-5AA2-73CF-97E3-451E9329E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Josef Dobrovský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F5ED53D-CD11-3EC5-4B87-3E12B1568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 vědeckých pracích velmi kritický</a:t>
            </a:r>
          </a:p>
          <a:p>
            <a:r>
              <a:rPr lang="cs-CZ" dirty="0"/>
              <a:t>Usiloval o vědeckou pravdu</a:t>
            </a:r>
          </a:p>
          <a:p>
            <a:r>
              <a:rPr lang="cs-CZ" dirty="0"/>
              <a:t>Odmítl pravost rukopisů Královédvorského a Zelenohorského</a:t>
            </a:r>
          </a:p>
          <a:p>
            <a:r>
              <a:rPr lang="cs-CZ" dirty="0"/>
              <a:t>Dokázal nepravost zlomku evangelia sv. Marka</a:t>
            </a:r>
          </a:p>
        </p:txBody>
      </p:sp>
    </p:spTree>
    <p:extLst>
      <p:ext uri="{BB962C8B-B14F-4D97-AF65-F5344CB8AC3E}">
        <p14:creationId xmlns:p14="http://schemas.microsoft.com/office/powerpoint/2010/main" val="1019388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87834B-D491-37D8-C6A6-D5E44068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Jazykovědné dílo J. Dobrovského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50255FF-81A5-D2E1-BEC1-C34805BC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u="sng" dirty="0"/>
              <a:t>Podrobná mluvnice češtiny</a:t>
            </a:r>
          </a:p>
          <a:p>
            <a:r>
              <a:rPr lang="cs-CZ" dirty="0"/>
              <a:t>1. vědecká mluvnice</a:t>
            </a:r>
          </a:p>
          <a:p>
            <a:r>
              <a:rPr lang="cs-CZ" dirty="0"/>
              <a:t>Navazuje na humanistickou češtinu</a:t>
            </a:r>
          </a:p>
          <a:p>
            <a:r>
              <a:rPr lang="cs-CZ" dirty="0"/>
              <a:t>Ustálila jazykovou formu</a:t>
            </a:r>
          </a:p>
          <a:p>
            <a:r>
              <a:rPr lang="cs-CZ" dirty="0"/>
              <a:t>Analogická úprava pravopisu</a:t>
            </a:r>
          </a:p>
          <a:p>
            <a:endParaRPr lang="cs-CZ" dirty="0"/>
          </a:p>
          <a:p>
            <a:r>
              <a:rPr lang="cs-CZ" b="1" u="sng" dirty="0"/>
              <a:t>Německo-český slovník</a:t>
            </a:r>
          </a:p>
          <a:p>
            <a:r>
              <a:rPr lang="cs-CZ" dirty="0"/>
              <a:t>dvoudílný</a:t>
            </a:r>
          </a:p>
        </p:txBody>
      </p:sp>
    </p:spTree>
    <p:extLst>
      <p:ext uri="{BB962C8B-B14F-4D97-AF65-F5344CB8AC3E}">
        <p14:creationId xmlns:p14="http://schemas.microsoft.com/office/powerpoint/2010/main" val="177638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ADA6F7-2985-7F61-0B7A-CDAFFF1F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Literárně historické dílo J. Dobrovského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D580509-6746-746B-A65D-DE3BBFBA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u="sng" dirty="0"/>
              <a:t>Dějiny české řeči a literatury</a:t>
            </a:r>
          </a:p>
          <a:p>
            <a:r>
              <a:rPr lang="cs-CZ" dirty="0"/>
              <a:t>Dějiny jazyka v souvislosti s dějinami literatury</a:t>
            </a:r>
          </a:p>
          <a:p>
            <a:r>
              <a:rPr lang="cs-CZ" dirty="0"/>
              <a:t>Kritický postoj</a:t>
            </a:r>
          </a:p>
          <a:p>
            <a:r>
              <a:rPr lang="cs-CZ" dirty="0"/>
              <a:t>Doba veleslavínská (humanismus)</a:t>
            </a:r>
          </a:p>
        </p:txBody>
      </p:sp>
    </p:spTree>
    <p:extLst>
      <p:ext uri="{BB962C8B-B14F-4D97-AF65-F5344CB8AC3E}">
        <p14:creationId xmlns:p14="http://schemas.microsoft.com/office/powerpoint/2010/main" val="135105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EC01B6-68DC-FD86-6AD7-719224E3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Slavistické dílo J. Dobrovského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E42E7F-B42D-73DB-03A8-A0FE14EB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 slovanských dějinách, národech</a:t>
            </a:r>
          </a:p>
          <a:p>
            <a:r>
              <a:rPr lang="cs-CZ" b="1" u="sng" dirty="0"/>
              <a:t>Základy jazyka staroslověnského</a:t>
            </a:r>
          </a:p>
          <a:p>
            <a:r>
              <a:rPr lang="cs-CZ" dirty="0"/>
              <a:t>Psáno latinsky</a:t>
            </a:r>
          </a:p>
          <a:p>
            <a:r>
              <a:rPr lang="cs-CZ" dirty="0"/>
              <a:t>1. vědecká mluvnice staroslověnštiny</a:t>
            </a:r>
          </a:p>
          <a:p>
            <a:r>
              <a:rPr lang="cs-CZ" dirty="0"/>
              <a:t>Aby všichni poznali kulturu všech slovanských národů</a:t>
            </a:r>
          </a:p>
          <a:p>
            <a:r>
              <a:rPr lang="cs-CZ" dirty="0"/>
              <a:t>Aby se posílilo národní sebevědomí</a:t>
            </a:r>
          </a:p>
        </p:txBody>
      </p:sp>
    </p:spTree>
    <p:extLst>
      <p:ext uri="{BB962C8B-B14F-4D97-AF65-F5344CB8AC3E}">
        <p14:creationId xmlns:p14="http://schemas.microsoft.com/office/powerpoint/2010/main" val="171157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4F79E8-9784-6175-4982-759CD424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Prozodické dílo J. Dobrovského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8CD982-7209-99A9-5535-85758E7C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Prozódie</a:t>
            </a:r>
            <a:r>
              <a:rPr lang="cs-CZ" dirty="0"/>
              <a:t> = nauka o rytmičnosti řeči a skládání veršů</a:t>
            </a:r>
          </a:p>
          <a:p>
            <a:r>
              <a:rPr lang="cs-CZ" b="1" u="sng" dirty="0"/>
              <a:t>Česká </a:t>
            </a:r>
            <a:r>
              <a:rPr lang="cs-CZ" b="1" u="sng" dirty="0" err="1"/>
              <a:t>prozódie</a:t>
            </a:r>
            <a:endParaRPr lang="cs-CZ" b="1" u="sng" dirty="0"/>
          </a:p>
          <a:p>
            <a:r>
              <a:rPr lang="cs-CZ" dirty="0"/>
              <a:t>Pět oddílů</a:t>
            </a:r>
          </a:p>
        </p:txBody>
      </p:sp>
    </p:spTree>
    <p:extLst>
      <p:ext uri="{BB962C8B-B14F-4D97-AF65-F5344CB8AC3E}">
        <p14:creationId xmlns:p14="http://schemas.microsoft.com/office/powerpoint/2010/main" val="300338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D347E-C25C-2EE1-3BBD-0D177997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Poezie v době první fáze NO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169E0C-4A46-678B-6D84-A2894F618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Almanach </a:t>
            </a:r>
            <a:r>
              <a:rPr lang="cs-CZ" b="1" u="sng" dirty="0"/>
              <a:t>Básně v řeči vázané</a:t>
            </a:r>
          </a:p>
          <a:p>
            <a:r>
              <a:rPr lang="cs-CZ" dirty="0"/>
              <a:t>První básnický sborník</a:t>
            </a:r>
          </a:p>
          <a:p>
            <a:r>
              <a:rPr lang="cs-CZ" dirty="0"/>
              <a:t>Původní tvorba Václava Tháma a jemu podobných </a:t>
            </a:r>
          </a:p>
          <a:p>
            <a:r>
              <a:rPr lang="cs-CZ" dirty="0"/>
              <a:t>České překlady cizí poezie</a:t>
            </a:r>
          </a:p>
        </p:txBody>
      </p:sp>
    </p:spTree>
    <p:extLst>
      <p:ext uri="{BB962C8B-B14F-4D97-AF65-F5344CB8AC3E}">
        <p14:creationId xmlns:p14="http://schemas.microsoft.com/office/powerpoint/2010/main" val="24374976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B7FD592E80E145A93F4F7C0206A697" ma:contentTypeVersion="5" ma:contentTypeDescription="Vytvoří nový dokument" ma:contentTypeScope="" ma:versionID="f68e953589db5bd48f03ddc8877089a8">
  <xsd:schema xmlns:xsd="http://www.w3.org/2001/XMLSchema" xmlns:xs="http://www.w3.org/2001/XMLSchema" xmlns:p="http://schemas.microsoft.com/office/2006/metadata/properties" xmlns:ns2="51333e47-32ba-4380-9ac2-efc91d5dfb65" xmlns:ns3="27f475f8-0000-4ae1-9ca6-f0c87be16dfe" targetNamespace="http://schemas.microsoft.com/office/2006/metadata/properties" ma:root="true" ma:fieldsID="11167ff60c280085d3e46c0450cf7a44" ns2:_="" ns3:_="">
    <xsd:import namespace="51333e47-32ba-4380-9ac2-efc91d5dfb65"/>
    <xsd:import namespace="27f475f8-0000-4ae1-9ca6-f0c87be16d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33e47-32ba-4380-9ac2-efc91d5df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475f8-0000-4ae1-9ca6-f0c87be16d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E68C399-9503-4D07-964A-3D3A96E91D99}"/>
</file>

<file path=customXml/itemProps2.xml><?xml version="1.0" encoding="utf-8"?>
<ds:datastoreItem xmlns:ds="http://schemas.openxmlformats.org/officeDocument/2006/customXml" ds:itemID="{5114500E-773E-4A45-8772-E402EF120BD4}"/>
</file>

<file path=customXml/itemProps3.xml><?xml version="1.0" encoding="utf-8"?>
<ds:datastoreItem xmlns:ds="http://schemas.openxmlformats.org/officeDocument/2006/customXml" ds:itemID="{9C5C0948-4C39-4C41-A275-DCF579083FEE}"/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25</TotalTime>
  <Words>431</Words>
  <Application>Microsoft Office PowerPoint</Application>
  <PresentationFormat>Širokoúhlá obrazovka</PresentationFormat>
  <Paragraphs>80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Berlín</vt:lpstr>
      <vt:lpstr>Národní obrození</vt:lpstr>
      <vt:lpstr>Fáze obranná</vt:lpstr>
      <vt:lpstr>Josef Dobrovský</vt:lpstr>
      <vt:lpstr>Josef Dobrovský</vt:lpstr>
      <vt:lpstr>Jazykovědné dílo J. Dobrovského</vt:lpstr>
      <vt:lpstr>Literárně historické dílo J. Dobrovského</vt:lpstr>
      <vt:lpstr>Slavistické dílo J. Dobrovského</vt:lpstr>
      <vt:lpstr>Prozodické dílo J. Dobrovského</vt:lpstr>
      <vt:lpstr>Poezie v době první fáze NO</vt:lpstr>
      <vt:lpstr>Puchmajerovci</vt:lpstr>
      <vt:lpstr>1. Novočeská básnická škola</vt:lpstr>
      <vt:lpstr>Divadlo v první fázi NO</vt:lpstr>
      <vt:lpstr>Divadlo v první fázi 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Národní obrození</dc:title>
  <dc:creator>Veronika Schejbalová</dc:creator>
  <cp:lastModifiedBy>Veronika Schejbalová</cp:lastModifiedBy>
  <cp:revision>1</cp:revision>
  <dcterms:created xsi:type="dcterms:W3CDTF">2023-10-02T07:14:23Z</dcterms:created>
  <dcterms:modified xsi:type="dcterms:W3CDTF">2023-10-02T07:40:02Z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0x0101003CB7FD592E80E145A93F4F7C0206A697</vt:lpwstr>
  </property>
</Properties>
</file>