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c. Veronika Schejbalová" userId="2ed05fde-e6cd-4ab0-9719-1112262d564d" providerId="ADAL" clId="{9DC2EDEF-CCB7-4CED-8A38-6BB47C029CA6}"/>
    <pc:docChg chg="custSel addSld modSld">
      <pc:chgData name="Bc. Veronika Schejbalová" userId="2ed05fde-e6cd-4ab0-9719-1112262d564d" providerId="ADAL" clId="{9DC2EDEF-CCB7-4CED-8A38-6BB47C029CA6}" dt="2023-10-04T06:52:43.178" v="1103" actId="20577"/>
      <pc:docMkLst>
        <pc:docMk/>
      </pc:docMkLst>
      <pc:sldChg chg="modSp new mod">
        <pc:chgData name="Bc. Veronika Schejbalová" userId="2ed05fde-e6cd-4ab0-9719-1112262d564d" providerId="ADAL" clId="{9DC2EDEF-CCB7-4CED-8A38-6BB47C029CA6}" dt="2023-10-04T06:50:39.474" v="685" actId="14100"/>
        <pc:sldMkLst>
          <pc:docMk/>
          <pc:sldMk cId="2885143346" sldId="268"/>
        </pc:sldMkLst>
        <pc:spChg chg="mod">
          <ac:chgData name="Bc. Veronika Schejbalová" userId="2ed05fde-e6cd-4ab0-9719-1112262d564d" providerId="ADAL" clId="{9DC2EDEF-CCB7-4CED-8A38-6BB47C029CA6}" dt="2023-10-04T06:47:19.303" v="19" actId="20577"/>
          <ac:spMkLst>
            <pc:docMk/>
            <pc:sldMk cId="2885143346" sldId="268"/>
            <ac:spMk id="2" creationId="{882BBFF8-5E24-D59D-CC26-B0952A5588C9}"/>
          </ac:spMkLst>
        </pc:spChg>
        <pc:spChg chg="mod">
          <ac:chgData name="Bc. Veronika Schejbalová" userId="2ed05fde-e6cd-4ab0-9719-1112262d564d" providerId="ADAL" clId="{9DC2EDEF-CCB7-4CED-8A38-6BB47C029CA6}" dt="2023-10-04T06:50:39.474" v="685" actId="14100"/>
          <ac:spMkLst>
            <pc:docMk/>
            <pc:sldMk cId="2885143346" sldId="268"/>
            <ac:spMk id="3" creationId="{67562F50-104D-D89B-4F0B-239241331833}"/>
          </ac:spMkLst>
        </pc:spChg>
      </pc:sldChg>
      <pc:sldChg chg="modSp new mod">
        <pc:chgData name="Bc. Veronika Schejbalová" userId="2ed05fde-e6cd-4ab0-9719-1112262d564d" providerId="ADAL" clId="{9DC2EDEF-CCB7-4CED-8A38-6BB47C029CA6}" dt="2023-10-04T06:52:43.178" v="1103" actId="20577"/>
        <pc:sldMkLst>
          <pc:docMk/>
          <pc:sldMk cId="3397503081" sldId="269"/>
        </pc:sldMkLst>
        <pc:spChg chg="mod">
          <ac:chgData name="Bc. Veronika Schejbalová" userId="2ed05fde-e6cd-4ab0-9719-1112262d564d" providerId="ADAL" clId="{9DC2EDEF-CCB7-4CED-8A38-6BB47C029CA6}" dt="2023-10-04T06:50:46.936" v="703" actId="20577"/>
          <ac:spMkLst>
            <pc:docMk/>
            <pc:sldMk cId="3397503081" sldId="269"/>
            <ac:spMk id="2" creationId="{274B074F-5D4D-5751-65B0-D5E7D5565227}"/>
          </ac:spMkLst>
        </pc:spChg>
        <pc:spChg chg="mod">
          <ac:chgData name="Bc. Veronika Schejbalová" userId="2ed05fde-e6cd-4ab0-9719-1112262d564d" providerId="ADAL" clId="{9DC2EDEF-CCB7-4CED-8A38-6BB47C029CA6}" dt="2023-10-04T06:52:43.178" v="1103" actId="20577"/>
          <ac:spMkLst>
            <pc:docMk/>
            <pc:sldMk cId="3397503081" sldId="269"/>
            <ac:spMk id="3" creationId="{FAFEC23D-BC4E-E434-8D36-71BFD09F50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C294-9D55-42B8-A054-5C219B2D0EFA}" type="datetimeFigureOut">
              <a:rPr lang="cs-CZ" smtClean="0"/>
              <a:t>04.10.2023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78C7394E-80F1-474E-9399-77EC365B55E4}" type="slidenum">
              <a:rPr lang="cs-CZ" smtClean="0"/>
              <a:t>‹#›</a:t>
            </a:fld>
            <a:endParaRPr lang="cs-CZ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3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C294-9D55-42B8-A054-5C219B2D0EFA}" type="datetimeFigureOut">
              <a:rPr lang="cs-CZ" smtClean="0"/>
              <a:t>04.10.2023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4E-80F1-474E-9399-77EC365B55E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632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C294-9D55-42B8-A054-5C219B2D0EFA}" type="datetimeFigureOut">
              <a:rPr lang="cs-CZ" smtClean="0"/>
              <a:t>04.10.2023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4E-80F1-474E-9399-77EC365B55E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194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C294-9D55-42B8-A054-5C219B2D0EFA}" type="datetimeFigureOut">
              <a:rPr lang="cs-CZ" smtClean="0"/>
              <a:t>04.10.2023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4E-80F1-474E-9399-77EC365B55E4}" type="slidenum">
              <a:rPr lang="cs-CZ" smtClean="0"/>
              <a:t>‹#›</a:t>
            </a:fld>
            <a:endParaRPr lang="cs-CZ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03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C294-9D55-42B8-A054-5C219B2D0EFA}" type="datetimeFigureOut">
              <a:rPr lang="cs-CZ" smtClean="0"/>
              <a:t>04.10.2023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4E-80F1-474E-9399-77EC365B55E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432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C294-9D55-42B8-A054-5C219B2D0EFA}" type="datetimeFigureOut">
              <a:rPr lang="cs-CZ" smtClean="0"/>
              <a:t>04.10.2023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4E-80F1-474E-9399-77EC365B55E4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4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C294-9D55-42B8-A054-5C219B2D0EFA}" type="datetimeFigureOut">
              <a:rPr lang="cs-CZ" smtClean="0"/>
              <a:t>04.10.2023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4E-80F1-474E-9399-77EC365B55E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422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C294-9D55-42B8-A054-5C219B2D0EFA}" type="datetimeFigureOut">
              <a:rPr lang="cs-CZ" smtClean="0"/>
              <a:t>04.10.2023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4E-80F1-474E-9399-77EC365B55E4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38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C294-9D55-42B8-A054-5C219B2D0EFA}" type="datetimeFigureOut">
              <a:rPr lang="cs-CZ" smtClean="0"/>
              <a:t>04.10.2023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4E-80F1-474E-9399-77EC365B55E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976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C294-9D55-42B8-A054-5C219B2D0EFA}" type="datetimeFigureOut">
              <a:rPr lang="cs-CZ" smtClean="0"/>
              <a:t>04.10.2023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4E-80F1-474E-9399-77EC365B55E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270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7C294-9D55-42B8-A054-5C219B2D0EFA}" type="datetimeFigureOut">
              <a:rPr lang="cs-CZ" smtClean="0"/>
              <a:t>04.10.2023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7394E-80F1-474E-9399-77EC365B55E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578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1A07C294-9D55-42B8-A054-5C219B2D0EFA}" type="datetimeFigureOut">
              <a:rPr lang="cs-CZ" smtClean="0"/>
              <a:t>04.10.2023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7394E-80F1-474E-9399-77EC365B55E4}" type="slidenum">
              <a:rPr lang="cs-CZ" smtClean="0"/>
              <a:t>‹#›</a:t>
            </a:fld>
            <a:endParaRPr lang="cs-CZ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03042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490AB3-84A1-E79C-90A0-EFB3DB860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Národní obrození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CC30080-5A73-83B4-62BD-1A12A8009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Druhá fáze</a:t>
            </a:r>
          </a:p>
        </p:txBody>
      </p:sp>
    </p:spTree>
    <p:extLst>
      <p:ext uri="{BB962C8B-B14F-4D97-AF65-F5344CB8AC3E}">
        <p14:creationId xmlns:p14="http://schemas.microsoft.com/office/powerpoint/2010/main" val="362629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FCC0F6-EC9A-A4C7-F56D-4D052E2E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Jan Kollár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EF4E7A-A3A8-41FE-077D-42684C102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Slovák, psal česky</a:t>
            </a:r>
          </a:p>
          <a:p>
            <a:r>
              <a:rPr lang="cs-CZ" dirty="0"/>
              <a:t>Studoval ve Vídni, kde se seznámil s Mínou Šmídovou</a:t>
            </a:r>
          </a:p>
          <a:p>
            <a:r>
              <a:rPr lang="cs-CZ" dirty="0"/>
              <a:t>Nemohl tam ale zůstat, po 16 letech se Mína přestěhovala za ním</a:t>
            </a:r>
          </a:p>
          <a:p>
            <a:r>
              <a:rPr lang="cs-CZ" dirty="0"/>
              <a:t>Dílo:</a:t>
            </a:r>
          </a:p>
          <a:p>
            <a:pPr lvl="1"/>
            <a:r>
              <a:rPr lang="cs-CZ" b="1" u="sng" dirty="0"/>
              <a:t>O literární vzájemnosti mezi kmeny i nářečími </a:t>
            </a:r>
            <a:r>
              <a:rPr lang="cs-CZ" b="1" u="sng" dirty="0" err="1"/>
              <a:t>slávskými</a:t>
            </a:r>
            <a:endParaRPr lang="cs-CZ" b="1" u="sng" dirty="0"/>
          </a:p>
          <a:p>
            <a:pPr lvl="2"/>
            <a:r>
              <a:rPr lang="cs-CZ" dirty="0"/>
              <a:t>Teoretický spis</a:t>
            </a:r>
          </a:p>
          <a:p>
            <a:pPr lvl="1"/>
            <a:r>
              <a:rPr lang="cs-CZ" b="1" u="sng" dirty="0" err="1"/>
              <a:t>Národnie</a:t>
            </a:r>
            <a:r>
              <a:rPr lang="cs-CZ" b="1" u="sng" dirty="0"/>
              <a:t> </a:t>
            </a:r>
            <a:r>
              <a:rPr lang="cs-CZ" b="1" u="sng" dirty="0" err="1"/>
              <a:t>zpievanky</a:t>
            </a:r>
            <a:r>
              <a:rPr lang="cs-CZ" b="1" u="sng" dirty="0"/>
              <a:t> </a:t>
            </a:r>
            <a:r>
              <a:rPr lang="cs-CZ" dirty="0"/>
              <a:t>(sbírka slovenských písní)</a:t>
            </a:r>
          </a:p>
        </p:txBody>
      </p:sp>
    </p:spTree>
    <p:extLst>
      <p:ext uri="{BB962C8B-B14F-4D97-AF65-F5344CB8AC3E}">
        <p14:creationId xmlns:p14="http://schemas.microsoft.com/office/powerpoint/2010/main" val="311070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8A3889-15D6-FE4E-0314-46077EA5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Slávy dcera (J. Kollár)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894D3D-87FD-4FB8-638F-E30F2E12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Motivem je láska k Míně</a:t>
            </a:r>
          </a:p>
          <a:p>
            <a:r>
              <a:rPr lang="cs-CZ" dirty="0"/>
              <a:t>Mína zde splývá s vybájenou dcerou bohyně Slávy (slovanská bohyně), je symbolem budoucího Slovanstva a provází básníka po slovanské pravlasti</a:t>
            </a:r>
          </a:p>
          <a:p>
            <a:r>
              <a:rPr lang="cs-CZ" dirty="0"/>
              <a:t>Obsahuje předzpěv a 5 zpěvů nazvaných podle řek: Sála, Labe, </a:t>
            </a:r>
            <a:r>
              <a:rPr lang="cs-CZ" dirty="0" err="1"/>
              <a:t>Rén</a:t>
            </a:r>
            <a:r>
              <a:rPr lang="cs-CZ" dirty="0"/>
              <a:t>, Dunaj a Vltava + slovanské nebe Léthé a peklo </a:t>
            </a:r>
            <a:r>
              <a:rPr lang="cs-CZ" dirty="0" err="1"/>
              <a:t>Acheron</a:t>
            </a:r>
            <a:endParaRPr lang="cs-CZ" dirty="0"/>
          </a:p>
          <a:p>
            <a:r>
              <a:rPr lang="cs-CZ" dirty="0"/>
              <a:t>Psáno formou elegie (žalozpěvu)</a:t>
            </a:r>
          </a:p>
          <a:p>
            <a:r>
              <a:rPr lang="cs-CZ" dirty="0"/>
              <a:t>Básníkovi je smutno, protože stará sláva Slovanstva je pryč</a:t>
            </a:r>
          </a:p>
          <a:p>
            <a:r>
              <a:rPr lang="cs-CZ" dirty="0"/>
              <a:t>Obsahuje přes 600 vlasteneckých i milostných sonetů</a:t>
            </a:r>
          </a:p>
        </p:txBody>
      </p:sp>
    </p:spTree>
    <p:extLst>
      <p:ext uri="{BB962C8B-B14F-4D97-AF65-F5344CB8AC3E}">
        <p14:creationId xmlns:p14="http://schemas.microsoft.com/office/powerpoint/2010/main" val="302044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355997-E05E-BD16-FC80-97E3A48B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František Ladislav Čelakovský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18F071-DE84-7FE7-C8F3-6500CDCA4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274" y="1556815"/>
            <a:ext cx="7796540" cy="5024959"/>
          </a:xfrm>
        </p:spPr>
        <p:txBody>
          <a:bodyPr>
            <a:normAutofit fontScale="85000" lnSpcReduction="10000"/>
          </a:bodyPr>
          <a:lstStyle/>
          <a:p>
            <a:r>
              <a:rPr lang="cs-CZ" dirty="0"/>
              <a:t>Vyloučen ze studií, stal se vychovatelem</a:t>
            </a:r>
          </a:p>
          <a:p>
            <a:r>
              <a:rPr lang="cs-CZ" dirty="0"/>
              <a:t>Sběratel slovanské lidové tvorby:</a:t>
            </a:r>
          </a:p>
          <a:p>
            <a:pPr lvl="1"/>
            <a:r>
              <a:rPr lang="cs-CZ" b="1" u="sng" dirty="0"/>
              <a:t>Slovanské národní písně </a:t>
            </a:r>
            <a:r>
              <a:rPr lang="cs-CZ" dirty="0"/>
              <a:t>(3 svazky národních písní všech slovanských národů)</a:t>
            </a:r>
          </a:p>
          <a:p>
            <a:pPr lvl="1"/>
            <a:r>
              <a:rPr lang="cs-CZ" b="1" u="sng" dirty="0"/>
              <a:t>Mudrosloví národu slovanského ve příslovích</a:t>
            </a:r>
            <a:r>
              <a:rPr lang="cs-CZ" dirty="0"/>
              <a:t> (sbírka přísloví a pořekadel)</a:t>
            </a:r>
          </a:p>
          <a:p>
            <a:r>
              <a:rPr lang="cs-CZ" dirty="0"/>
              <a:t>Ohlasová poezie:</a:t>
            </a:r>
          </a:p>
          <a:p>
            <a:pPr lvl="1"/>
            <a:r>
              <a:rPr lang="cs-CZ" b="1" u="sng" dirty="0"/>
              <a:t>Ohlas písní českých </a:t>
            </a:r>
            <a:r>
              <a:rPr lang="cs-CZ" dirty="0"/>
              <a:t>(o obyčejných lidech, lyrický ráz)</a:t>
            </a:r>
          </a:p>
          <a:p>
            <a:pPr lvl="1"/>
            <a:r>
              <a:rPr lang="cs-CZ" b="1" u="sng" dirty="0"/>
              <a:t>Ohlas písní ruských </a:t>
            </a:r>
            <a:r>
              <a:rPr lang="cs-CZ" dirty="0"/>
              <a:t>(ruská lidová tvorba)</a:t>
            </a:r>
          </a:p>
          <a:p>
            <a:pPr marL="457200" lvl="1" indent="0">
              <a:buNone/>
            </a:pPr>
            <a:r>
              <a:rPr lang="cs-CZ" b="1" u="sng" dirty="0"/>
              <a:t>+ Ruské byliny </a:t>
            </a:r>
            <a:r>
              <a:rPr lang="cs-CZ" dirty="0"/>
              <a:t>(sesbíral a přepsal ruské pověsti, popisuje vítězství nad Napoleonem, Turky, …)</a:t>
            </a:r>
          </a:p>
          <a:p>
            <a:r>
              <a:rPr lang="cs-CZ" dirty="0"/>
              <a:t>Vlastní tvorba:</a:t>
            </a:r>
          </a:p>
          <a:p>
            <a:pPr lvl="1"/>
            <a:r>
              <a:rPr lang="cs-CZ" b="1" u="sng" dirty="0"/>
              <a:t>Růže stolistá</a:t>
            </a:r>
          </a:p>
        </p:txBody>
      </p:sp>
    </p:spTree>
    <p:extLst>
      <p:ext uri="{BB962C8B-B14F-4D97-AF65-F5344CB8AC3E}">
        <p14:creationId xmlns:p14="http://schemas.microsoft.com/office/powerpoint/2010/main" val="636853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2BBFF8-5E24-D59D-CC26-B0952A558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Rukopisné padělky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562F50-104D-D89B-4F0B-239241331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349" y="1190625"/>
            <a:ext cx="7796540" cy="5392719"/>
          </a:xfrm>
        </p:spPr>
        <p:txBody>
          <a:bodyPr>
            <a:normAutofit/>
          </a:bodyPr>
          <a:lstStyle/>
          <a:p>
            <a:r>
              <a:rPr lang="cs-CZ" dirty="0"/>
              <a:t>2. desetiletí 19. století</a:t>
            </a:r>
          </a:p>
          <a:p>
            <a:r>
              <a:rPr lang="cs-CZ" dirty="0"/>
              <a:t>Vydávané za zbytky staročeských děl</a:t>
            </a:r>
          </a:p>
          <a:p>
            <a:r>
              <a:rPr lang="cs-CZ" dirty="0"/>
              <a:t>Rukopis královédvorský</a:t>
            </a:r>
          </a:p>
          <a:p>
            <a:pPr lvl="1"/>
            <a:r>
              <a:rPr lang="cs-CZ" dirty="0"/>
              <a:t>Nalezen 1817 ve Dvoře Králové a byl označen za památku z konce 13. století</a:t>
            </a:r>
          </a:p>
          <a:p>
            <a:pPr lvl="1"/>
            <a:r>
              <a:rPr lang="cs-CZ" dirty="0"/>
              <a:t>Obsahuje epické a lyrické básně</a:t>
            </a:r>
          </a:p>
          <a:p>
            <a:pPr lvl="1"/>
            <a:r>
              <a:rPr lang="cs-CZ" dirty="0"/>
              <a:t>Byl nadšeně přijat, ale anonymně r. 1818 zaslán Národnímu muzeu</a:t>
            </a:r>
          </a:p>
          <a:p>
            <a:r>
              <a:rPr lang="cs-CZ" dirty="0"/>
              <a:t>Rukopis zelenohorský</a:t>
            </a:r>
          </a:p>
          <a:p>
            <a:pPr lvl="1"/>
            <a:r>
              <a:rPr lang="cs-CZ" dirty="0"/>
              <a:t>Nalezen na Zelené Hoře u Nepomuku, má pocházet z 9. století </a:t>
            </a:r>
          </a:p>
          <a:p>
            <a:pPr lvl="1"/>
            <a:r>
              <a:rPr lang="cs-CZ" dirty="0"/>
              <a:t>Pochybnosti narůstaly</a:t>
            </a:r>
          </a:p>
          <a:p>
            <a:pPr lvl="1"/>
            <a:r>
              <a:rPr lang="cs-CZ" dirty="0"/>
              <a:t>Obsahuje skladbu „Libušin soud“</a:t>
            </a:r>
          </a:p>
        </p:txBody>
      </p:sp>
    </p:spTree>
    <p:extLst>
      <p:ext uri="{BB962C8B-B14F-4D97-AF65-F5344CB8AC3E}">
        <p14:creationId xmlns:p14="http://schemas.microsoft.com/office/powerpoint/2010/main" val="288514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4B074F-5D4D-5751-65B0-D5E7D556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Rukopisné padělky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FEC23D-BC4E-E434-8D36-71BFD09F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Sestavila se skupina vědců z české univerzity: Jan Gebauer, T. G. Masaryk, Jaroslav Goll</a:t>
            </a:r>
            <a:r>
              <a:rPr lang="cs-CZ"/>
              <a:t>, Otakar </a:t>
            </a:r>
            <a:r>
              <a:rPr lang="cs-CZ" dirty="0"/>
              <a:t>Hostinský, Jaroslav Vlček,…</a:t>
            </a:r>
          </a:p>
          <a:p>
            <a:r>
              <a:rPr lang="cs-CZ" dirty="0"/>
              <a:t>Podrobili oba rukopisy rozboru jazykovému, literárnímu, historickému</a:t>
            </a:r>
          </a:p>
          <a:p>
            <a:r>
              <a:rPr lang="cs-CZ" dirty="0"/>
              <a:t>Autoři padělků: Josef Linda (novinář, spisovatel), Václav Hanka (knihovník, archivář, básník, jazykovědec)</a:t>
            </a:r>
          </a:p>
          <a:p>
            <a:r>
              <a:rPr lang="cs-CZ" dirty="0"/>
              <a:t>Závěr: rukopisy měly vzbudit zájem o historii </a:t>
            </a:r>
            <a:r>
              <a:rPr lang="cs-CZ" dirty="0">
                <a:sym typeface="Wingdings" panose="05000000000000000000" pitchFamily="2" charset="2"/>
              </a:rPr>
              <a:t> žádný trest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9750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2B557E-B172-5760-78AE-8CB20AE3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Fáze ofenzivní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61CEC75-6B65-B29B-5065-64D5DBFF0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Počátek 19. století</a:t>
            </a:r>
          </a:p>
          <a:p>
            <a:r>
              <a:rPr lang="cs-CZ" dirty="0"/>
              <a:t>Obrozenecké hnutí sílilo </a:t>
            </a:r>
            <a:r>
              <a:rPr lang="cs-CZ" dirty="0">
                <a:sym typeface="Wingdings" panose="05000000000000000000" pitchFamily="2" charset="2"/>
              </a:rPr>
              <a:t> ofenzivní</a:t>
            </a:r>
          </a:p>
          <a:p>
            <a:r>
              <a:rPr lang="cs-CZ" dirty="0">
                <a:sym typeface="Wingdings" panose="05000000000000000000" pitchFamily="2" charset="2"/>
              </a:rPr>
              <a:t>Hnutí se stalo organizovaným</a:t>
            </a:r>
          </a:p>
          <a:p>
            <a:r>
              <a:rPr lang="cs-CZ" dirty="0">
                <a:sym typeface="Wingdings" panose="05000000000000000000" pitchFamily="2" charset="2"/>
              </a:rPr>
              <a:t>Jednoznačné úsilí o uzákonění spisovného jazyka českého</a:t>
            </a:r>
          </a:p>
          <a:p>
            <a:r>
              <a:rPr lang="cs-CZ" dirty="0">
                <a:sym typeface="Wingdings" panose="05000000000000000000" pitchFamily="2" charset="2"/>
              </a:rPr>
              <a:t>Tvoří se náročná poezie, narůstá obdiv ke Slovanstvu</a:t>
            </a:r>
          </a:p>
          <a:p>
            <a:r>
              <a:rPr lang="cs-CZ" dirty="0">
                <a:sym typeface="Wingdings" panose="05000000000000000000" pitchFamily="2" charset="2"/>
              </a:rPr>
              <a:t>Snaha začlenit českou kulturu a vědu do evropského kontextu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8536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E279F0-EC67-9EDE-9872-446D750A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Josef Jungmann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0D6CBC-C477-E3BA-6463-B8F14A38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Psal výhradně v češtině</a:t>
            </a:r>
          </a:p>
          <a:p>
            <a:r>
              <a:rPr lang="cs-CZ" dirty="0"/>
              <a:t>Jazykovědec, překladatel</a:t>
            </a:r>
          </a:p>
          <a:p>
            <a:r>
              <a:rPr lang="cs-CZ" dirty="0"/>
              <a:t>Poukazuje na národní bezpráví (poněmčování škol a úřadů)</a:t>
            </a:r>
          </a:p>
          <a:p>
            <a:r>
              <a:rPr lang="cs-CZ" dirty="0"/>
              <a:t>Chce, aby se hojně rozvíjela česká literatura, aby se posílily kulturní styky s ostatními slovanskými národy</a:t>
            </a:r>
          </a:p>
          <a:p>
            <a:r>
              <a:rPr lang="cs-CZ" dirty="0"/>
              <a:t>Ty, co se vlastenecky cítí, ale píší jiným jazykem než češtinou, nepovažuje za Čechy</a:t>
            </a:r>
          </a:p>
        </p:txBody>
      </p:sp>
    </p:spTree>
    <p:extLst>
      <p:ext uri="{BB962C8B-B14F-4D97-AF65-F5344CB8AC3E}">
        <p14:creationId xmlns:p14="http://schemas.microsoft.com/office/powerpoint/2010/main" val="313816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7EEED6-AACE-D234-5A33-579DF0E5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Dílo Josefa Jungmanna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59D6E1A-1395-ECF2-CEF1-7752DA88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624" y="1714500"/>
            <a:ext cx="7796540" cy="4811694"/>
          </a:xfrm>
        </p:spPr>
        <p:txBody>
          <a:bodyPr>
            <a:normAutofit fontScale="92500" lnSpcReduction="20000"/>
          </a:bodyPr>
          <a:lstStyle/>
          <a:p>
            <a:r>
              <a:rPr lang="cs-CZ" b="1" u="sng" dirty="0"/>
              <a:t>Rozmlouvání o jazyku českém</a:t>
            </a:r>
          </a:p>
          <a:p>
            <a:r>
              <a:rPr lang="cs-CZ" b="1" u="sng" dirty="0"/>
              <a:t>Česko-německý slovník</a:t>
            </a:r>
          </a:p>
          <a:p>
            <a:pPr lvl="1"/>
            <a:r>
              <a:rPr lang="cs-CZ" dirty="0"/>
              <a:t>5 dílů</a:t>
            </a:r>
          </a:p>
          <a:p>
            <a:pPr lvl="1"/>
            <a:r>
              <a:rPr lang="cs-CZ" dirty="0"/>
              <a:t>Vytvářel novotvary</a:t>
            </a:r>
          </a:p>
          <a:p>
            <a:r>
              <a:rPr lang="cs-CZ" dirty="0"/>
              <a:t>Rozvoj přírodních a humanitních věd:</a:t>
            </a:r>
          </a:p>
          <a:p>
            <a:pPr lvl="1"/>
            <a:r>
              <a:rPr lang="cs-CZ" b="1" u="sng" dirty="0"/>
              <a:t>Slovesnost</a:t>
            </a:r>
            <a:r>
              <a:rPr lang="cs-CZ" dirty="0"/>
              <a:t>  (učebnice literární teorie a poetiky)</a:t>
            </a:r>
          </a:p>
          <a:p>
            <a:pPr lvl="1"/>
            <a:r>
              <a:rPr lang="cs-CZ" b="1" u="sng" dirty="0"/>
              <a:t>Čítanka</a:t>
            </a:r>
            <a:r>
              <a:rPr lang="cs-CZ" dirty="0"/>
              <a:t> (s ukázkami literatury domácí, pro starší děti až pro gymnázia)</a:t>
            </a:r>
          </a:p>
          <a:p>
            <a:pPr lvl="1"/>
            <a:r>
              <a:rPr lang="cs-CZ" b="1" u="sng" dirty="0"/>
              <a:t>Historie literatury české </a:t>
            </a:r>
            <a:r>
              <a:rPr lang="cs-CZ" dirty="0"/>
              <a:t>(přehled literárně politických a kulturních dějin)</a:t>
            </a:r>
          </a:p>
          <a:p>
            <a:r>
              <a:rPr lang="cs-CZ" dirty="0"/>
              <a:t>Překlady: </a:t>
            </a:r>
          </a:p>
          <a:p>
            <a:pPr lvl="1"/>
            <a:r>
              <a:rPr lang="cs-CZ" b="1" dirty="0"/>
              <a:t>John </a:t>
            </a:r>
            <a:r>
              <a:rPr lang="cs-CZ" b="1" dirty="0" err="1"/>
              <a:t>Milton</a:t>
            </a:r>
            <a:r>
              <a:rPr lang="cs-CZ" b="1" dirty="0"/>
              <a:t> – Ztracený ráj </a:t>
            </a:r>
            <a:r>
              <a:rPr lang="cs-CZ" dirty="0"/>
              <a:t>(náročné)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5087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6F07EE-2CE7-BA91-D326-C5D1905D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Josef Jungmann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9ED5BB-2460-D2A0-F93D-E4D3699CE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Vznikl první vědecký časopis </a:t>
            </a:r>
            <a:r>
              <a:rPr lang="cs-CZ" b="1" dirty="0"/>
              <a:t>Krok</a:t>
            </a:r>
          </a:p>
          <a:p>
            <a:r>
              <a:rPr lang="cs-CZ" u="sng" dirty="0"/>
              <a:t>Jungmannova básnická škola </a:t>
            </a:r>
            <a:r>
              <a:rPr lang="cs-CZ" dirty="0"/>
              <a:t>(i vědecká)</a:t>
            </a:r>
          </a:p>
          <a:p>
            <a:pPr lvl="1"/>
            <a:r>
              <a:rPr lang="cs-CZ" dirty="0"/>
              <a:t>Sešly se zde osobnosti z vědeckého kruhu, jako Antonín Marek, Jan Svatopluk </a:t>
            </a:r>
            <a:r>
              <a:rPr lang="cs-CZ" dirty="0" err="1"/>
              <a:t>Presl</a:t>
            </a:r>
            <a:r>
              <a:rPr lang="cs-CZ" dirty="0"/>
              <a:t>, Jan Evangelista Purkyně a další</a:t>
            </a:r>
          </a:p>
          <a:p>
            <a:pPr lvl="1"/>
            <a:r>
              <a:rPr lang="cs-CZ" dirty="0"/>
              <a:t>Začali vytvářet české vědecké názvosloví</a:t>
            </a:r>
          </a:p>
        </p:txBody>
      </p:sp>
    </p:spTree>
    <p:extLst>
      <p:ext uri="{BB962C8B-B14F-4D97-AF65-F5344CB8AC3E}">
        <p14:creationId xmlns:p14="http://schemas.microsoft.com/office/powerpoint/2010/main" val="203997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B37D74-1B44-E230-0BC3-5E40A1BC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Pavel Josef Šafařík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B32E69-25C7-3089-F98C-2DF65B22B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Slovák, psal česky</a:t>
            </a:r>
          </a:p>
          <a:p>
            <a:r>
              <a:rPr lang="cs-CZ" dirty="0"/>
              <a:t>1848 – řeč na slovanském sjezdu</a:t>
            </a:r>
          </a:p>
          <a:p>
            <a:pPr lvl="1"/>
            <a:r>
              <a:rPr lang="cs-CZ" dirty="0"/>
              <a:t>Dovolával se svobody pro slovanské národy, které byly součástí Rakouska-Uherska</a:t>
            </a:r>
          </a:p>
        </p:txBody>
      </p:sp>
    </p:spTree>
    <p:extLst>
      <p:ext uri="{BB962C8B-B14F-4D97-AF65-F5344CB8AC3E}">
        <p14:creationId xmlns:p14="http://schemas.microsoft.com/office/powerpoint/2010/main" val="185676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C0D11C-0CD1-0767-281D-5942DE0E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Dílo P. J. Šafaříka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C3D3DF-C78E-645D-ADA0-77AC8204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5"/>
            <a:ext cx="7796540" cy="4548709"/>
          </a:xfrm>
        </p:spPr>
        <p:txBody>
          <a:bodyPr>
            <a:normAutofit fontScale="92500" lnSpcReduction="10000"/>
          </a:bodyPr>
          <a:lstStyle/>
          <a:p>
            <a:r>
              <a:rPr lang="cs-CZ" b="1" u="sng" dirty="0"/>
              <a:t>Slovanské starožitnosti</a:t>
            </a:r>
          </a:p>
          <a:p>
            <a:pPr lvl="1"/>
            <a:r>
              <a:rPr lang="cs-CZ" dirty="0"/>
              <a:t>O nejstarších dějinách Slovanů</a:t>
            </a:r>
          </a:p>
          <a:p>
            <a:pPr lvl="1"/>
            <a:r>
              <a:rPr lang="cs-CZ" dirty="0"/>
              <a:t>Chtěl dokázat, že máme hlubokou historii</a:t>
            </a:r>
          </a:p>
          <a:p>
            <a:r>
              <a:rPr lang="cs-CZ" b="1" u="sng" dirty="0"/>
              <a:t>Dějiny slovanského jazyka a literatury ve všech nářečích</a:t>
            </a:r>
          </a:p>
          <a:p>
            <a:pPr lvl="1"/>
            <a:r>
              <a:rPr lang="cs-CZ" dirty="0"/>
              <a:t>Výklad české literatury v němčině v kontextu všech slovanských národů</a:t>
            </a:r>
          </a:p>
          <a:p>
            <a:r>
              <a:rPr lang="cs-CZ" b="1" u="sng" dirty="0"/>
              <a:t>Tatranská múza s </a:t>
            </a:r>
            <a:r>
              <a:rPr lang="cs-CZ" b="1" u="sng" dirty="0" err="1"/>
              <a:t>lýrou</a:t>
            </a:r>
            <a:r>
              <a:rPr lang="cs-CZ" b="1" u="sng" dirty="0"/>
              <a:t> slovanskou</a:t>
            </a:r>
          </a:p>
          <a:p>
            <a:pPr lvl="1"/>
            <a:r>
              <a:rPr lang="cs-CZ" dirty="0"/>
              <a:t>Básnická sbírka</a:t>
            </a:r>
          </a:p>
          <a:p>
            <a:r>
              <a:rPr lang="cs-CZ" b="1" u="sng" dirty="0"/>
              <a:t>Počátkové českého básnictví, obzvláště </a:t>
            </a:r>
            <a:r>
              <a:rPr lang="cs-CZ" b="1" u="sng" dirty="0" err="1"/>
              <a:t>prozódie</a:t>
            </a:r>
            <a:endParaRPr lang="cs-CZ" b="1" u="sng" dirty="0"/>
          </a:p>
          <a:p>
            <a:pPr lvl="1"/>
            <a:r>
              <a:rPr lang="cs-CZ" dirty="0"/>
              <a:t>Spolu s Palackým (anonymně)</a:t>
            </a:r>
          </a:p>
        </p:txBody>
      </p:sp>
    </p:spTree>
    <p:extLst>
      <p:ext uri="{BB962C8B-B14F-4D97-AF65-F5344CB8AC3E}">
        <p14:creationId xmlns:p14="http://schemas.microsoft.com/office/powerpoint/2010/main" val="1970799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1D2CF6-EB89-6122-83B7-49836988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František Palacký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0F9299-060E-69D7-E232-B7D5CCDB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Historik, politik, redaktor Časopisu Společnosti vlasteneckého muzea v Čechách</a:t>
            </a:r>
          </a:p>
          <a:p>
            <a:r>
              <a:rPr lang="cs-CZ" dirty="0"/>
              <a:t>Organizoval založení Matice české (vydávala českou literaturu, překlady děl cizích autorů)</a:t>
            </a:r>
          </a:p>
          <a:p>
            <a:r>
              <a:rPr lang="cs-CZ" dirty="0"/>
              <a:t>Při položení základního kamene Národního divadla r. 1868 byl jedním z těch, kdo symbolicky na kámen poklepali </a:t>
            </a:r>
          </a:p>
        </p:txBody>
      </p:sp>
    </p:spTree>
    <p:extLst>
      <p:ext uri="{BB962C8B-B14F-4D97-AF65-F5344CB8AC3E}">
        <p14:creationId xmlns:p14="http://schemas.microsoft.com/office/powerpoint/2010/main" val="399472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328BB9-EB6D-C041-C982-166D857CB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Dílo F. Palackého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D023B7-B1D0-F66B-3F58-A9ECF6591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u="sng" dirty="0"/>
              <a:t>Staří </a:t>
            </a:r>
            <a:r>
              <a:rPr lang="cs-CZ" b="1" u="sng" dirty="0" err="1"/>
              <a:t>letopisové</a:t>
            </a:r>
            <a:r>
              <a:rPr lang="cs-CZ" b="1" u="sng" dirty="0"/>
              <a:t> čeští </a:t>
            </a:r>
          </a:p>
          <a:p>
            <a:pPr lvl="1"/>
            <a:r>
              <a:rPr lang="cs-CZ" dirty="0"/>
              <a:t>Kronika 14. - 16. století</a:t>
            </a:r>
          </a:p>
          <a:p>
            <a:r>
              <a:rPr lang="cs-CZ" b="1" u="sng" dirty="0"/>
              <a:t>Dějiny národu českého v Čechách a na Moravě</a:t>
            </a:r>
          </a:p>
          <a:p>
            <a:pPr lvl="1"/>
            <a:r>
              <a:rPr lang="cs-CZ" dirty="0"/>
              <a:t>Německy do r. 1836, pokračoval česky</a:t>
            </a:r>
          </a:p>
          <a:p>
            <a:pPr lvl="1"/>
            <a:r>
              <a:rPr lang="cs-CZ" dirty="0"/>
              <a:t>5 dílů</a:t>
            </a:r>
          </a:p>
          <a:p>
            <a:pPr lvl="1"/>
            <a:r>
              <a:rPr lang="cs-CZ" dirty="0"/>
              <a:t>Od základů našich dějin do r. 1526</a:t>
            </a:r>
          </a:p>
        </p:txBody>
      </p:sp>
    </p:spTree>
    <p:extLst>
      <p:ext uri="{BB962C8B-B14F-4D97-AF65-F5344CB8AC3E}">
        <p14:creationId xmlns:p14="http://schemas.microsoft.com/office/powerpoint/2010/main" val="2906552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B7FD592E80E145A93F4F7C0206A697" ma:contentTypeVersion="5" ma:contentTypeDescription="Vytvoří nový dokument" ma:contentTypeScope="" ma:versionID="f68e953589db5bd48f03ddc8877089a8">
  <xsd:schema xmlns:xsd="http://www.w3.org/2001/XMLSchema" xmlns:xs="http://www.w3.org/2001/XMLSchema" xmlns:p="http://schemas.microsoft.com/office/2006/metadata/properties" xmlns:ns2="51333e47-32ba-4380-9ac2-efc91d5dfb65" xmlns:ns3="27f475f8-0000-4ae1-9ca6-f0c87be16dfe" targetNamespace="http://schemas.microsoft.com/office/2006/metadata/properties" ma:root="true" ma:fieldsID="11167ff60c280085d3e46c0450cf7a44" ns2:_="" ns3:_="">
    <xsd:import namespace="51333e47-32ba-4380-9ac2-efc91d5dfb65"/>
    <xsd:import namespace="27f475f8-0000-4ae1-9ca6-f0c87be16d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333e47-32ba-4380-9ac2-efc91d5dfb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475f8-0000-4ae1-9ca6-f0c87be16df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7A0506-A73D-422E-9664-0A85D6E99BBF}"/>
</file>

<file path=customXml/itemProps2.xml><?xml version="1.0" encoding="utf-8"?>
<ds:datastoreItem xmlns:ds="http://schemas.openxmlformats.org/officeDocument/2006/customXml" ds:itemID="{F3A54C57-308A-4780-A0F4-86E24BDFD34C}"/>
</file>

<file path=customXml/itemProps3.xml><?xml version="1.0" encoding="utf-8"?>
<ds:datastoreItem xmlns:ds="http://schemas.openxmlformats.org/officeDocument/2006/customXml" ds:itemID="{CF7C7CCE-2545-44C5-A0B3-1497309F19C7}"/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37</TotalTime>
  <Words>718</Words>
  <Application>Microsoft Office PowerPoint</Application>
  <PresentationFormat>Širokoúhlá obrazovka</PresentationFormat>
  <Paragraphs>98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9" baseType="lpstr">
      <vt:lpstr>Arial</vt:lpstr>
      <vt:lpstr>MS Shell Dlg 2</vt:lpstr>
      <vt:lpstr>Wingdings</vt:lpstr>
      <vt:lpstr>Wingdings 3</vt:lpstr>
      <vt:lpstr>Madison</vt:lpstr>
      <vt:lpstr>Národní obrození</vt:lpstr>
      <vt:lpstr>Fáze ofenzivní</vt:lpstr>
      <vt:lpstr>Josef Jungmann</vt:lpstr>
      <vt:lpstr>Dílo Josefa Jungmanna</vt:lpstr>
      <vt:lpstr>Josef Jungmann</vt:lpstr>
      <vt:lpstr>Pavel Josef Šafařík</vt:lpstr>
      <vt:lpstr>Dílo P. J. Šafaříka</vt:lpstr>
      <vt:lpstr>František Palacký</vt:lpstr>
      <vt:lpstr>Dílo F. Palackého</vt:lpstr>
      <vt:lpstr>Jan Kollár</vt:lpstr>
      <vt:lpstr>Slávy dcera (J. Kollár)</vt:lpstr>
      <vt:lpstr>František Ladislav Čelakovský</vt:lpstr>
      <vt:lpstr>Rukopisné padělky</vt:lpstr>
      <vt:lpstr>Rukopisné padělky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Národní obrození</dc:title>
  <dc:creator>Bc. Veronika Schejbalová</dc:creator>
  <cp:lastModifiedBy>Bc. Veronika Schejbalová</cp:lastModifiedBy>
  <cp:revision>1</cp:revision>
  <dcterms:created xsi:type="dcterms:W3CDTF">2023-10-04T06:15:16Z</dcterms:created>
  <dcterms:modified xsi:type="dcterms:W3CDTF">2023-10-04T06:52:46Z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0x0101003CB7FD592E80E145A93F4F7C0206A697</vt:lpwstr>
  </property>
</Properties>
</file>