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onika Schejbalová" userId="2ed05fde-e6cd-4ab0-9719-1112262d564d" providerId="ADAL" clId="{05867E28-F8CD-4E73-8E48-305A427B1340}"/>
    <pc:docChg chg="modSld">
      <pc:chgData name="Veronika Schejbalová" userId="2ed05fde-e6cd-4ab0-9719-1112262d564d" providerId="ADAL" clId="{05867E28-F8CD-4E73-8E48-305A427B1340}" dt="2023-09-26T07:15:48.333" v="47" actId="20577"/>
      <pc:docMkLst>
        <pc:docMk/>
      </pc:docMkLst>
      <pc:sldChg chg="modSp mod">
        <pc:chgData name="Veronika Schejbalová" userId="2ed05fde-e6cd-4ab0-9719-1112262d564d" providerId="ADAL" clId="{05867E28-F8CD-4E73-8E48-305A427B1340}" dt="2023-09-26T07:15:48.333" v="47" actId="20577"/>
        <pc:sldMkLst>
          <pc:docMk/>
          <pc:sldMk cId="1374270653" sldId="261"/>
        </pc:sldMkLst>
        <pc:spChg chg="mod">
          <ac:chgData name="Veronika Schejbalová" userId="2ed05fde-e6cd-4ab0-9719-1112262d564d" providerId="ADAL" clId="{05867E28-F8CD-4E73-8E48-305A427B1340}" dt="2023-09-26T07:15:48.333" v="47" actId="20577"/>
          <ac:spMkLst>
            <pc:docMk/>
            <pc:sldMk cId="1374270653" sldId="261"/>
            <ac:spMk id="3" creationId="{25088D20-A1B5-29C7-83B6-6A53A02C7A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9E015B-3954-4B05-8600-4FDA2F9D30CF}" type="datetimeFigureOut">
              <a:rPr lang="cs-CZ" smtClean="0"/>
              <a:t>26.09.2023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D6984B-690B-4212-B9FD-1DD3AB4FB323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02488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015B-3954-4B05-8600-4FDA2F9D30CF}" type="datetimeFigureOut">
              <a:rPr lang="cs-CZ" smtClean="0"/>
              <a:t>26.09.2023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84B-690B-4212-B9FD-1DD3AB4FB3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053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015B-3954-4B05-8600-4FDA2F9D30CF}" type="datetimeFigureOut">
              <a:rPr lang="cs-CZ" smtClean="0"/>
              <a:t>26.09.2023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84B-690B-4212-B9FD-1DD3AB4FB3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35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015B-3954-4B05-8600-4FDA2F9D30CF}" type="datetimeFigureOut">
              <a:rPr lang="cs-CZ" smtClean="0"/>
              <a:t>26.09.2023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84B-690B-4212-B9FD-1DD3AB4FB3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207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E015B-3954-4B05-8600-4FDA2F9D30CF}" type="datetimeFigureOut">
              <a:rPr lang="cs-CZ" smtClean="0"/>
              <a:t>26.09.2023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D6984B-690B-4212-B9FD-1DD3AB4FB323}" type="slidenum">
              <a:rPr lang="cs-CZ" smtClean="0"/>
              <a:t>‹#›</a:t>
            </a:fld>
            <a:endParaRPr lang="cs-C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98567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015B-3954-4B05-8600-4FDA2F9D30CF}" type="datetimeFigureOut">
              <a:rPr lang="cs-CZ" smtClean="0"/>
              <a:t>26.09.2023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84B-690B-4212-B9FD-1DD3AB4FB3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918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015B-3954-4B05-8600-4FDA2F9D30CF}" type="datetimeFigureOut">
              <a:rPr lang="cs-CZ" smtClean="0"/>
              <a:t>26.09.2023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84B-690B-4212-B9FD-1DD3AB4FB3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263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015B-3954-4B05-8600-4FDA2F9D30CF}" type="datetimeFigureOut">
              <a:rPr lang="cs-CZ" smtClean="0"/>
              <a:t>26.09.2023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84B-690B-4212-B9FD-1DD3AB4FB3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576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015B-3954-4B05-8600-4FDA2F9D30CF}" type="datetimeFigureOut">
              <a:rPr lang="cs-CZ" smtClean="0"/>
              <a:t>26.09.2023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84B-690B-4212-B9FD-1DD3AB4FB3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617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E015B-3954-4B05-8600-4FDA2F9D30CF}" type="datetimeFigureOut">
              <a:rPr lang="cs-CZ" smtClean="0"/>
              <a:t>26.09.2023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D6984B-690B-4212-B9FD-1DD3AB4FB323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459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E015B-3954-4B05-8600-4FDA2F9D30CF}" type="datetimeFigureOut">
              <a:rPr lang="cs-CZ" smtClean="0"/>
              <a:t>26.09.2023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D6984B-690B-4212-B9FD-1DD3AB4FB323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228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49E015B-3954-4B05-8600-4FDA2F9D30CF}" type="datetimeFigureOut">
              <a:rPr lang="cs-CZ" smtClean="0"/>
              <a:t>26.09.2023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1D6984B-690B-4212-B9FD-1DD3AB4FB323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662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514EC1-8E63-5F3D-4F6E-B8706847E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Národní obrození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6AEEBE7-E21A-3B3D-6C73-2ABE62922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Historický kontext, jednotlivé fáze</a:t>
            </a:r>
          </a:p>
        </p:txBody>
      </p:sp>
    </p:spTree>
    <p:extLst>
      <p:ext uri="{BB962C8B-B14F-4D97-AF65-F5344CB8AC3E}">
        <p14:creationId xmlns:p14="http://schemas.microsoft.com/office/powerpoint/2010/main" val="421339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EAE37E-01EA-4BAE-08A9-007C10A9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Hudba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E36ACC-8C19-7BFA-D261-9F688BC1A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Jakub Jan Ryba</a:t>
            </a:r>
          </a:p>
          <a:p>
            <a:pPr lvl="1"/>
            <a:r>
              <a:rPr lang="cs-CZ" dirty="0"/>
              <a:t>Komponoval v mozartovském duchu</a:t>
            </a:r>
          </a:p>
          <a:p>
            <a:pPr lvl="1"/>
            <a:r>
              <a:rPr lang="cs-CZ" dirty="0"/>
              <a:t>Vrchol klasicismu u nás</a:t>
            </a:r>
          </a:p>
          <a:p>
            <a:pPr lvl="1"/>
            <a:r>
              <a:rPr lang="cs-CZ" dirty="0"/>
              <a:t>Česká mše vánoční (Hej, mistře!) s lidovými pastorálními motivy</a:t>
            </a:r>
          </a:p>
          <a:p>
            <a:r>
              <a:rPr lang="cs-CZ" dirty="0"/>
              <a:t>František Škroup</a:t>
            </a:r>
          </a:p>
          <a:p>
            <a:pPr lvl="1"/>
            <a:r>
              <a:rPr lang="cs-CZ" dirty="0"/>
              <a:t>Skladatel a dirigent</a:t>
            </a:r>
          </a:p>
          <a:p>
            <a:pPr lvl="1"/>
            <a:r>
              <a:rPr lang="cs-CZ" dirty="0"/>
              <a:t>Autor první české původní opery Dráteník</a:t>
            </a:r>
          </a:p>
          <a:p>
            <a:pPr lvl="1"/>
            <a:r>
              <a:rPr lang="cs-CZ" dirty="0"/>
              <a:t>Scénická hudba k Tylově hře Fidlovačka (píseň Kde </a:t>
            </a:r>
            <a:r>
              <a:rPr lang="cs-CZ"/>
              <a:t>domov můj a další)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8176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599DF9-86A1-2582-6842-4B955196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C0406E7-2407-46EE-D9CF-8DC0F51DF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Národní obrození (dále jen „NO“) je uměle dodatečně vytvořený pojem</a:t>
            </a:r>
          </a:p>
          <a:p>
            <a:r>
              <a:rPr lang="cs-CZ" dirty="0"/>
              <a:t>Poprvé použit T. G. Masarykem ve spise Česká otázka</a:t>
            </a:r>
          </a:p>
          <a:p>
            <a:r>
              <a:rPr lang="cs-CZ" dirty="0"/>
              <a:t>Do té doby termíny „vzkříšení“ nebo „znovuzrození národa“</a:t>
            </a:r>
          </a:p>
          <a:p>
            <a:r>
              <a:rPr lang="cs-CZ" dirty="0"/>
              <a:t>NO označuje složitý historický proces: </a:t>
            </a:r>
          </a:p>
          <a:p>
            <a:pPr lvl="1"/>
            <a:r>
              <a:rPr lang="cs-CZ" dirty="0"/>
              <a:t>zastavení jazykového úpadku češtiny</a:t>
            </a:r>
          </a:p>
          <a:p>
            <a:pPr lvl="1"/>
            <a:r>
              <a:rPr lang="cs-CZ" dirty="0"/>
              <a:t>vytvoření nového spisovného jazyka</a:t>
            </a:r>
          </a:p>
          <a:p>
            <a:pPr lvl="1"/>
            <a:r>
              <a:rPr lang="cs-CZ" dirty="0"/>
              <a:t>znovuobnovení svébytné národní literatury</a:t>
            </a:r>
          </a:p>
          <a:p>
            <a:pPr lvl="1"/>
            <a:r>
              <a:rPr lang="cs-CZ" dirty="0"/>
              <a:t>národní, kulturní a politická emancipace</a:t>
            </a:r>
          </a:p>
          <a:p>
            <a:r>
              <a:rPr lang="cs-CZ" dirty="0"/>
              <a:t>Začalo se vytvářet národní povědomí a konstituoval se základ novodobého českého národa</a:t>
            </a:r>
          </a:p>
        </p:txBody>
      </p:sp>
    </p:spTree>
    <p:extLst>
      <p:ext uri="{BB962C8B-B14F-4D97-AF65-F5344CB8AC3E}">
        <p14:creationId xmlns:p14="http://schemas.microsoft.com/office/powerpoint/2010/main" val="304856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F139DA-B78C-654B-E05E-BC62EF6A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Historický kontext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77CC974-46FC-E368-365A-1AB2C85D8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18. a 19. století – součást mnohonárodnostní rakouské monarchie (Habsburkové)</a:t>
            </a:r>
          </a:p>
          <a:p>
            <a:r>
              <a:rPr lang="cs-CZ" dirty="0"/>
              <a:t>Postupné potlačování feudalismu</a:t>
            </a:r>
          </a:p>
          <a:p>
            <a:r>
              <a:rPr lang="cs-CZ" dirty="0"/>
              <a:t>Prosazovalo se nové společenské uspořádání – hlavní měšťané</a:t>
            </a:r>
          </a:p>
          <a:p>
            <a:r>
              <a:rPr lang="cs-CZ" dirty="0"/>
              <a:t>1740 – 1780 – vláda Marie Terezie</a:t>
            </a:r>
          </a:p>
          <a:p>
            <a:r>
              <a:rPr lang="cs-CZ" dirty="0"/>
              <a:t>1780 – 1790 – vláda Josefa II.</a:t>
            </a:r>
          </a:p>
          <a:p>
            <a:pPr lvl="1"/>
            <a:r>
              <a:rPr lang="cs-CZ" dirty="0"/>
              <a:t>Snaha o přebudování habsburského soustátí, vyrovnání se Anglii a Francii</a:t>
            </a:r>
          </a:p>
          <a:p>
            <a:pPr lvl="1"/>
            <a:r>
              <a:rPr lang="cs-CZ" dirty="0"/>
              <a:t>Osvícenské reformy</a:t>
            </a:r>
          </a:p>
        </p:txBody>
      </p:sp>
    </p:spTree>
    <p:extLst>
      <p:ext uri="{BB962C8B-B14F-4D97-AF65-F5344CB8AC3E}">
        <p14:creationId xmlns:p14="http://schemas.microsoft.com/office/powerpoint/2010/main" val="384980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23044F-A1D8-9C7A-6C49-C4ABEFC5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Historický kontext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990AED-A50E-5118-D43F-57F1B1D65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Vyhlášení němčiny za jediný úřední jazyk</a:t>
            </a:r>
          </a:p>
          <a:p>
            <a:r>
              <a:rPr lang="cs-CZ" dirty="0"/>
              <a:t>Po zrušení nevolnictví došlo k masovému příchodu česky mluvícího obyvatelstva do převážně německy mluvících měst</a:t>
            </a:r>
          </a:p>
          <a:p>
            <a:r>
              <a:rPr lang="cs-CZ" dirty="0"/>
              <a:t>Český jazyk v hlubokém úpadku</a:t>
            </a:r>
          </a:p>
          <a:p>
            <a:r>
              <a:rPr lang="cs-CZ" dirty="0"/>
              <a:t>Germanizační snahy Habsburků – němčina nejen jazykem úředním, ale také ve školách a v běžné komunikaci vyšších vrstev</a:t>
            </a:r>
          </a:p>
          <a:p>
            <a:r>
              <a:rPr lang="cs-CZ" dirty="0"/>
              <a:t>Čeština – venkovský lid, nejchudší městské vrstvy </a:t>
            </a:r>
          </a:p>
          <a:p>
            <a:pPr lvl="1"/>
            <a:r>
              <a:rPr lang="cs-CZ" dirty="0"/>
              <a:t>Literatura zastoupena jen knihami lidového čtení, jarmarečními tisky a náboženskými spisy</a:t>
            </a:r>
          </a:p>
          <a:p>
            <a:pPr lvl="1"/>
            <a:r>
              <a:rPr lang="cs-CZ" dirty="0"/>
              <a:t>Spisovná čeština neustálena</a:t>
            </a:r>
          </a:p>
        </p:txBody>
      </p:sp>
    </p:spTree>
    <p:extLst>
      <p:ext uri="{BB962C8B-B14F-4D97-AF65-F5344CB8AC3E}">
        <p14:creationId xmlns:p14="http://schemas.microsoft.com/office/powerpoint/2010/main" val="416614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537EE3-8185-13DE-E175-00F2B7CE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Periodizace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E86C46-BCD2-B432-36BB-DB9D738AD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4501"/>
            <a:ext cx="9601200" cy="4772024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70. léta 18. století – 50. léta 19. století</a:t>
            </a:r>
          </a:p>
          <a:p>
            <a:r>
              <a:rPr lang="cs-CZ" dirty="0"/>
              <a:t>Dělíme do 4 etap:</a:t>
            </a:r>
          </a:p>
          <a:p>
            <a:pPr lvl="1"/>
            <a:r>
              <a:rPr lang="cs-CZ" dirty="0"/>
              <a:t>První etapa = obranná (70. léta 18. století – počátek 19. století)</a:t>
            </a:r>
          </a:p>
          <a:p>
            <a:pPr lvl="2"/>
            <a:r>
              <a:rPr lang="cs-CZ" dirty="0"/>
              <a:t>Základy české obrozenecké literatury</a:t>
            </a:r>
          </a:p>
          <a:p>
            <a:pPr lvl="2"/>
            <a:r>
              <a:rPr lang="cs-CZ" dirty="0"/>
              <a:t>Vliv klasicismu a osvícenství</a:t>
            </a:r>
          </a:p>
          <a:p>
            <a:pPr lvl="1"/>
            <a:r>
              <a:rPr lang="cs-CZ" dirty="0"/>
              <a:t>Druhá etapa = ofenzivní (počátek 19. století – 1830)</a:t>
            </a:r>
          </a:p>
          <a:p>
            <a:pPr lvl="2"/>
            <a:r>
              <a:rPr lang="cs-CZ" dirty="0"/>
              <a:t>Jazykový program NO</a:t>
            </a:r>
          </a:p>
          <a:p>
            <a:pPr lvl="2"/>
            <a:r>
              <a:rPr lang="cs-CZ" dirty="0"/>
              <a:t>preromantismus</a:t>
            </a:r>
          </a:p>
          <a:p>
            <a:pPr lvl="1"/>
            <a:r>
              <a:rPr lang="cs-CZ" dirty="0"/>
              <a:t>Třetí etapa (1830 – 1848)</a:t>
            </a:r>
          </a:p>
          <a:p>
            <a:pPr lvl="2"/>
            <a:r>
              <a:rPr lang="cs-CZ" dirty="0"/>
              <a:t>Revoluční síly</a:t>
            </a:r>
          </a:p>
          <a:p>
            <a:pPr lvl="2"/>
            <a:r>
              <a:rPr lang="cs-CZ" dirty="0"/>
              <a:t>Romantismus, biedermeier</a:t>
            </a:r>
          </a:p>
          <a:p>
            <a:pPr lvl="2"/>
            <a:r>
              <a:rPr lang="cs-CZ" dirty="0"/>
              <a:t>Revoluční rok 1848 – František Palacký a austroslavismus</a:t>
            </a:r>
          </a:p>
          <a:p>
            <a:pPr lvl="1"/>
            <a:r>
              <a:rPr lang="cs-CZ" dirty="0"/>
              <a:t>Čtvrtá etapa (50. léta 19. století)</a:t>
            </a:r>
          </a:p>
          <a:p>
            <a:pPr lvl="2"/>
            <a:r>
              <a:rPr lang="cs-CZ" dirty="0"/>
              <a:t>Dočasné potlačení národních snah – Bachův absolutismus</a:t>
            </a:r>
          </a:p>
        </p:txBody>
      </p:sp>
    </p:spTree>
    <p:extLst>
      <p:ext uri="{BB962C8B-B14F-4D97-AF65-F5344CB8AC3E}">
        <p14:creationId xmlns:p14="http://schemas.microsoft.com/office/powerpoint/2010/main" val="416160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1A92768-C90D-4200-8975-84CC4D4BC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ek 2" descr="Obsah obrázku venku, obloha, budova, mrak&#10;&#10;Popis byl vytvořen automaticky">
            <a:extLst>
              <a:ext uri="{FF2B5EF4-FFF2-40B4-BE49-F238E27FC236}">
                <a16:creationId xmlns:a16="http://schemas.microsoft.com/office/drawing/2014/main" id="{9C7CD37D-762E-2749-E58C-AFDA6F421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2" r="8131" b="-1"/>
          <a:stretch/>
        </p:blipFill>
        <p:spPr>
          <a:xfrm>
            <a:off x="20" y="10"/>
            <a:ext cx="4003019" cy="3388883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41F7318D-3334-8A5A-DC4E-BDE80A5C87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" r="19482"/>
          <a:stretch/>
        </p:blipFill>
        <p:spPr>
          <a:xfrm>
            <a:off x="4094479" y="10"/>
            <a:ext cx="4014047" cy="3383270"/>
          </a:xfrm>
          <a:prstGeom prst="rect">
            <a:avLst/>
          </a:prstGeom>
        </p:spPr>
      </p:pic>
      <p:pic>
        <p:nvPicPr>
          <p:cNvPr id="7" name="Obrázek 6" descr="Obsah obrázku budova, venku, obloha, strom&#10;&#10;Popis byl vytvořen automaticky">
            <a:extLst>
              <a:ext uri="{FF2B5EF4-FFF2-40B4-BE49-F238E27FC236}">
                <a16:creationId xmlns:a16="http://schemas.microsoft.com/office/drawing/2014/main" id="{FA665681-4608-9839-6209-0C1B5297FD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3" r="8151" b="4"/>
          <a:stretch/>
        </p:blipFill>
        <p:spPr>
          <a:xfrm>
            <a:off x="8188960" y="10"/>
            <a:ext cx="4003039" cy="3383270"/>
          </a:xfrm>
          <a:prstGeom prst="rect">
            <a:avLst/>
          </a:prstGeom>
        </p:spPr>
      </p:pic>
      <p:pic>
        <p:nvPicPr>
          <p:cNvPr id="9" name="Obrázek 8" descr="Obsah obrázku venku, obloha, budova, věž&#10;&#10;Popis byl vytvořen automaticky">
            <a:extLst>
              <a:ext uri="{FF2B5EF4-FFF2-40B4-BE49-F238E27FC236}">
                <a16:creationId xmlns:a16="http://schemas.microsoft.com/office/drawing/2014/main" id="{00DE7C9B-7F36-3CC6-D046-499E482973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8" r="24789" b="2"/>
          <a:stretch/>
        </p:blipFill>
        <p:spPr>
          <a:xfrm>
            <a:off x="20" y="3469102"/>
            <a:ext cx="4003019" cy="3388893"/>
          </a:xfrm>
          <a:prstGeom prst="rect">
            <a:avLst/>
          </a:prstGeom>
        </p:spPr>
      </p:pic>
      <p:pic>
        <p:nvPicPr>
          <p:cNvPr id="11" name="Obrázek 10" descr="Obsah obrázku budova, venku, mrak, tráva&#10;&#10;Popis byl vytvořen automaticky">
            <a:extLst>
              <a:ext uri="{FF2B5EF4-FFF2-40B4-BE49-F238E27FC236}">
                <a16:creationId xmlns:a16="http://schemas.microsoft.com/office/drawing/2014/main" id="{4F23DC3B-E685-FA68-7A29-8987EE4B556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0" r="8332" b="-4"/>
          <a:stretch/>
        </p:blipFill>
        <p:spPr>
          <a:xfrm>
            <a:off x="4094479" y="3469102"/>
            <a:ext cx="4014047" cy="3383280"/>
          </a:xfrm>
          <a:prstGeom prst="rect">
            <a:avLst/>
          </a:prstGeom>
        </p:spPr>
      </p:pic>
      <p:pic>
        <p:nvPicPr>
          <p:cNvPr id="13" name="Obrázek 12" descr="Obsah obrázku venku, mrak, obloha, fasáda&#10;&#10;Popis byl vytvořen automaticky">
            <a:extLst>
              <a:ext uri="{FF2B5EF4-FFF2-40B4-BE49-F238E27FC236}">
                <a16:creationId xmlns:a16="http://schemas.microsoft.com/office/drawing/2014/main" id="{DB6CEADF-40D3-C82E-F17B-134AF0ED2CC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7" r="6522" b="1"/>
          <a:stretch/>
        </p:blipFill>
        <p:spPr>
          <a:xfrm>
            <a:off x="8199966" y="3469102"/>
            <a:ext cx="3992034" cy="338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2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ABC43F-0FD0-69E6-3D0F-0B3AC31D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Architektura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088D20-A1B5-29C7-83B6-6A53A02C7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Klasicismus u nás nedosáhl rozmachu baroka</a:t>
            </a:r>
          </a:p>
          <a:p>
            <a:pPr lvl="1"/>
            <a:r>
              <a:rPr lang="cs-CZ" dirty="0"/>
              <a:t>Stavovské divadlo v Praze (původně Nosticovo) </a:t>
            </a:r>
          </a:p>
          <a:p>
            <a:r>
              <a:rPr lang="cs-CZ" dirty="0"/>
              <a:t>Počátkem 19. století přešel klasicismus v empír</a:t>
            </a:r>
          </a:p>
          <a:p>
            <a:pPr lvl="1"/>
            <a:r>
              <a:rPr lang="cs-CZ" dirty="0" err="1"/>
              <a:t>Kačina</a:t>
            </a:r>
            <a:r>
              <a:rPr lang="cs-CZ" dirty="0"/>
              <a:t> (nedaleko Kutné Hory, šlechtická rodina </a:t>
            </a:r>
            <a:r>
              <a:rPr lang="cs-CZ" dirty="0" err="1"/>
              <a:t>Chotků</a:t>
            </a:r>
            <a:r>
              <a:rPr lang="cs-CZ"/>
              <a:t>)</a:t>
            </a:r>
            <a:endParaRPr lang="cs-CZ" dirty="0"/>
          </a:p>
          <a:p>
            <a:r>
              <a:rPr lang="cs-CZ" dirty="0"/>
              <a:t>Zakládány zahrady a parky</a:t>
            </a:r>
          </a:p>
          <a:p>
            <a:r>
              <a:rPr lang="cs-CZ" dirty="0"/>
              <a:t>Bouraly se hradby, vznikaly první továrny a v Praze i předměstí</a:t>
            </a:r>
          </a:p>
          <a:p>
            <a:r>
              <a:rPr lang="cs-CZ" dirty="0"/>
              <a:t>Kolem poloviny 19. století vlna romantismu – první historizující motivy</a:t>
            </a:r>
          </a:p>
          <a:p>
            <a:r>
              <a:rPr lang="cs-CZ" dirty="0"/>
              <a:t>Vznikla empírová gotika</a:t>
            </a:r>
          </a:p>
          <a:p>
            <a:r>
              <a:rPr lang="cs-CZ" dirty="0"/>
              <a:t>Provedena novogotická přestavba zámků Hluboká, Lednice, Sychrov, Hrádek u Nechanic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427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D06362-B478-20FE-EEC3-2E73F1CD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Malířství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110025-EF5B-3DA1-41EE-3C639D86A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Antonín Machek</a:t>
            </a:r>
          </a:p>
          <a:p>
            <a:pPr lvl="1"/>
            <a:r>
              <a:rPr lang="cs-CZ" dirty="0"/>
              <a:t>Zakladatel novodobého národního umění</a:t>
            </a:r>
          </a:p>
          <a:p>
            <a:pPr lvl="1"/>
            <a:r>
              <a:rPr lang="cs-CZ" dirty="0"/>
              <a:t>Malíř a litograf</a:t>
            </a:r>
          </a:p>
          <a:p>
            <a:pPr lvl="1"/>
            <a:r>
              <a:rPr lang="cs-CZ" dirty="0"/>
              <a:t>Empírové a biedermeierovské podobizny</a:t>
            </a:r>
          </a:p>
          <a:p>
            <a:r>
              <a:rPr lang="cs-CZ" dirty="0"/>
              <a:t>Antonín Mánes</a:t>
            </a:r>
          </a:p>
          <a:p>
            <a:pPr lvl="1"/>
            <a:r>
              <a:rPr lang="cs-CZ" dirty="0"/>
              <a:t>Krajinářská tvorba</a:t>
            </a:r>
          </a:p>
          <a:p>
            <a:pPr lvl="1"/>
            <a:r>
              <a:rPr lang="cs-CZ" dirty="0"/>
              <a:t>Rozhraní klasicismu a romantismu</a:t>
            </a:r>
          </a:p>
          <a:p>
            <a:r>
              <a:rPr lang="cs-CZ" dirty="0"/>
              <a:t>Josef Mánes</a:t>
            </a:r>
          </a:p>
          <a:p>
            <a:pPr lvl="1"/>
            <a:r>
              <a:rPr lang="cs-CZ" dirty="0"/>
              <a:t>V duchu romantismu  </a:t>
            </a:r>
          </a:p>
          <a:p>
            <a:pPr lvl="1"/>
            <a:r>
              <a:rPr lang="cs-CZ" dirty="0"/>
              <a:t>Ideál klasického slovanského hrdiny a národní minulosti</a:t>
            </a:r>
          </a:p>
          <a:p>
            <a:pPr marL="530352" lvl="1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7864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E1A92768-C90D-4200-8975-84CC4D4BC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Obrázek 12" descr="Obsah obrázku obraz, kresba, Výtvarné umění, umění&#10;&#10;Popis byl vytvořen automaticky">
            <a:extLst>
              <a:ext uri="{FF2B5EF4-FFF2-40B4-BE49-F238E27FC236}">
                <a16:creationId xmlns:a16="http://schemas.microsoft.com/office/drawing/2014/main" id="{B4D07F33-7974-6078-A63B-F69219BC99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9" r="-2" b="31551"/>
          <a:stretch/>
        </p:blipFill>
        <p:spPr>
          <a:xfrm>
            <a:off x="20" y="10"/>
            <a:ext cx="4003019" cy="3388883"/>
          </a:xfrm>
          <a:prstGeom prst="rect">
            <a:avLst/>
          </a:prstGeom>
        </p:spPr>
      </p:pic>
      <p:pic>
        <p:nvPicPr>
          <p:cNvPr id="7" name="Obrázek 6" descr="Obsah obrázku obraz, mrak, obloha, venku">
            <a:extLst>
              <a:ext uri="{FF2B5EF4-FFF2-40B4-BE49-F238E27FC236}">
                <a16:creationId xmlns:a16="http://schemas.microsoft.com/office/drawing/2014/main" id="{641C91FC-76F2-8762-161C-A35D7D5735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7" r="12532"/>
          <a:stretch/>
        </p:blipFill>
        <p:spPr>
          <a:xfrm>
            <a:off x="4094479" y="10"/>
            <a:ext cx="4014047" cy="3383270"/>
          </a:xfrm>
          <a:prstGeom prst="rect">
            <a:avLst/>
          </a:prstGeom>
        </p:spPr>
      </p:pic>
      <p:pic>
        <p:nvPicPr>
          <p:cNvPr id="5" name="Obrázek 4" descr="Obsah obrázku Lidská tvář, obraz, oblečení, osoba&#10;&#10;Popis byl vytvořen automaticky">
            <a:extLst>
              <a:ext uri="{FF2B5EF4-FFF2-40B4-BE49-F238E27FC236}">
                <a16:creationId xmlns:a16="http://schemas.microsoft.com/office/drawing/2014/main" id="{B824485D-7D82-0A2D-4FF0-C88AD2D5B6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" r="-3" b="33491"/>
          <a:stretch/>
        </p:blipFill>
        <p:spPr>
          <a:xfrm>
            <a:off x="8188960" y="10"/>
            <a:ext cx="4003039" cy="3383270"/>
          </a:xfrm>
          <a:prstGeom prst="rect">
            <a:avLst/>
          </a:prstGeom>
        </p:spPr>
      </p:pic>
      <p:pic>
        <p:nvPicPr>
          <p:cNvPr id="11" name="Obrázek 10" descr="Obsah obrázku obraz, mrak, kresba, strom&#10;&#10;Popis byl vytvořen automaticky">
            <a:extLst>
              <a:ext uri="{FF2B5EF4-FFF2-40B4-BE49-F238E27FC236}">
                <a16:creationId xmlns:a16="http://schemas.microsoft.com/office/drawing/2014/main" id="{9ADF76E8-F0DF-548E-83AF-742E76199B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9" r="2840" b="-1"/>
          <a:stretch/>
        </p:blipFill>
        <p:spPr>
          <a:xfrm>
            <a:off x="20" y="3469102"/>
            <a:ext cx="4003019" cy="3388893"/>
          </a:xfrm>
          <a:prstGeom prst="rect">
            <a:avLst/>
          </a:prstGeom>
        </p:spPr>
      </p:pic>
      <p:pic>
        <p:nvPicPr>
          <p:cNvPr id="3" name="Obrázek 2" descr="Obsah obrázku oblečení, Lidská tvář, obraz, umění&#10;&#10;Popis byl vytvořen automaticky">
            <a:extLst>
              <a:ext uri="{FF2B5EF4-FFF2-40B4-BE49-F238E27FC236}">
                <a16:creationId xmlns:a16="http://schemas.microsoft.com/office/drawing/2014/main" id="{D42B39B6-296F-23ED-2EEC-CB139173F85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1" r="-4" b="-4"/>
          <a:stretch/>
        </p:blipFill>
        <p:spPr>
          <a:xfrm>
            <a:off x="4094479" y="3469102"/>
            <a:ext cx="4014047" cy="3383280"/>
          </a:xfrm>
          <a:prstGeom prst="rect">
            <a:avLst/>
          </a:prstGeom>
        </p:spPr>
      </p:pic>
      <p:pic>
        <p:nvPicPr>
          <p:cNvPr id="9" name="Obrázek 8" descr="Obsah obrázku Lidská tvář, oblečení, obraz, osoba&#10;&#10;Popis byl vytvořen automaticky">
            <a:extLst>
              <a:ext uri="{FF2B5EF4-FFF2-40B4-BE49-F238E27FC236}">
                <a16:creationId xmlns:a16="http://schemas.microsoft.com/office/drawing/2014/main" id="{D5D2DC03-7450-5D6D-DF01-8F2C16203F4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6" r="-2" b="27834"/>
          <a:stretch/>
        </p:blipFill>
        <p:spPr>
          <a:xfrm>
            <a:off x="8199966" y="3469102"/>
            <a:ext cx="3992034" cy="338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37982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Oříznutí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CB7FD592E80E145A93F4F7C0206A697" ma:contentTypeVersion="5" ma:contentTypeDescription="Vytvoří nový dokument" ma:contentTypeScope="" ma:versionID="f68e953589db5bd48f03ddc8877089a8">
  <xsd:schema xmlns:xsd="http://www.w3.org/2001/XMLSchema" xmlns:xs="http://www.w3.org/2001/XMLSchema" xmlns:p="http://schemas.microsoft.com/office/2006/metadata/properties" xmlns:ns2="51333e47-32ba-4380-9ac2-efc91d5dfb65" xmlns:ns3="27f475f8-0000-4ae1-9ca6-f0c87be16dfe" targetNamespace="http://schemas.microsoft.com/office/2006/metadata/properties" ma:root="true" ma:fieldsID="11167ff60c280085d3e46c0450cf7a44" ns2:_="" ns3:_="">
    <xsd:import namespace="51333e47-32ba-4380-9ac2-efc91d5dfb65"/>
    <xsd:import namespace="27f475f8-0000-4ae1-9ca6-f0c87be16d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333e47-32ba-4380-9ac2-efc91d5dfb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475f8-0000-4ae1-9ca6-f0c87be16df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D45601-5B52-474F-9A78-8F611DD825F6}"/>
</file>

<file path=customXml/itemProps2.xml><?xml version="1.0" encoding="utf-8"?>
<ds:datastoreItem xmlns:ds="http://schemas.openxmlformats.org/officeDocument/2006/customXml" ds:itemID="{1E56A6F0-58B9-4E56-95F4-EFEC9CBBEA0C}"/>
</file>

<file path=customXml/itemProps3.xml><?xml version="1.0" encoding="utf-8"?>
<ds:datastoreItem xmlns:ds="http://schemas.openxmlformats.org/officeDocument/2006/customXml" ds:itemID="{DF8FF7DA-C582-4D68-B94E-D2C6D6ABDCFE}"/>
</file>

<file path=docProps/app.xml><?xml version="1.0" encoding="utf-8"?>
<Properties xmlns="http://schemas.openxmlformats.org/officeDocument/2006/extended-properties" xmlns:vt="http://schemas.openxmlformats.org/officeDocument/2006/docPropsVTypes">
  <Template>Oříznutí</Template>
  <TotalTime>47</TotalTime>
  <Words>461</Words>
  <Application>Microsoft Office PowerPoint</Application>
  <PresentationFormat>Širokoúhlá obrazovka</PresentationFormat>
  <Paragraphs>73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2" baseType="lpstr">
      <vt:lpstr>Franklin Gothic Book</vt:lpstr>
      <vt:lpstr>Oříznutí</vt:lpstr>
      <vt:lpstr>Národní obrození</vt:lpstr>
      <vt:lpstr>Úvod</vt:lpstr>
      <vt:lpstr>Historický kontext</vt:lpstr>
      <vt:lpstr>Historický kontext</vt:lpstr>
      <vt:lpstr>Periodizace</vt:lpstr>
      <vt:lpstr>Prezentace aplikace PowerPoint</vt:lpstr>
      <vt:lpstr>Architektura</vt:lpstr>
      <vt:lpstr>Malířství</vt:lpstr>
      <vt:lpstr>Prezentace aplikace PowerPoint</vt:lpstr>
      <vt:lpstr>Hudba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Národní obrození</dc:title>
  <dc:creator>Veronika Schejbalová</dc:creator>
  <cp:lastModifiedBy>Veronika Schejbalová</cp:lastModifiedBy>
  <cp:revision>1</cp:revision>
  <dcterms:created xsi:type="dcterms:W3CDTF">2023-09-26T06:26:28Z</dcterms:created>
  <dcterms:modified xsi:type="dcterms:W3CDTF">2023-09-26T07:15:51Z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0x0101003CB7FD592E80E145A93F4F7C0206A697</vt:lpwstr>
  </property>
</Properties>
</file>