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925B-7A80-43A5-A31A-69F5F234B265}" type="datetimeFigureOut">
              <a:rPr lang="cs-CZ" smtClean="0"/>
              <a:t>14.09.2023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F324A-1B28-49E4-8B7C-C857BDB00D23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925B-7A80-43A5-A31A-69F5F234B265}" type="datetimeFigureOut">
              <a:rPr lang="cs-CZ" smtClean="0"/>
              <a:t>14.09.2023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F324A-1B28-49E4-8B7C-C857BDB00D23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925B-7A80-43A5-A31A-69F5F234B265}" type="datetimeFigureOut">
              <a:rPr lang="cs-CZ" smtClean="0"/>
              <a:t>14.09.2023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F324A-1B28-49E4-8B7C-C857BDB00D23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925B-7A80-43A5-A31A-69F5F234B265}" type="datetimeFigureOut">
              <a:rPr lang="cs-CZ" smtClean="0"/>
              <a:t>14.09.2023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F324A-1B28-49E4-8B7C-C857BDB00D23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925B-7A80-43A5-A31A-69F5F234B265}" type="datetimeFigureOut">
              <a:rPr lang="cs-CZ" smtClean="0"/>
              <a:t>14.09.2023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F324A-1B28-49E4-8B7C-C857BDB00D23}" type="slidenum">
              <a:rPr lang="cs-CZ" smtClean="0"/>
              <a:t>‹#›</a:t>
            </a:fld>
            <a:endParaRPr lang="cs-CZ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925B-7A80-43A5-A31A-69F5F234B265}" type="datetimeFigureOut">
              <a:rPr lang="cs-CZ" smtClean="0"/>
              <a:t>14.09.2023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F324A-1B28-49E4-8B7C-C857BDB00D23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925B-7A80-43A5-A31A-69F5F234B265}" type="datetimeFigureOut">
              <a:rPr lang="cs-CZ" smtClean="0"/>
              <a:t>14.09.2023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F324A-1B28-49E4-8B7C-C857BDB00D23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925B-7A80-43A5-A31A-69F5F234B265}" type="datetimeFigureOut">
              <a:rPr lang="cs-CZ" smtClean="0"/>
              <a:t>14.09.2023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F324A-1B28-49E4-8B7C-C857BDB00D23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925B-7A80-43A5-A31A-69F5F234B265}" type="datetimeFigureOut">
              <a:rPr lang="cs-CZ" smtClean="0"/>
              <a:t>14.09.2023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F324A-1B28-49E4-8B7C-C857BDB00D23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6925B-7A80-43A5-A31A-69F5F234B265}" type="datetimeFigureOut">
              <a:rPr lang="cs-CZ" smtClean="0"/>
              <a:t>14.09.2023</a:t>
            </a:fld>
            <a:endParaRPr lang="cs-CZ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cs-CZ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F324A-1B28-49E4-8B7C-C857BDB00D23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7D6925B-7A80-43A5-A31A-69F5F234B265}" type="datetimeFigureOut">
              <a:rPr lang="cs-CZ" smtClean="0"/>
              <a:t>14.09.2023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F324A-1B28-49E4-8B7C-C857BDB00D23}" type="slidenum">
              <a:rPr lang="cs-CZ" smtClean="0"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7D6925B-7A80-43A5-A31A-69F5F234B265}" type="datetimeFigureOut">
              <a:rPr lang="cs-CZ" smtClean="0"/>
              <a:t>14.09.2023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DAF324A-1B28-49E4-8B7C-C857BDB00D23}" type="slidenum">
              <a:rPr lang="cs-CZ" smtClean="0"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318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63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Romantismus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cs-CZ" sz="2100">
                <a:solidFill>
                  <a:srgbClr val="FFFFFF"/>
                </a:solidFill>
              </a:rPr>
              <a:t>Romantismus</a:t>
            </a:r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cs-CZ" sz="1700">
                <a:solidFill>
                  <a:srgbClr val="404040"/>
                </a:solidFill>
              </a:rPr>
              <a:t>1. polovina 19. století</a:t>
            </a:r>
          </a:p>
          <a:p>
            <a:pPr>
              <a:lnSpc>
                <a:spcPct val="90000"/>
              </a:lnSpc>
            </a:pPr>
            <a:r>
              <a:rPr lang="cs-CZ" sz="1700">
                <a:solidFill>
                  <a:srgbClr val="404040"/>
                </a:solidFill>
              </a:rPr>
              <a:t>Název znamená tajemný, fantastický, jako v románu</a:t>
            </a:r>
          </a:p>
          <a:p>
            <a:pPr>
              <a:lnSpc>
                <a:spcPct val="90000"/>
              </a:lnSpc>
            </a:pPr>
            <a:r>
              <a:rPr lang="cs-CZ" sz="1700">
                <a:solidFill>
                  <a:srgbClr val="404040"/>
                </a:solidFill>
              </a:rPr>
              <a:t>Důraz na původnost, osobitost autora, na bezprostřední zážitek, city a fantazii</a:t>
            </a:r>
          </a:p>
          <a:p>
            <a:pPr>
              <a:lnSpc>
                <a:spcPct val="90000"/>
              </a:lnSpc>
            </a:pPr>
            <a:r>
              <a:rPr lang="cs-CZ" sz="1700">
                <a:solidFill>
                  <a:srgbClr val="404040"/>
                </a:solidFill>
              </a:rPr>
              <a:t>Hlavní hrdina často splývá s autorem, výjimečný, často osamělý jedinec</a:t>
            </a:r>
          </a:p>
          <a:p>
            <a:pPr>
              <a:lnSpc>
                <a:spcPct val="90000"/>
              </a:lnSpc>
            </a:pPr>
            <a:r>
              <a:rPr lang="cs-CZ" sz="1700">
                <a:solidFill>
                  <a:srgbClr val="404040"/>
                </a:solidFill>
              </a:rPr>
              <a:t>Konflikt mezi člověkem (tvůrcem snů a ideálů společnosti) a společností (převládaly peněžní vztahy)</a:t>
            </a:r>
          </a:p>
          <a:p>
            <a:pPr>
              <a:lnSpc>
                <a:spcPct val="90000"/>
              </a:lnSpc>
            </a:pPr>
            <a:r>
              <a:rPr lang="cs-CZ" sz="1700">
                <a:solidFill>
                  <a:srgbClr val="404040"/>
                </a:solidFill>
              </a:rPr>
              <a:t>Obdiv k minulosti, mystice, lidové slovesnosti, exotice, přírodě</a:t>
            </a:r>
          </a:p>
          <a:p>
            <a:pPr>
              <a:lnSpc>
                <a:spcPct val="90000"/>
              </a:lnSpc>
            </a:pPr>
            <a:r>
              <a:rPr lang="cs-CZ" sz="1700">
                <a:solidFill>
                  <a:srgbClr val="404040"/>
                </a:solidFill>
              </a:rPr>
              <a:t>Únik do vlastního nitra, nenaplněná láska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cs-CZ" sz="2400" dirty="0">
                <a:solidFill>
                  <a:schemeClr val="tx1"/>
                </a:solidFill>
              </a:rPr>
              <a:t>Architektura, výtvarné umění, hudba</a:t>
            </a:r>
          </a:p>
        </p:txBody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Inspirace v gotických stavbách, ve středověkých hradech a tvrzích</a:t>
            </a:r>
          </a:p>
          <a:p>
            <a:r>
              <a:rPr lang="cs-CZ" dirty="0">
                <a:solidFill>
                  <a:schemeClr val="bg1"/>
                </a:solidFill>
              </a:rPr>
              <a:t>Panstvo si oblíbilo život na letních sídlech s anglickými parky (iluze volné přírody)</a:t>
            </a:r>
          </a:p>
          <a:p>
            <a:r>
              <a:rPr lang="cs-CZ" dirty="0">
                <a:solidFill>
                  <a:schemeClr val="bg1"/>
                </a:solidFill>
              </a:rPr>
              <a:t>Výrazné barvy, vykreslování vypjatých situací, scén smrti, zápasů a utrpení</a:t>
            </a:r>
          </a:p>
          <a:p>
            <a:r>
              <a:rPr lang="cs-CZ" dirty="0">
                <a:solidFill>
                  <a:schemeClr val="bg1"/>
                </a:solidFill>
              </a:rPr>
              <a:t>Symfonické básně (Schubert, </a:t>
            </a:r>
            <a:r>
              <a:rPr lang="cs-CZ" dirty="0" err="1">
                <a:solidFill>
                  <a:schemeClr val="bg1"/>
                </a:solidFill>
              </a:rPr>
              <a:t>Schumann</a:t>
            </a:r>
            <a:r>
              <a:rPr lang="cs-CZ" dirty="0">
                <a:solidFill>
                  <a:schemeClr val="bg1"/>
                </a:solidFill>
              </a:rPr>
              <a:t>, Wagner)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21343" y="1444753"/>
            <a:ext cx="4379439" cy="3968496"/>
          </a:xfrm>
          <a:prstGeom prst="rect">
            <a:avLst/>
          </a:prstGeom>
          <a:solidFill>
            <a:schemeClr val="accent2"/>
          </a:solidFill>
          <a:ln w="190500" cap="sq" cmpd="thinThick">
            <a:solidFill>
              <a:schemeClr val="accent2"/>
            </a:solidFill>
            <a:miter lim="800000"/>
          </a:ln>
        </p:spPr>
        <p:txBody>
          <a:bodyPr wrap="square" anchor="ctr">
            <a:normAutofit/>
          </a:bodyPr>
          <a:lstStyle/>
          <a:p>
            <a:r>
              <a:rPr lang="cs-CZ" sz="3200" dirty="0">
                <a:solidFill>
                  <a:srgbClr val="FFFFFF"/>
                </a:solidFill>
              </a:rPr>
              <a:t>Německo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>
          <a:xfrm>
            <a:off x="6095999" y="1444752"/>
            <a:ext cx="4816392" cy="3968496"/>
          </a:xfrm>
        </p:spPr>
        <p:txBody>
          <a:bodyPr anchor="ctr">
            <a:normAutofit/>
          </a:bodyPr>
          <a:lstStyle/>
          <a:p>
            <a:r>
              <a:rPr lang="cs-CZ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Novalis</a:t>
            </a:r>
            <a:r>
              <a:rPr lang="cs-CZ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– Hymny noci</a:t>
            </a:r>
          </a:p>
          <a:p>
            <a:r>
              <a:rPr lang="cs-CZ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Jakob a Wilhelm Grimmové – soubor německých lidových pohádek</a:t>
            </a:r>
          </a:p>
          <a:p>
            <a:pPr lvl="1"/>
            <a:r>
              <a:rPr lang="cs-CZ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Jazykovědci a zakladatelé vědecké germanistiky</a:t>
            </a:r>
          </a:p>
          <a:p>
            <a:pPr lvl="1"/>
            <a:r>
              <a:rPr lang="cs-CZ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Německá lidová slovesnost, germánská mytologie</a:t>
            </a:r>
          </a:p>
          <a:p>
            <a:pPr lvl="1"/>
            <a:r>
              <a:rPr lang="cs-CZ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Vliv na K. J. Erbena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3351" y="640080"/>
            <a:ext cx="8924024" cy="5200996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830543" y="825096"/>
            <a:ext cx="8549640" cy="483096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>
          <a:xfrm>
            <a:off x="1316984" y="1283546"/>
            <a:ext cx="5715917" cy="3914063"/>
          </a:xfrm>
        </p:spPr>
        <p:txBody>
          <a:bodyPr anchor="ctr">
            <a:normAutofit lnSpcReduction="10000"/>
          </a:bodyPr>
          <a:lstStyle/>
          <a:p>
            <a:r>
              <a:rPr lang="cs-CZ" dirty="0">
                <a:solidFill>
                  <a:srgbClr val="404040"/>
                </a:solidFill>
              </a:rPr>
              <a:t>George </a:t>
            </a:r>
            <a:r>
              <a:rPr lang="cs-CZ" dirty="0" err="1">
                <a:solidFill>
                  <a:srgbClr val="404040"/>
                </a:solidFill>
              </a:rPr>
              <a:t>Gordon</a:t>
            </a:r>
            <a:r>
              <a:rPr lang="cs-CZ" dirty="0">
                <a:solidFill>
                  <a:srgbClr val="404040"/>
                </a:solidFill>
              </a:rPr>
              <a:t> Byron – </a:t>
            </a:r>
            <a:r>
              <a:rPr lang="cs-CZ" dirty="0" err="1">
                <a:solidFill>
                  <a:srgbClr val="404040"/>
                </a:solidFill>
              </a:rPr>
              <a:t>Childe</a:t>
            </a:r>
            <a:r>
              <a:rPr lang="cs-CZ" dirty="0">
                <a:solidFill>
                  <a:srgbClr val="404040"/>
                </a:solidFill>
              </a:rPr>
              <a:t> </a:t>
            </a:r>
            <a:r>
              <a:rPr lang="cs-CZ" dirty="0" err="1">
                <a:solidFill>
                  <a:srgbClr val="404040"/>
                </a:solidFill>
              </a:rPr>
              <a:t>Haroldova</a:t>
            </a:r>
            <a:r>
              <a:rPr lang="cs-CZ" dirty="0">
                <a:solidFill>
                  <a:srgbClr val="404040"/>
                </a:solidFill>
              </a:rPr>
              <a:t> pouť</a:t>
            </a:r>
          </a:p>
          <a:p>
            <a:pPr lvl="1"/>
            <a:r>
              <a:rPr lang="cs-CZ" dirty="0">
                <a:solidFill>
                  <a:srgbClr val="404040"/>
                </a:solidFill>
              </a:rPr>
              <a:t>Šlechtický titul, univerzita v Cambridgi</a:t>
            </a:r>
          </a:p>
          <a:p>
            <a:pPr lvl="1"/>
            <a:r>
              <a:rPr lang="cs-CZ" dirty="0">
                <a:solidFill>
                  <a:srgbClr val="404040"/>
                </a:solidFill>
              </a:rPr>
              <a:t>Výstřední způsob života</a:t>
            </a:r>
          </a:p>
          <a:p>
            <a:r>
              <a:rPr lang="cs-CZ" dirty="0" err="1">
                <a:solidFill>
                  <a:srgbClr val="404040"/>
                </a:solidFill>
              </a:rPr>
              <a:t>Percy</a:t>
            </a:r>
            <a:r>
              <a:rPr lang="cs-CZ" dirty="0">
                <a:solidFill>
                  <a:srgbClr val="404040"/>
                </a:solidFill>
              </a:rPr>
              <a:t> </a:t>
            </a:r>
            <a:r>
              <a:rPr lang="cs-CZ" dirty="0" err="1">
                <a:solidFill>
                  <a:srgbClr val="404040"/>
                </a:solidFill>
              </a:rPr>
              <a:t>Byssche</a:t>
            </a:r>
            <a:r>
              <a:rPr lang="cs-CZ" dirty="0">
                <a:solidFill>
                  <a:srgbClr val="404040"/>
                </a:solidFill>
              </a:rPr>
              <a:t> Shelley – Královna </a:t>
            </a:r>
            <a:r>
              <a:rPr lang="cs-CZ" dirty="0" err="1">
                <a:solidFill>
                  <a:srgbClr val="404040"/>
                </a:solidFill>
              </a:rPr>
              <a:t>Mab</a:t>
            </a:r>
            <a:r>
              <a:rPr lang="cs-CZ" dirty="0">
                <a:solidFill>
                  <a:srgbClr val="404040"/>
                </a:solidFill>
              </a:rPr>
              <a:t>, Odpoutaný Prometheus</a:t>
            </a:r>
          </a:p>
          <a:p>
            <a:pPr lvl="1"/>
            <a:r>
              <a:rPr lang="cs-CZ" sz="1600" dirty="0">
                <a:solidFill>
                  <a:srgbClr val="404040"/>
                </a:solidFill>
              </a:rPr>
              <a:t>vyloučen z oxfordské univerzity</a:t>
            </a:r>
          </a:p>
          <a:p>
            <a:pPr lvl="1"/>
            <a:r>
              <a:rPr lang="cs-CZ" dirty="0">
                <a:solidFill>
                  <a:srgbClr val="404040"/>
                </a:solidFill>
              </a:rPr>
              <a:t>pobýval v Irsku a ve Švýcarsku (seznámení s Byronem)</a:t>
            </a:r>
          </a:p>
          <a:p>
            <a:pPr lvl="1"/>
            <a:r>
              <a:rPr lang="cs-CZ" dirty="0">
                <a:solidFill>
                  <a:srgbClr val="404040"/>
                </a:solidFill>
              </a:rPr>
              <a:t>žil v Itálii</a:t>
            </a:r>
          </a:p>
          <a:p>
            <a:r>
              <a:rPr lang="cs-CZ" dirty="0">
                <a:solidFill>
                  <a:srgbClr val="404040"/>
                </a:solidFill>
              </a:rPr>
              <a:t>Walter </a:t>
            </a:r>
            <a:r>
              <a:rPr lang="cs-CZ" dirty="0" err="1">
                <a:solidFill>
                  <a:srgbClr val="404040"/>
                </a:solidFill>
              </a:rPr>
              <a:t>Scott</a:t>
            </a:r>
            <a:r>
              <a:rPr lang="cs-CZ" dirty="0">
                <a:solidFill>
                  <a:srgbClr val="404040"/>
                </a:solidFill>
              </a:rPr>
              <a:t> – Panna jezerní, Ivanhoe</a:t>
            </a:r>
          </a:p>
          <a:p>
            <a:pPr lvl="1"/>
            <a:r>
              <a:rPr lang="cs-CZ" dirty="0">
                <a:solidFill>
                  <a:srgbClr val="404040"/>
                </a:solidFill>
              </a:rPr>
              <a:t>básník, prozaik a sběratel skotských lidových balad</a:t>
            </a:r>
          </a:p>
          <a:p>
            <a:pPr lvl="1"/>
            <a:r>
              <a:rPr lang="cs-CZ" dirty="0">
                <a:solidFill>
                  <a:srgbClr val="404040"/>
                </a:solidFill>
              </a:rPr>
              <a:t>zakladatel historické povídky a historického románu</a:t>
            </a:r>
          </a:p>
        </p:txBody>
      </p:sp>
      <p:sp>
        <p:nvSpPr>
          <p:cNvPr id="12" name="Oval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7576718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720168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cs-CZ" sz="3000" dirty="0">
                <a:solidFill>
                  <a:srgbClr val="FFFFFF"/>
                </a:solidFill>
              </a:rPr>
              <a:t>Anglie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cs-CZ" sz="2400" dirty="0" err="1">
                <a:solidFill>
                  <a:schemeClr val="tx1"/>
                </a:solidFill>
              </a:rPr>
              <a:t>rusko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Alexandr Sergejevič Puškin – Evžen Oněgin, Boris </a:t>
            </a:r>
            <a:r>
              <a:rPr lang="cs-CZ" dirty="0" err="1">
                <a:solidFill>
                  <a:schemeClr val="bg1"/>
                </a:solidFill>
              </a:rPr>
              <a:t>Godunov</a:t>
            </a:r>
          </a:p>
          <a:p>
            <a:pPr lvl="1"/>
            <a:r>
              <a:rPr lang="cs-CZ" sz="1600" dirty="0">
                <a:solidFill>
                  <a:schemeClr val="bg1"/>
                </a:solidFill>
              </a:rPr>
              <a:t>básník, prozaik a dramatik, původem šlechtic</a:t>
            </a:r>
          </a:p>
          <a:p>
            <a:pPr lvl="1"/>
            <a:r>
              <a:rPr lang="cs-CZ" sz="1600" dirty="0" err="1">
                <a:solidFill>
                  <a:schemeClr val="bg1"/>
                </a:solidFill>
              </a:rPr>
              <a:t>úzké spojení s děkabristy</a:t>
            </a:r>
          </a:p>
          <a:p>
            <a:pPr lvl="1"/>
            <a:r>
              <a:rPr lang="cs-CZ" sz="1600" dirty="0" err="1">
                <a:solidFill>
                  <a:schemeClr val="bg1"/>
                </a:solidFill>
              </a:rPr>
              <a:t>vyhnanství na jihu Ruska</a:t>
            </a:r>
          </a:p>
          <a:p>
            <a:pPr lvl="1"/>
            <a:r>
              <a:rPr lang="cs-CZ" sz="1600" dirty="0" err="1">
                <a:solidFill>
                  <a:schemeClr val="bg1"/>
                </a:solidFill>
              </a:rPr>
              <a:t>po omilostnění žil ve službách dvora v Moskvě a Petrohradě</a:t>
            </a:r>
          </a:p>
          <a:p>
            <a:pPr lvl="1"/>
            <a:r>
              <a:rPr lang="cs-CZ" dirty="0">
                <a:solidFill>
                  <a:schemeClr val="bg1"/>
                </a:solidFill>
              </a:rPr>
              <a:t>položil základy spisovného ruského jazyka</a:t>
            </a:r>
          </a:p>
          <a:p>
            <a:r>
              <a:rPr lang="cs-CZ" dirty="0">
                <a:solidFill>
                  <a:schemeClr val="bg1"/>
                </a:solidFill>
              </a:rPr>
              <a:t>Michail </a:t>
            </a:r>
            <a:r>
              <a:rPr lang="cs-CZ" dirty="0" err="1">
                <a:solidFill>
                  <a:schemeClr val="bg1"/>
                </a:solidFill>
              </a:rPr>
              <a:t>Jurjevič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Lermontov</a:t>
            </a:r>
            <a:r>
              <a:rPr lang="cs-CZ" dirty="0">
                <a:solidFill>
                  <a:schemeClr val="bg1"/>
                </a:solidFill>
              </a:rPr>
              <a:t> – Na smrt Puškina</a:t>
            </a:r>
          </a:p>
          <a:p>
            <a:r>
              <a:rPr lang="cs-CZ" dirty="0">
                <a:solidFill>
                  <a:schemeClr val="bg1"/>
                </a:solidFill>
              </a:rPr>
              <a:t>Nikolaj </a:t>
            </a:r>
            <a:r>
              <a:rPr lang="cs-CZ" dirty="0" err="1">
                <a:solidFill>
                  <a:schemeClr val="bg1"/>
                </a:solidFill>
              </a:rPr>
              <a:t>Vasilijevič</a:t>
            </a:r>
            <a:r>
              <a:rPr lang="cs-CZ" dirty="0">
                <a:solidFill>
                  <a:schemeClr val="bg1"/>
                </a:solidFill>
              </a:rPr>
              <a:t> Gogol – Revizor, Mrtvé duše</a:t>
            </a:r>
          </a:p>
          <a:p>
            <a:pPr lvl="1"/>
            <a:r>
              <a:rPr lang="cs-CZ" dirty="0">
                <a:solidFill>
                  <a:schemeClr val="bg1"/>
                </a:solidFill>
              </a:rPr>
              <a:t>prozaik a dramatik</a:t>
            </a:r>
          </a:p>
          <a:p>
            <a:pPr lvl="1"/>
            <a:r>
              <a:rPr lang="cs-CZ" dirty="0">
                <a:solidFill>
                  <a:schemeClr val="bg1"/>
                </a:solidFill>
              </a:rPr>
              <a:t>přechod romantismu a realismu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cs-CZ" dirty="0"/>
              <a:t>Francie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>
          <a:xfrm>
            <a:off x="1706245" y="1870710"/>
            <a:ext cx="8779510" cy="3647440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404040"/>
                </a:solidFill>
              </a:rPr>
              <a:t>Victor Hugo – Chrám Matky Boží v Paříži</a:t>
            </a:r>
          </a:p>
          <a:p>
            <a:pPr lvl="1"/>
            <a:r>
              <a:rPr lang="cs-CZ" sz="1600" dirty="0">
                <a:solidFill>
                  <a:srgbClr val="404040"/>
                </a:solidFill>
              </a:rPr>
              <a:t>syn napoleonského generála, studium na vojenské škole</a:t>
            </a:r>
          </a:p>
          <a:p>
            <a:pPr lvl="1"/>
            <a:r>
              <a:rPr lang="cs-CZ" sz="1600" dirty="0">
                <a:solidFill>
                  <a:srgbClr val="404040"/>
                </a:solidFill>
              </a:rPr>
              <a:t>aktivní účast v politickém životě</a:t>
            </a:r>
          </a:p>
          <a:p>
            <a:pPr lvl="1"/>
            <a:r>
              <a:rPr lang="cs-CZ" sz="1600" dirty="0">
                <a:solidFill>
                  <a:srgbClr val="404040"/>
                </a:solidFill>
              </a:rPr>
              <a:t>vyhnanství v Belgii a Anglii</a:t>
            </a:r>
            <a:endParaRPr lang="cs-CZ" dirty="0">
              <a:solidFill>
                <a:srgbClr val="404040"/>
              </a:solidFill>
            </a:endParaRPr>
          </a:p>
          <a:p>
            <a:r>
              <a:rPr lang="cs-CZ" dirty="0">
                <a:solidFill>
                  <a:srgbClr val="404040"/>
                </a:solidFill>
              </a:rPr>
              <a:t>Stendhal – Červený a černý, Kartouza parmská</a:t>
            </a:r>
          </a:p>
          <a:p>
            <a:pPr lvl="1"/>
            <a:r>
              <a:rPr lang="cs-CZ" sz="1600" dirty="0">
                <a:solidFill>
                  <a:srgbClr val="404040"/>
                </a:solidFill>
              </a:rPr>
              <a:t>vl. jm. Henri Beyle</a:t>
            </a:r>
          </a:p>
          <a:p>
            <a:pPr lvl="1"/>
            <a:r>
              <a:rPr lang="cs-CZ" sz="1600" dirty="0">
                <a:solidFill>
                  <a:srgbClr val="404040"/>
                </a:solidFill>
              </a:rPr>
              <a:t>psychologické romány</a:t>
            </a:r>
          </a:p>
          <a:p>
            <a:pPr lvl="1"/>
            <a:r>
              <a:rPr lang="cs-CZ" sz="1600" dirty="0">
                <a:solidFill>
                  <a:srgbClr val="404040"/>
                </a:solidFill>
              </a:rPr>
              <a:t>jako důstojník Napoleona se účastnil tažení do Ruska</a:t>
            </a:r>
            <a:endParaRPr lang="cs-CZ" dirty="0">
              <a:solidFill>
                <a:srgbClr val="404040"/>
              </a:solidFill>
            </a:endParaRPr>
          </a:p>
          <a:p>
            <a:r>
              <a:rPr lang="cs-CZ" dirty="0">
                <a:solidFill>
                  <a:srgbClr val="404040"/>
                </a:solidFill>
              </a:rPr>
              <a:t>Alexandr Dumas – Tři mušketýři, Hrabě Monte Christo</a:t>
            </a:r>
          </a:p>
          <a:p>
            <a:endParaRPr lang="cs-CZ" dirty="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cs-CZ" sz="3000" dirty="0">
                <a:solidFill>
                  <a:srgbClr val="FFFFFF"/>
                </a:solidFill>
              </a:rPr>
              <a:t>USA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r>
              <a:rPr lang="cs-CZ" dirty="0"/>
              <a:t>Edgar Allan </a:t>
            </a:r>
            <a:r>
              <a:rPr lang="cs-CZ" dirty="0" err="1"/>
              <a:t>Poe</a:t>
            </a:r>
            <a:r>
              <a:rPr lang="cs-CZ" dirty="0"/>
              <a:t> – Havran, Vraždy v ulici </a:t>
            </a:r>
            <a:r>
              <a:rPr lang="cs-CZ" dirty="0" err="1"/>
              <a:t>Morque</a:t>
            </a:r>
            <a:r>
              <a:rPr lang="cs-CZ" dirty="0"/>
              <a:t>, Jáma a kyvadlo</a:t>
            </a:r>
          </a:p>
          <a:p>
            <a:pPr lvl="1"/>
            <a:r>
              <a:rPr lang="cs-CZ" dirty="0"/>
              <a:t>básník, prozaik</a:t>
            </a:r>
          </a:p>
          <a:p>
            <a:pPr lvl="1"/>
            <a:r>
              <a:rPr lang="cs-CZ" dirty="0"/>
              <a:t>zakladatel americké novely, detektivky a hororu</a:t>
            </a:r>
          </a:p>
          <a:p>
            <a:pPr lvl="1"/>
            <a:r>
              <a:rPr lang="cs-CZ" dirty="0"/>
              <a:t>osiřel, ujala se ho rodina velkoobchodníků s tabákem</a:t>
            </a:r>
          </a:p>
          <a:p>
            <a:pPr lvl="1"/>
            <a:r>
              <a:rPr lang="cs-CZ" dirty="0"/>
              <a:t>internátní škola ve Skotsku, v Londýně, Univerzita ve Virginii</a:t>
            </a:r>
          </a:p>
          <a:p>
            <a:pPr lvl="1"/>
            <a:r>
              <a:rPr lang="cs-CZ" dirty="0"/>
              <a:t>problémy s alkoholem, hráčské dluhy, deprese</a:t>
            </a:r>
          </a:p>
          <a:p>
            <a:pPr lvl="1"/>
            <a:r>
              <a:rPr lang="cs-CZ" dirty="0"/>
              <a:t>práce pro časopisy</a:t>
            </a:r>
          </a:p>
          <a:p>
            <a:pPr lvl="1"/>
            <a:r>
              <a:rPr lang="cs-CZ" dirty="0"/>
              <a:t>zemřel na krvácení do mozku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77894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121344" y="1586484"/>
            <a:ext cx="3685032" cy="36850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cs-CZ" sz="3000" dirty="0">
                <a:solidFill>
                  <a:srgbClr val="FFFFFF"/>
                </a:solidFill>
              </a:rPr>
              <a:t>Další země</a:t>
            </a:r>
          </a:p>
        </p:txBody>
      </p:sp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18743" y="797433"/>
            <a:ext cx="5934456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783335" y="960120"/>
            <a:ext cx="560527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/>
          <p:cNvSpPr>
            <a:spLocks noGrp="1"/>
          </p:cNvSpPr>
          <p:nvPr>
            <p:ph idx="1"/>
          </p:nvPr>
        </p:nvSpPr>
        <p:spPr>
          <a:xfrm>
            <a:off x="6259551" y="1444752"/>
            <a:ext cx="4652840" cy="3968496"/>
          </a:xfrm>
        </p:spPr>
        <p:txBody>
          <a:bodyPr anchor="ctr">
            <a:normAutofit/>
          </a:bodyPr>
          <a:lstStyle/>
          <a:p>
            <a:r>
              <a:rPr lang="cs-CZ" dirty="0">
                <a:solidFill>
                  <a:srgbClr val="404040"/>
                </a:solidFill>
              </a:rPr>
              <a:t>Polsko: </a:t>
            </a:r>
          </a:p>
          <a:p>
            <a:pPr lvl="1"/>
            <a:r>
              <a:rPr lang="cs-CZ" dirty="0">
                <a:solidFill>
                  <a:srgbClr val="404040"/>
                </a:solidFill>
              </a:rPr>
              <a:t>Adam </a:t>
            </a:r>
            <a:r>
              <a:rPr lang="cs-CZ" dirty="0" err="1">
                <a:solidFill>
                  <a:srgbClr val="404040"/>
                </a:solidFill>
              </a:rPr>
              <a:t>Mickiewicz</a:t>
            </a:r>
            <a:r>
              <a:rPr lang="cs-CZ" dirty="0">
                <a:solidFill>
                  <a:srgbClr val="404040"/>
                </a:solidFill>
              </a:rPr>
              <a:t> – Pan Tadeáš čili Poslední nájezd na Litvě</a:t>
            </a:r>
          </a:p>
          <a:p>
            <a:r>
              <a:rPr lang="cs-CZ" dirty="0">
                <a:solidFill>
                  <a:srgbClr val="404040"/>
                </a:solidFill>
              </a:rPr>
              <a:t>Uhry:</a:t>
            </a:r>
          </a:p>
          <a:p>
            <a:pPr lvl="1"/>
            <a:r>
              <a:rPr lang="cs-CZ" dirty="0">
                <a:solidFill>
                  <a:srgbClr val="404040"/>
                </a:solidFill>
              </a:rPr>
              <a:t>Sándor </a:t>
            </a:r>
            <a:r>
              <a:rPr lang="cs-CZ" dirty="0" err="1">
                <a:solidFill>
                  <a:srgbClr val="404040"/>
                </a:solidFill>
              </a:rPr>
              <a:t>Petöfi</a:t>
            </a:r>
            <a:r>
              <a:rPr lang="cs-CZ" dirty="0">
                <a:solidFill>
                  <a:srgbClr val="404040"/>
                </a:solidFill>
              </a:rPr>
              <a:t> </a:t>
            </a:r>
          </a:p>
          <a:p>
            <a:r>
              <a:rPr lang="cs-CZ" dirty="0">
                <a:solidFill>
                  <a:srgbClr val="404040"/>
                </a:solidFill>
              </a:rPr>
              <a:t>Slovensko:</a:t>
            </a:r>
          </a:p>
          <a:p>
            <a:pPr lvl="1"/>
            <a:r>
              <a:rPr lang="cs-CZ" dirty="0">
                <a:solidFill>
                  <a:srgbClr val="404040"/>
                </a:solidFill>
              </a:rPr>
              <a:t>Ludovít </a:t>
            </a:r>
            <a:r>
              <a:rPr lang="cs-CZ" dirty="0" err="1">
                <a:solidFill>
                  <a:srgbClr val="404040"/>
                </a:solidFill>
              </a:rPr>
              <a:t>Štúr</a:t>
            </a:r>
            <a:r>
              <a:rPr lang="cs-CZ" dirty="0">
                <a:solidFill>
                  <a:srgbClr val="404040"/>
                </a:solidFill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lík">
  <a:themeElements>
    <a:clrScheme name="Balík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Balík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lík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CB7FD592E80E145A93F4F7C0206A697" ma:contentTypeVersion="3" ma:contentTypeDescription="Vytvoří nový dokument" ma:contentTypeScope="" ma:versionID="69dc461806b0d384df3ada1cde80fc10">
  <xsd:schema xmlns:xsd="http://www.w3.org/2001/XMLSchema" xmlns:xs="http://www.w3.org/2001/XMLSchema" xmlns:p="http://schemas.microsoft.com/office/2006/metadata/properties" xmlns:ns2="51333e47-32ba-4380-9ac2-efc91d5dfb65" targetNamespace="http://schemas.microsoft.com/office/2006/metadata/properties" ma:root="true" ma:fieldsID="abda4054b729f164c2340122a054c17d" ns2:_="">
    <xsd:import namespace="51333e47-32ba-4380-9ac2-efc91d5dfb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333e47-32ba-4380-9ac2-efc91d5dfb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6002835-3FF6-47D8-BF21-E01088E615C3}"/>
</file>

<file path=customXml/itemProps2.xml><?xml version="1.0" encoding="utf-8"?>
<ds:datastoreItem xmlns:ds="http://schemas.openxmlformats.org/officeDocument/2006/customXml" ds:itemID="{CC9D9652-FA14-4411-9DAF-725F61ACF9CD}"/>
</file>

<file path=customXml/itemProps3.xml><?xml version="1.0" encoding="utf-8"?>
<ds:datastoreItem xmlns:ds="http://schemas.openxmlformats.org/officeDocument/2006/customXml" ds:itemID="{3C0F33BD-7EE1-4666-8BCA-D8FFF78CCD27}"/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TM10001115[[fn=Balík]]</Template>
  <TotalTime>40</TotalTime>
  <Words>435</Words>
  <Application>Microsoft Office PowerPoint</Application>
  <PresentationFormat>Širokoúhlá obrazovka</PresentationFormat>
  <Paragraphs>68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Balík</vt:lpstr>
      <vt:lpstr>Romantismus</vt:lpstr>
      <vt:lpstr>Romantismus</vt:lpstr>
      <vt:lpstr>Architektura, výtvarné umění, hudba</vt:lpstr>
      <vt:lpstr>Německo</vt:lpstr>
      <vt:lpstr>Anglie</vt:lpstr>
      <vt:lpstr>rusko</vt:lpstr>
      <vt:lpstr>Francie</vt:lpstr>
      <vt:lpstr>USA</vt:lpstr>
      <vt:lpstr>Další země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Romantismus</dc:title>
  <dc:creator>Veronika Schejbalová</dc:creator>
  <cp:lastModifiedBy>Veronika Schejbalová</cp:lastModifiedBy>
  <cp:revision>4</cp:revision>
  <dcterms:created xsi:type="dcterms:W3CDTF">2023-09-13T12:11:00Z</dcterms:created>
  <dcterms:modified xsi:type="dcterms:W3CDTF">2023-09-14T08:40:04Z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F1942C66C88249B7971B67A73063A850</vt:lpwstr>
  </property>
  <property fmtid="{D5CDD505-2E9C-101B-9397-08002B2CF9AE}" pid="3" name="KSOProductBuildVer">
    <vt:lpwstr>1033-11.2.0.11225</vt:lpwstr>
  </property>
  <property fmtid="{D5CDD505-2E9C-101B-9397-08002B2CF9AE}" pid="4" name="ContentTypeId">
    <vt:lpwstr>0x0101003CB7FD592E80E145A93F4F7C0206A697</vt:lpwstr>
  </property>
</Properties>
</file>