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1" r:id="rId2"/>
    <p:sldId id="5211" r:id="rId3"/>
    <p:sldId id="5207" r:id="rId4"/>
    <p:sldId id="5206" r:id="rId5"/>
    <p:sldId id="5205" r:id="rId6"/>
    <p:sldId id="5208" r:id="rId7"/>
    <p:sldId id="5210" r:id="rId8"/>
    <p:sldId id="5212" r:id="rId9"/>
    <p:sldId id="5209" r:id="rId10"/>
    <p:sldId id="5213" r:id="rId11"/>
    <p:sldId id="25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  <a:srgbClr val="2589CA"/>
    <a:srgbClr val="60BF97"/>
    <a:srgbClr val="135C6E"/>
    <a:srgbClr val="1EAECF"/>
    <a:srgbClr val="33B4BD"/>
    <a:srgbClr val="23B0CA"/>
    <a:srgbClr val="DFDF2E"/>
    <a:srgbClr val="96CD6A"/>
    <a:srgbClr val="CAD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 autoAdjust="0"/>
    <p:restoredTop sz="91754" autoAdjust="0"/>
  </p:normalViewPr>
  <p:slideViewPr>
    <p:cSldViewPr snapToGrid="0" snapToObjects="1">
      <p:cViewPr>
        <p:scale>
          <a:sx n="100" d="100"/>
          <a:sy n="100" d="100"/>
        </p:scale>
        <p:origin x="-656" y="-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y Zubtsov" userId="68237580a167a88a" providerId="LiveId" clId="{803AF9BC-F900-4B30-A1C3-53DA59F3960E}"/>
    <pc:docChg chg="modSld sldOrd">
      <pc:chgData name="Dmitry Zubtsov" userId="68237580a167a88a" providerId="LiveId" clId="{803AF9BC-F900-4B30-A1C3-53DA59F3960E}" dt="2020-12-03T17:16:47.179" v="5"/>
      <pc:docMkLst>
        <pc:docMk/>
      </pc:docMkLst>
      <pc:sldChg chg="ord">
        <pc:chgData name="Dmitry Zubtsov" userId="68237580a167a88a" providerId="LiveId" clId="{803AF9BC-F900-4B30-A1C3-53DA59F3960E}" dt="2020-12-03T17:16:47.179" v="5"/>
        <pc:sldMkLst>
          <pc:docMk/>
          <pc:sldMk cId="2857467333" sldId="5196"/>
        </pc:sldMkLst>
      </pc:sldChg>
      <pc:sldChg chg="ord">
        <pc:chgData name="Dmitry Zubtsov" userId="68237580a167a88a" providerId="LiveId" clId="{803AF9BC-F900-4B30-A1C3-53DA59F3960E}" dt="2020-12-03T17:16:41.205" v="3"/>
        <pc:sldMkLst>
          <pc:docMk/>
          <pc:sldMk cId="137278790" sldId="51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32F-730A-7F4B-A8EA-A6DF73F21D06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1A1B-6C60-A344-A573-F42A8914F7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1A1B-6C60-A344-A573-F42A8914F7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45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1A1B-6C60-A344-A573-F42A8914F7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4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3D8AC660BCB05384D678D60BEF9C08E9.dms.sberbank.ru/3D8AC660BCB05384D678D60BEF9C08E9-AECF245F8C9B914F0C2989A94469BBEA-2B4058A4B1384B5857556FDE6DE95E53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2B4058A4B1384B5857556FDE6DE95E53/1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2B4058A4B1384B5857556FDE6DE95E53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2B4058A4B1384B5857556FDE6DE95E53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 с картинкой под гради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9"/>
          <p:cNvSpPr>
            <a:spLocks noGrp="1"/>
          </p:cNvSpPr>
          <p:nvPr>
            <p:ph type="title" hasCustomPrompt="1"/>
          </p:nvPr>
        </p:nvSpPr>
        <p:spPr>
          <a:xfrm>
            <a:off x="587377" y="2097088"/>
            <a:ext cx="10188575" cy="174904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6000" b="0" i="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 Light" charset="0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4344990"/>
            <a:ext cx="7561261" cy="906463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" charset="0"/>
                <a:cs typeface="Calibri" charset="0"/>
              </a:defRPr>
            </a:lvl1pPr>
            <a:lvl2pPr marL="0" marR="0" indent="0" algn="l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ru-RU" dirty="0"/>
              <a:t>Дополнительный текст, пояснение, подзаголовок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" y="4692397"/>
            <a:ext cx="12192000" cy="2131352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2" y="4397828"/>
            <a:ext cx="12194239" cy="1415117"/>
          </a:xfrm>
          <a:prstGeom prst="rect">
            <a:avLst/>
          </a:prstGeom>
          <a:gradFill>
            <a:gsLst>
              <a:gs pos="500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3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69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ото на весь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t">
            <a:noAutofit/>
          </a:bodyPr>
          <a:lstStyle>
            <a:lvl1pPr>
              <a:defRPr lang="ru-RU" sz="1600" dirty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pPr lvl="0" algn="ctr" defTabSz="292063"/>
            <a:r>
              <a:rPr lang="ru-RU" dirty="0"/>
              <a:t> </a:t>
            </a:r>
          </a:p>
        </p:txBody>
      </p:sp>
      <p:pic>
        <p:nvPicPr>
          <p:cNvPr id="2" name="Рисунок 1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" name="Рисунок 3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" name="Рисунок 4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317C-6C77-412C-9D54-BF2E93C8DD4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6445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pic>
        <p:nvPicPr>
          <p:cNvPr id="2" name="Рисунок 1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3D8AC660BCB05384D678D60BEF9C08E9.dms.sberbank.ru/3D8AC660BCB05384D678D60BEF9C08E9-AECF245F8C9B914F0C2989A94469BBEA-2B4058A4B1384B5857556FDE6DE95E53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13.10.2021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13055" y="288711"/>
            <a:ext cx="10909300" cy="399213"/>
          </a:xfrm>
          <a:prstGeom prst="rect">
            <a:avLst/>
          </a:prstGeom>
        </p:spPr>
        <p:txBody>
          <a:bodyPr vert="horz" lIns="0" tIns="46800" rIns="90000" bIns="46800" rtlCol="0" anchor="ctr">
            <a:sp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D0C2-955D-4A74-A02D-206C4437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445" y="6492875"/>
            <a:ext cx="5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EAA0219-6F8F-4841-A8C1-35062D7CC4AA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200" b="0" i="0" kern="1200" cap="none" baseline="0" dirty="0" smtClean="0">
          <a:solidFill>
            <a:schemeClr val="tx1"/>
          </a:solidFill>
          <a:latin typeface="Calibri Light"/>
          <a:ea typeface="Calibri Light" charset="0"/>
          <a:cs typeface="Calibri Light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3884">
          <p15:clr>
            <a:srgbClr val="F26B43"/>
          </p15:clr>
        </p15:guide>
        <p15:guide id="17" orient="horz" pos="799">
          <p15:clr>
            <a:srgbClr val="F26B43"/>
          </p15:clr>
        </p15:guide>
        <p15:guide id="18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joinchat/l1oEt5XpFmoyYjk6" TargetMode="External"/><Relationship Id="rId3" Type="http://schemas.openxmlformats.org/officeDocument/2006/relationships/hyperlink" Target="mailto:sobennikova.t.o@sberbank.ru" TargetMode="External"/><Relationship Id="rId7" Type="http://schemas.openxmlformats.org/officeDocument/2006/relationships/hyperlink" Target="mailto:Garafutdinov@me.com" TargetMode="External"/><Relationship Id="rId2" Type="http://schemas.openxmlformats.org/officeDocument/2006/relationships/hyperlink" Target="mailto:OIShumikhina@sberbank.r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VZuyev@sberbank.ru" TargetMode="External"/><Relationship Id="rId5" Type="http://schemas.openxmlformats.org/officeDocument/2006/relationships/hyperlink" Target="mailto:alev4enko@yandex.ru" TargetMode="External"/><Relationship Id="rId4" Type="http://schemas.openxmlformats.org/officeDocument/2006/relationships/hyperlink" Target="mailto:vminaumov@sberbank.ru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-gallery.plotly.host/Port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lit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alev4enko@yandex.ru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AVZuyev@sberbank.ru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svarusskikh@sberbank.ru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1887" y="292638"/>
            <a:ext cx="5456716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/>
        </p:nvSpPr>
        <p:spPr>
          <a:xfrm>
            <a:off x="716612" y="2297164"/>
            <a:ext cx="4396776" cy="742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Data Analyst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48BE94-F4A8-1549-8C7F-51C2E3834965}"/>
              </a:ext>
            </a:extLst>
          </p:cNvPr>
          <p:cNvSpPr txBox="1"/>
          <p:nvPr/>
        </p:nvSpPr>
        <p:spPr>
          <a:xfrm>
            <a:off x="570815" y="1195324"/>
            <a:ext cx="5277787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8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Segoe UI Light" panose="020B0502040204020203" pitchFamily="34" charset="0"/>
              </a:rPr>
              <a:t>Перезапуск</a:t>
            </a:r>
            <a:r>
              <a:rPr lang="ru-RU" sz="8000" b="1" dirty="0">
                <a:ln w="0"/>
                <a:solidFill>
                  <a:srgbClr val="2589CA"/>
                </a:solidFill>
                <a:latin typeface="+mj-lt"/>
                <a:ea typeface="+mj-ea"/>
                <a:cs typeface="Calibri Light"/>
              </a:rPr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 flipH="1">
            <a:off x="5848603" y="292638"/>
            <a:ext cx="5959306" cy="6252542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31000"/>
                </a:schemeClr>
              </a:gs>
              <a:gs pos="0">
                <a:schemeClr val="accent4">
                  <a:alpha val="14000"/>
                </a:schemeClr>
              </a:gs>
            </a:gsLst>
            <a:lin ang="2700000" scaled="1"/>
            <a:tileRect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7215909" y="4356697"/>
            <a:ext cx="9353903" cy="5639357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Title 7"/>
          <p:cNvSpPr>
            <a:spLocks/>
          </p:cNvSpPr>
          <p:nvPr/>
        </p:nvSpPr>
        <p:spPr bwMode="auto">
          <a:xfrm>
            <a:off x="685800" y="685801"/>
            <a:ext cx="9169400" cy="43894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  <a:cs typeface="SB Sans Display Light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408977" y="316468"/>
            <a:ext cx="5265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Марат </a:t>
            </a:r>
            <a:r>
              <a:rPr lang="ru-RU" sz="4000" dirty="0" err="1"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Гарафутдинов</a:t>
            </a:r>
            <a:endParaRPr lang="ru-RU" sz="4000" dirty="0">
              <a:solidFill>
                <a:srgbClr val="333F48"/>
              </a:solidFill>
              <a:latin typeface="SB Sans Display Light"/>
              <a:ea typeface="+mj-ea"/>
              <a:cs typeface="SB Sans Display Ligh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F77CA6-BE1B-9044-AB08-7C29C7E0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76" y="1269123"/>
            <a:ext cx="4842645" cy="4456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8C887-01D3-1B4D-9049-5AA1DD8FEEB6}"/>
              </a:ext>
            </a:extLst>
          </p:cNvPr>
          <p:cNvSpPr txBox="1"/>
          <p:nvPr/>
        </p:nvSpPr>
        <p:spPr bwMode="auto">
          <a:xfrm>
            <a:off x="5400793" y="1642127"/>
            <a:ext cx="50684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</a:t>
            </a:r>
            <a:r>
              <a:rPr lang="ru-RU" sz="2000" dirty="0">
                <a:latin typeface="SB Sans Text Light"/>
                <a:cs typeface="SB Sans Text Light"/>
              </a:rPr>
              <a:t>Более 4 лет в анализе данных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Head of Analytics </a:t>
            </a:r>
            <a:r>
              <a:rPr lang="ru-RU" sz="2000">
                <a:solidFill>
                  <a:srgbClr val="2BA630"/>
                </a:solidFill>
                <a:latin typeface="SB Sans Text Light"/>
                <a:cs typeface="SB Sans Text Light"/>
              </a:rPr>
              <a:t>в</a:t>
            </a:r>
            <a:r>
              <a:rPr lang="en-US" sz="2000">
                <a:solidFill>
                  <a:srgbClr val="2BA630"/>
                </a:solidFill>
                <a:latin typeface="SB Sans Text Light"/>
                <a:cs typeface="SB Sans Text Light"/>
              </a:rPr>
              <a:t> It-tech</a:t>
            </a:r>
            <a:endParaRPr lang="en-US" sz="2000" dirty="0">
              <a:solidFill>
                <a:srgbClr val="2BA630"/>
              </a:solidFill>
              <a:latin typeface="SB Sans Text Light"/>
              <a:cs typeface="SB Sans Text Ligh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SB Sans Text Light"/>
                <a:cs typeface="SB Sans Text Light"/>
              </a:rPr>
              <a:t>Ex: QIWI Group, </a:t>
            </a:r>
            <a:r>
              <a:rPr lang="en-US" sz="2000" dirty="0" err="1">
                <a:latin typeface="SB Sans Text Light"/>
                <a:cs typeface="SB Sans Text Light"/>
              </a:rPr>
              <a:t>NTechLab</a:t>
            </a:r>
            <a:r>
              <a:rPr lang="en-US" sz="2000" dirty="0">
                <a:latin typeface="SB Sans Text Light"/>
                <a:cs typeface="SB Sans Text Light"/>
              </a:rPr>
              <a:t>, Delta Solutions etc. </a:t>
            </a:r>
            <a:endParaRPr lang="ru-RU" sz="2000" dirty="0">
              <a:latin typeface="SB Sans Text Light"/>
              <a:cs typeface="SB Sans Text Light"/>
            </a:endParaRPr>
          </a:p>
          <a:p>
            <a:pPr marL="285750" indent="-285750">
              <a:buFontTx/>
              <a:buChar char="-"/>
            </a:pPr>
            <a:r>
              <a:rPr lang="ru-RU" sz="2000" dirty="0">
                <a:latin typeface="SB Sans Text Light"/>
                <a:cs typeface="SB Sans Text Light"/>
              </a:rPr>
              <a:t>Альма-матер: НИЯУ МИФИ (А </a:t>
            </a:r>
            <a:r>
              <a:rPr lang="en-US" sz="2000" dirty="0">
                <a:latin typeface="SB Sans Text Light"/>
                <a:cs typeface="SB Sans Text Light"/>
              </a:rPr>
              <a:t>&amp;</a:t>
            </a:r>
            <a:r>
              <a:rPr lang="ru-RU" sz="2000" dirty="0">
                <a:latin typeface="SB Sans Text Light"/>
                <a:cs typeface="SB Sans Text Light"/>
              </a:rPr>
              <a:t> ИФЭБ)</a:t>
            </a:r>
            <a:endParaRPr lang="en-US" sz="2000" dirty="0">
              <a:latin typeface="SB Sans Text Light"/>
              <a:cs typeface="SB Sans Text Ligh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SB Sans Text Light"/>
                <a:cs typeface="SB Sans Text Light"/>
              </a:rPr>
              <a:t>Kaggle Competitions Expert 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latin typeface="SB Sans Text Light"/>
                <a:cs typeface="SB Sans Text Light"/>
              </a:rPr>
              <a:t>Исследователь </a:t>
            </a:r>
            <a:r>
              <a:rPr lang="en-US" sz="2000" dirty="0">
                <a:latin typeface="SB Sans Text Light"/>
                <a:cs typeface="SB Sans Text Light"/>
              </a:rPr>
              <a:t>Blockchain &amp; Crypto</a:t>
            </a:r>
            <a:endParaRPr lang="ru-RU" sz="2000" dirty="0">
              <a:latin typeface="SB Sans Text Light"/>
              <a:cs typeface="SB Sans Text Light"/>
            </a:endParaRPr>
          </a:p>
          <a:p>
            <a:pPr marL="285750" indent="-285750">
              <a:buFontTx/>
              <a:buChar char="-"/>
            </a:pPr>
            <a:endParaRPr lang="ru-RU" dirty="0"/>
          </a:p>
          <a:p>
            <a:pPr defTabSz="360000">
              <a:defRPr/>
            </a:pPr>
            <a:endParaRPr lang="ru-RU" sz="2000" dirty="0">
              <a:latin typeface="SB Sans Text Light"/>
              <a:cs typeface="SB Sans Text Light"/>
            </a:endParaRPr>
          </a:p>
          <a:p>
            <a:pPr defTabSz="360000">
              <a:defRPr/>
            </a:pP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Telegram: @</a:t>
            </a:r>
            <a:r>
              <a:rPr lang="en-US" sz="2000" dirty="0" err="1">
                <a:solidFill>
                  <a:srgbClr val="2BA630"/>
                </a:solidFill>
                <a:latin typeface="SB Sans Text Light"/>
                <a:cs typeface="SB Sans Text Light"/>
              </a:rPr>
              <a:t>ffffffmistty</a:t>
            </a: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 (</a:t>
            </a:r>
            <a:r>
              <a:rPr lang="ru-RU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предпочтительно</a:t>
            </a: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) </a:t>
            </a:r>
            <a:br>
              <a:rPr lang="ru-RU" sz="2000" dirty="0">
                <a:solidFill>
                  <a:srgbClr val="2BA630"/>
                </a:solidFill>
                <a:latin typeface="SB Sans Text Light"/>
                <a:cs typeface="SB Sans Text Light"/>
              </a:rPr>
            </a:b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WhatsApp: +7 916 250 97 36</a:t>
            </a:r>
          </a:p>
          <a:p>
            <a:pPr defTabSz="360000">
              <a:defRPr/>
            </a:pPr>
            <a:r>
              <a:rPr lang="en-US" sz="2000" dirty="0" err="1">
                <a:solidFill>
                  <a:srgbClr val="2BA630"/>
                </a:solidFill>
                <a:latin typeface="SB Sans Text Light"/>
                <a:cs typeface="SB Sans Text Light"/>
              </a:rPr>
              <a:t>linkedin.com</a:t>
            </a: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</a:rPr>
              <a:t>/in/marat-g-13218712a/</a:t>
            </a:r>
          </a:p>
        </p:txBody>
      </p:sp>
    </p:spTree>
    <p:extLst>
      <p:ext uri="{BB962C8B-B14F-4D97-AF65-F5344CB8AC3E}">
        <p14:creationId xmlns:p14="http://schemas.microsoft.com/office/powerpoint/2010/main" val="318415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/>
          </p:cNvSpPr>
          <p:nvPr/>
        </p:nvSpPr>
        <p:spPr bwMode="auto">
          <a:xfrm>
            <a:off x="11784657" y="6409435"/>
            <a:ext cx="8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FFFFFF"/>
                </a:solidFill>
                <a:latin typeface="SBSansDisplay-Light"/>
                <a:cs typeface="SBSansDisplay-Light"/>
              </a:rPr>
              <a:t>1</a:t>
            </a:r>
            <a:endParaRPr sz="1200">
              <a:latin typeface="SBSansDisplay-Light"/>
              <a:cs typeface="SBSansDisplay-Light"/>
            </a:endParaRPr>
          </a:p>
        </p:txBody>
      </p:sp>
      <p:sp>
        <p:nvSpPr>
          <p:cNvPr id="7" name="Title 7"/>
          <p:cNvSpPr>
            <a:spLocks/>
          </p:cNvSpPr>
          <p:nvPr/>
        </p:nvSpPr>
        <p:spPr bwMode="auto">
          <a:xfrm>
            <a:off x="386340" y="548680"/>
            <a:ext cx="10820400" cy="79898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  <a:cs typeface="SB Sans Display Light"/>
              </a:rPr>
              <a:t>Контакты</a:t>
            </a:r>
            <a:endParaRPr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48961B-9B90-AD41-B450-9252D7487FB7}"/>
              </a:ext>
            </a:extLst>
          </p:cNvPr>
          <p:cNvSpPr/>
          <p:nvPr/>
        </p:nvSpPr>
        <p:spPr>
          <a:xfrm>
            <a:off x="1817649" y="1555968"/>
            <a:ext cx="89069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35C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ПЕРЕЗАПУСК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Ольга Шумихина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OIShumikhina@sberbank.ru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Татьяна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Собенникова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sobennikova.t.o@sberbank.ru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400" dirty="0">
                <a:solidFill>
                  <a:srgbClr val="135C6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ПРЕПОДАВАТЕЛИ</a:t>
            </a:r>
          </a:p>
          <a:p>
            <a:pPr defTabSz="360000">
              <a:defRPr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Сергей Русских </a:t>
            </a:r>
            <a:r>
              <a:rPr lang="en-US" sz="2400" dirty="0">
                <a:solidFill>
                  <a:srgbClr val="2BA630"/>
                </a:solidFill>
                <a:latin typeface="SB Sans Text Light"/>
                <a:cs typeface="SB Sans Text Light"/>
                <a:hlinkClick r:id="rId4"/>
              </a:rPr>
              <a:t>svarusskikh@sberbank.ru</a:t>
            </a:r>
            <a:endParaRPr lang="en-US" sz="2400" dirty="0">
              <a:solidFill>
                <a:srgbClr val="2BA630"/>
              </a:solidFill>
              <a:latin typeface="SB Sans Text Light"/>
              <a:cs typeface="SB Sans Text Light"/>
            </a:endParaRPr>
          </a:p>
          <a:p>
            <a:pPr defTabSz="360000">
              <a:defRPr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Алексей Левченко </a:t>
            </a:r>
            <a:r>
              <a:rPr lang="en-US" sz="2400" dirty="0">
                <a:solidFill>
                  <a:srgbClr val="2BA630"/>
                </a:solidFill>
                <a:latin typeface="SB Sans Text Light"/>
                <a:cs typeface="SB Sans Text Light"/>
                <a:hlinkClick r:id="rId5"/>
              </a:rPr>
              <a:t>alev4enko@yandex.ru</a:t>
            </a:r>
            <a:endParaRPr lang="ru-RU" sz="2400" dirty="0">
              <a:solidFill>
                <a:srgbClr val="2BA630"/>
              </a:solidFill>
              <a:latin typeface="SB Sans Text Light"/>
              <a:cs typeface="SB Sans Text Light"/>
            </a:endParaRP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Алексей Зуев </a:t>
            </a:r>
            <a:r>
              <a:rPr lang="en-US" sz="24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AVZuyev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@sberbank.ru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Марат Гарафутдинов </a:t>
            </a:r>
            <a:r>
              <a:rPr lang="en-US" sz="2400" u="sng" dirty="0">
                <a:solidFill>
                  <a:srgbClr val="2BA63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7"/>
              </a:rPr>
              <a:t>Garafutdinov@me.com</a:t>
            </a:r>
            <a:endParaRPr lang="ru-RU" sz="2400" u="sng" dirty="0">
              <a:solidFill>
                <a:srgbClr val="2BA63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u="sng" dirty="0">
              <a:solidFill>
                <a:srgbClr val="2BA63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35C6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</a:p>
          <a:p>
            <a:r>
              <a:rPr lang="en-US" sz="2400" u="sng" dirty="0">
                <a:solidFill>
                  <a:srgbClr val="2BA63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https://t.me/joinchat/l1oEt5XpFmoyYjk6</a:t>
            </a:r>
            <a:endParaRPr lang="ru-RU" sz="2400" u="sng" dirty="0">
              <a:solidFill>
                <a:srgbClr val="2BA63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rgbClr val="135C6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u="sng" dirty="0">
              <a:solidFill>
                <a:srgbClr val="2BA63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blob:https://web.telegram.org/770c0dd2-4f57-4b83-89fb-606713d25f8f">
            <a:extLst>
              <a:ext uri="{FF2B5EF4-FFF2-40B4-BE49-F238E27FC236}">
                <a16:creationId xmlns:a16="http://schemas.microsoft.com/office/drawing/2014/main" id="{4A21B487-AF7A-433B-9DDD-AD495A8B98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EE903-59DC-4F4E-979C-7981946805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1749" y="4794175"/>
            <a:ext cx="1615259" cy="1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7294" y="1127872"/>
            <a:ext cx="7852361" cy="5281214"/>
          </a:xfrm>
          <a:prstGeom prst="rect">
            <a:avLst/>
          </a:prstGeom>
        </p:spPr>
      </p:pic>
      <p:sp>
        <p:nvSpPr>
          <p:cNvPr id="17" name="Text Placeholder 6"/>
          <p:cNvSpPr>
            <a:spLocks/>
          </p:cNvSpPr>
          <p:nvPr/>
        </p:nvSpPr>
        <p:spPr bwMode="auto">
          <a:xfrm>
            <a:off x="767408" y="1772816"/>
            <a:ext cx="11233248" cy="388843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5" name="Заголовок 4"/>
          <p:cNvSpPr>
            <a:spLocks/>
          </p:cNvSpPr>
          <p:nvPr/>
        </p:nvSpPr>
        <p:spPr bwMode="auto">
          <a:xfrm>
            <a:off x="1559496" y="270893"/>
            <a:ext cx="7992888" cy="93610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32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Темы Школы </a:t>
            </a:r>
            <a:r>
              <a:rPr lang="en-US" sz="32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DA</a:t>
            </a:r>
            <a:endParaRPr lang="ru-RU" sz="32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854036" y="1418207"/>
            <a:ext cx="6382327" cy="5074957"/>
          </a:xfrm>
          <a:prstGeom prst="rect">
            <a:avLst/>
          </a:prstGeom>
          <a:noFill/>
          <a:ln w="76200" cmpd="sng">
            <a:gradFill flip="none" rotWithShape="1">
              <a:gsLst>
                <a:gs pos="99000">
                  <a:srgbClr val="F2F2F2"/>
                </a:gs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F2F2F2"/>
                </a:gs>
                <a:gs pos="0">
                  <a:srgbClr val="2BA630"/>
                </a:gs>
                <a:gs pos="43000">
                  <a:srgbClr val="CAD82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340100" y="1603644"/>
            <a:ext cx="589626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анализа данных, 5 занятий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2BA630"/>
                </a:solidFill>
              </a:rPr>
              <a:t>Q&amp;A-сессия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SQL, 9 занятий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2BA630"/>
                </a:solidFill>
              </a:rPr>
              <a:t>Q&amp;A-сессия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Статистический анализ, 3 занятия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2BA630"/>
                </a:solidFill>
              </a:rPr>
              <a:t>Q&amp;A-сессия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Машинное обучение, 3 занятия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Бизнес-аналитика, 1 занятие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2BA630"/>
                </a:solidFill>
              </a:rPr>
              <a:t>Q&amp;A-сессия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29678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/>
          </p:cNvSpPr>
          <p:nvPr/>
        </p:nvSpPr>
        <p:spPr bwMode="auto">
          <a:xfrm>
            <a:off x="1559496" y="404664"/>
            <a:ext cx="7992888" cy="50405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32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План работы </a:t>
            </a:r>
          </a:p>
          <a:p>
            <a:pPr algn="ctr">
              <a:defRPr/>
            </a:pPr>
            <a:r>
              <a:rPr lang="ru-RU" sz="2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(понедельник и четверг с 18:30 до 21:30)</a:t>
            </a:r>
            <a:endParaRPr lang="ru-RU" sz="2400" dirty="0"/>
          </a:p>
          <a:p>
            <a:pPr algn="ctr"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6" name="Text Placeholder 3"/>
          <p:cNvSpPr>
            <a:spLocks/>
          </p:cNvSpPr>
          <p:nvPr/>
        </p:nvSpPr>
        <p:spPr bwMode="auto">
          <a:xfrm>
            <a:off x="839416" y="1438781"/>
            <a:ext cx="10657184" cy="527605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ru-RU" sz="2400" b="1" dirty="0"/>
              <a:t> Занятие: </a:t>
            </a:r>
            <a:r>
              <a:rPr lang="ru-RU" sz="2400" dirty="0"/>
              <a:t>состоит из практической и теоретической частей, всего в курсе 24 занятия по 4 </a:t>
            </a:r>
            <a:r>
              <a:rPr lang="ru-RU" sz="2400" dirty="0" err="1"/>
              <a:t>ак.часа</a:t>
            </a:r>
            <a:r>
              <a:rPr lang="ru-RU" sz="2400" dirty="0"/>
              <a:t> (3 астрономических). </a:t>
            </a:r>
          </a:p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ru-RU" sz="2400" b="1" dirty="0"/>
          </a:p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ru-RU" sz="2400" b="1" dirty="0"/>
              <a:t> Домашние задания: </a:t>
            </a:r>
            <a:r>
              <a:rPr lang="ru-RU" sz="2400" dirty="0"/>
              <a:t>предлагаются после каждого занятия. Срок выполнения домашнего задания – 1 неделя. Выполнение домашних заданий контролируется. Для успешного завершения обучения вы должны выполнить не менее 60% домашних работ (получить </a:t>
            </a:r>
            <a:r>
              <a:rPr lang="ru-RU" sz="2400"/>
              <a:t>зачет преподавателя).</a:t>
            </a:r>
            <a:endParaRPr lang="ru-RU" sz="2400" dirty="0"/>
          </a:p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ru-RU" sz="2400" dirty="0"/>
          </a:p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ru-RU" sz="2400" b="1" dirty="0"/>
              <a:t> Тестирование: </a:t>
            </a:r>
            <a:r>
              <a:rPr lang="ru-RU" sz="2400" dirty="0"/>
              <a:t>проводится в начале каждого занятия по итогам предыдущего. Ориентировочное время тестирования – 10-15 минут. Тестирование обязательно к выполнению и контролируется.</a:t>
            </a:r>
          </a:p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ru-RU" sz="2400" dirty="0"/>
          </a:p>
          <a:p>
            <a:pPr algn="just" defTabSz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ru-RU" sz="2400" b="1" dirty="0"/>
              <a:t> Проект: </a:t>
            </a:r>
            <a:r>
              <a:rPr lang="ru-RU" sz="2400" dirty="0"/>
              <a:t>для успешного окончания курса необходимо выполнение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198649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7294" y="1175518"/>
            <a:ext cx="7852361" cy="5730128"/>
          </a:xfrm>
          <a:prstGeom prst="rect">
            <a:avLst/>
          </a:prstGeom>
        </p:spPr>
      </p:pic>
      <p:sp>
        <p:nvSpPr>
          <p:cNvPr id="13" name="Text Placeholder 6"/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36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Что необходимо установить для работы:</a:t>
            </a:r>
          </a:p>
        </p:txBody>
      </p:sp>
      <p:sp>
        <p:nvSpPr>
          <p:cNvPr id="17" name="Text Placeholder 6"/>
          <p:cNvSpPr>
            <a:spLocks/>
          </p:cNvSpPr>
          <p:nvPr/>
        </p:nvSpPr>
        <p:spPr bwMode="auto">
          <a:xfrm>
            <a:off x="767408" y="1772816"/>
            <a:ext cx="11233248" cy="388843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07491" y="1517317"/>
            <a:ext cx="6622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NACONDA</a:t>
            </a:r>
          </a:p>
          <a:p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Для домашних устройств: </a:t>
            </a:r>
            <a:r>
              <a:rPr lang="ru-RU" dirty="0">
                <a:solidFill>
                  <a:srgbClr val="3A6D99"/>
                </a:solidFill>
                <a:latin typeface="Tahoma" panose="020B0604030504040204" pitchFamily="34" charset="0"/>
                <a:hlinkClick r:id="rId3"/>
              </a:rPr>
              <a:t>https://www.anaconda.com/products/individual#Downloads</a:t>
            </a:r>
            <a:endParaRPr lang="en-US" dirty="0">
              <a:solidFill>
                <a:srgbClr val="3A6D99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A6D99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Для корпоративных устройств:</a:t>
            </a:r>
          </a:p>
          <a:p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через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SberUserSoft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= "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3.6.1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Anaconda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4.4.0«</a:t>
            </a:r>
          </a:p>
          <a:p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Pycharm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и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VSCode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SQL</a:t>
            </a:r>
          </a:p>
          <a:p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Только внешний сегмент сети: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https://dbeaver.io/download/</a:t>
            </a:r>
          </a:p>
          <a:p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6739" y="474245"/>
            <a:ext cx="1123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Проект</a:t>
            </a:r>
            <a:endParaRPr lang="ru-RU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1905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1634836" y="1978884"/>
            <a:ext cx="86637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defRPr/>
            </a:pPr>
            <a:r>
              <a:rPr lang="ru-RU" sz="2400" dirty="0">
                <a:latin typeface="SB Sans Display Regular"/>
              </a:rPr>
              <a:t>Финальный проект на  основе открытых источников (TBD), в котором вам предстоит пройти весь путь от исследования сырых данных до практической реализации модели с помощью ML и презентации решения в DASH  (</a:t>
            </a:r>
            <a:r>
              <a:rPr lang="ru-RU" sz="2400" dirty="0">
                <a:latin typeface="SB Sans Display Regular"/>
                <a:hlinkClick r:id="rId3"/>
              </a:rPr>
              <a:t>https://dash-gallery.plotly.host/Portal/</a:t>
            </a:r>
            <a:r>
              <a:rPr lang="ru-RU" sz="2400" dirty="0">
                <a:latin typeface="SB Sans Display Regular"/>
              </a:rPr>
              <a:t>, </a:t>
            </a:r>
            <a:r>
              <a:rPr lang="en-US" sz="2400" dirty="0">
                <a:latin typeface="SB Sans Display Regular"/>
                <a:hlinkClick r:id="rId4"/>
              </a:rPr>
              <a:t>https://streamlit.io</a:t>
            </a:r>
            <a:r>
              <a:rPr lang="ru-RU" sz="2400" dirty="0">
                <a:latin typeface="SB Sans Display Regular"/>
              </a:rPr>
              <a:t>, </a:t>
            </a:r>
            <a:r>
              <a:rPr lang="en-US" sz="2400" dirty="0" err="1">
                <a:latin typeface="SB Sans Display Regular"/>
              </a:rPr>
              <a:t>plotly</a:t>
            </a:r>
            <a:r>
              <a:rPr lang="ru-RU" sz="2400" dirty="0">
                <a:latin typeface="SB Sans Display Regular"/>
              </a:rPr>
              <a:t>).</a:t>
            </a:r>
            <a:endParaRPr lang="en-US" sz="2400" dirty="0">
              <a:latin typeface="SB Sans Display Regular"/>
            </a:endParaRPr>
          </a:p>
          <a:p>
            <a:pPr algn="just" defTabSz="360000">
              <a:defRPr/>
            </a:pPr>
            <a:endParaRPr lang="en-US" sz="2400" dirty="0">
              <a:latin typeface="SB Sans Display Regular"/>
            </a:endParaRPr>
          </a:p>
          <a:p>
            <a:pPr algn="just" defTabSz="360000">
              <a:defRPr/>
            </a:pPr>
            <a:endParaRPr lang="ru-RU" sz="2400" dirty="0">
              <a:latin typeface="SB Sans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308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5361" y="260648"/>
            <a:ext cx="6515194" cy="4754353"/>
          </a:xfrm>
          <a:prstGeom prst="rect">
            <a:avLst/>
          </a:prstGeom>
        </p:spPr>
      </p:pic>
      <p:sp>
        <p:nvSpPr>
          <p:cNvPr id="13" name="Text Placeholder 6"/>
          <p:cNvSpPr>
            <a:spLocks/>
          </p:cNvSpPr>
          <p:nvPr/>
        </p:nvSpPr>
        <p:spPr bwMode="auto">
          <a:xfrm>
            <a:off x="911424" y="2736723"/>
            <a:ext cx="9721080" cy="8640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ПРЕПОДАВАТЕЛИ</a:t>
            </a:r>
          </a:p>
        </p:txBody>
      </p:sp>
    </p:spTree>
    <p:extLst>
      <p:ext uri="{BB962C8B-B14F-4D97-AF65-F5344CB8AC3E}">
        <p14:creationId xmlns:p14="http://schemas.microsoft.com/office/powerpoint/2010/main" val="110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135729" y="233006"/>
            <a:ext cx="6706342" cy="619341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  <a:cs typeface="SB Sans Display Light"/>
              </a:rPr>
              <a:t>Алексей Левченко</a:t>
            </a:r>
            <a:endParaRPr lang="en-US"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18" name="Text Placeholder 6"/>
          <p:cNvSpPr>
            <a:spLocks/>
          </p:cNvSpPr>
          <p:nvPr/>
        </p:nvSpPr>
        <p:spPr bwMode="auto">
          <a:xfrm>
            <a:off x="3935760" y="1700809"/>
            <a:ext cx="5328592" cy="172819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1400" dirty="0">
                <a:latin typeface="SB Sans Text Light"/>
                <a:cs typeface="SB Sans Text Light"/>
              </a:rPr>
              <a:t> </a:t>
            </a:r>
            <a:endParaRPr dirty="0"/>
          </a:p>
        </p:txBody>
      </p:sp>
      <p:sp>
        <p:nvSpPr>
          <p:cNvPr id="19" name="Text Placeholder 6"/>
          <p:cNvSpPr>
            <a:spLocks/>
          </p:cNvSpPr>
          <p:nvPr/>
        </p:nvSpPr>
        <p:spPr bwMode="auto">
          <a:xfrm>
            <a:off x="4151784" y="1268760"/>
            <a:ext cx="7704856" cy="528879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solidFill>
                  <a:srgbClr val="00B050"/>
                </a:solidFill>
                <a:latin typeface="SB Sans Text Light"/>
                <a:cs typeface="SB Sans Text Light"/>
              </a:rPr>
              <a:t>Руководитель направления по исследованию данных в банке «Открытие»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ВУЗ: МЭСИ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Работал</a:t>
            </a:r>
            <a:r>
              <a:rPr lang="en-US" sz="2000" dirty="0">
                <a:latin typeface="SB Sans Text Light"/>
                <a:cs typeface="SB Sans Text Light"/>
              </a:rPr>
              <a:t> </a:t>
            </a:r>
            <a:r>
              <a:rPr lang="ru-RU" sz="2000" dirty="0">
                <a:latin typeface="SB Sans Text Light"/>
                <a:cs typeface="SB Sans Text Light"/>
              </a:rPr>
              <a:t>в крупных компаниях в роли аналитика в маркетинге, в </a:t>
            </a:r>
            <a:r>
              <a:rPr lang="ru-RU" sz="2000" dirty="0" err="1">
                <a:latin typeface="SB Sans Text Light"/>
                <a:cs typeface="SB Sans Text Light"/>
              </a:rPr>
              <a:t>Сбере</a:t>
            </a:r>
            <a:r>
              <a:rPr lang="ru-RU" sz="2000" dirty="0">
                <a:latin typeface="SB Sans Text Light"/>
                <a:cs typeface="SB Sans Text Light"/>
              </a:rPr>
              <a:t> работал в </a:t>
            </a:r>
            <a:r>
              <a:rPr lang="en-US" sz="2000" dirty="0">
                <a:latin typeface="SB Sans Text Light"/>
                <a:cs typeface="SB Sans Text Light"/>
              </a:rPr>
              <a:t>HR-</a:t>
            </a:r>
            <a:r>
              <a:rPr lang="ru-RU" sz="2000" dirty="0">
                <a:latin typeface="SB Sans Text Light"/>
                <a:cs typeface="SB Sans Text Light"/>
              </a:rPr>
              <a:t>аналитике</a:t>
            </a:r>
            <a:endParaRPr lang="en-US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После перехода в </a:t>
            </a:r>
            <a:r>
              <a:rPr lang="ru-RU" sz="2000" dirty="0" err="1">
                <a:latin typeface="SB Sans Text Light"/>
                <a:cs typeface="SB Sans Text Light"/>
              </a:rPr>
              <a:t>Сбер</a:t>
            </a:r>
            <a:r>
              <a:rPr lang="en-US" sz="2000" dirty="0">
                <a:latin typeface="SB Sans Text Light"/>
                <a:cs typeface="SB Sans Text Light"/>
              </a:rPr>
              <a:t> </a:t>
            </a:r>
            <a:r>
              <a:rPr lang="ru-RU" sz="2000" dirty="0">
                <a:latin typeface="SB Sans Text Light"/>
                <a:cs typeface="SB Sans Text Light"/>
              </a:rPr>
              <a:t>перешел</a:t>
            </a:r>
            <a:r>
              <a:rPr lang="en-US" sz="2000" dirty="0">
                <a:latin typeface="SB Sans Text Light"/>
                <a:cs typeface="SB Sans Text Light"/>
              </a:rPr>
              <a:t> </a:t>
            </a:r>
            <a:r>
              <a:rPr lang="ru-RU" sz="2000" dirty="0">
                <a:latin typeface="SB Sans Text Light"/>
                <a:cs typeface="SB Sans Text Light"/>
              </a:rPr>
              <a:t>с </a:t>
            </a:r>
            <a:r>
              <a:rPr lang="en-US" sz="2000" dirty="0">
                <a:latin typeface="SB Sans Text Light"/>
                <a:cs typeface="SB Sans Text Light"/>
              </a:rPr>
              <a:t>Excel</a:t>
            </a:r>
            <a:r>
              <a:rPr lang="ru-RU" sz="2000" dirty="0">
                <a:latin typeface="SB Sans Text Light"/>
                <a:cs typeface="SB Sans Text Light"/>
              </a:rPr>
              <a:t> на </a:t>
            </a:r>
            <a:r>
              <a:rPr lang="en-US" sz="2000" dirty="0">
                <a:latin typeface="SB Sans Text Light"/>
                <a:cs typeface="SB Sans Text Light"/>
              </a:rPr>
              <a:t>Python</a:t>
            </a:r>
            <a:r>
              <a:rPr lang="ru-RU" sz="2000" dirty="0">
                <a:latin typeface="SB Sans Text Light"/>
                <a:cs typeface="SB Sans Text Light"/>
              </a:rPr>
              <a:t>🐍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rgbClr val="2BA630"/>
                </a:solidFill>
                <a:latin typeface="SB Sans Text Light"/>
                <a:cs typeface="SB Sans Text Light"/>
                <a:hlinkClick r:id="rId2"/>
              </a:rPr>
              <a:t>alev4enko@yandex.ru</a:t>
            </a: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Telegram: @</a:t>
            </a:r>
            <a:r>
              <a:rPr lang="en-US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AlexLevchenko</a:t>
            </a:r>
            <a:endParaRPr lang="ru-RU" sz="2000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6"/>
          <p:cNvSpPr>
            <a:spLocks/>
          </p:cNvSpPr>
          <p:nvPr/>
        </p:nvSpPr>
        <p:spPr bwMode="auto">
          <a:xfrm>
            <a:off x="4151784" y="852347"/>
            <a:ext cx="4426114" cy="2785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400" dirty="0">
              <a:latin typeface="SB Sans Text Light"/>
              <a:cs typeface="SB Sans Text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EF14C-73AC-B441-B908-AD756AF70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0"/>
          <a:stretch/>
        </p:blipFill>
        <p:spPr>
          <a:xfrm>
            <a:off x="335360" y="395416"/>
            <a:ext cx="2796616" cy="49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135729" y="233006"/>
            <a:ext cx="6706342" cy="619341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  <a:cs typeface="SB Sans Display Light"/>
              </a:rPr>
              <a:t>Алексей Зуев</a:t>
            </a:r>
            <a:endParaRPr lang="en-US"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18" name="Text Placeholder 6"/>
          <p:cNvSpPr>
            <a:spLocks/>
          </p:cNvSpPr>
          <p:nvPr/>
        </p:nvSpPr>
        <p:spPr bwMode="auto">
          <a:xfrm>
            <a:off x="3935760" y="1700809"/>
            <a:ext cx="5328592" cy="172819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1400" dirty="0">
                <a:latin typeface="SB Sans Text Light"/>
                <a:cs typeface="SB Sans Text Light"/>
              </a:rPr>
              <a:t> </a:t>
            </a:r>
            <a:endParaRPr dirty="0"/>
          </a:p>
        </p:txBody>
      </p:sp>
      <p:sp>
        <p:nvSpPr>
          <p:cNvPr id="19" name="Text Placeholder 6"/>
          <p:cNvSpPr>
            <a:spLocks/>
          </p:cNvSpPr>
          <p:nvPr/>
        </p:nvSpPr>
        <p:spPr bwMode="auto">
          <a:xfrm>
            <a:off x="4135729" y="1095682"/>
            <a:ext cx="7704856" cy="490997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SB Sans Text Light" panose="020B0303040504020204" pitchFamily="34" charset="-52"/>
                <a:cs typeface="SB Sans Text Light" panose="020B0303040504020204" pitchFamily="34" charset="-52"/>
              </a:rPr>
              <a:t>Ведущий эксперт по технологиям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solidFill>
                <a:srgbClr val="00B050"/>
              </a:solidFill>
              <a:latin typeface="SB Sans Text Light"/>
              <a:cs typeface="SB Sans Text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B050"/>
                </a:solidFill>
                <a:latin typeface="SB Sans Text Light"/>
                <a:cs typeface="SB Sans Text Light"/>
              </a:rPr>
              <a:t>Департамент ИТ </a:t>
            </a:r>
            <a:r>
              <a:rPr lang="en-US" sz="2000" dirty="0" err="1">
                <a:solidFill>
                  <a:srgbClr val="00B050"/>
                </a:solidFill>
                <a:latin typeface="SB Sans Text Light"/>
                <a:cs typeface="SB Sans Text Light"/>
              </a:rPr>
              <a:t>SberX</a:t>
            </a:r>
            <a:endParaRPr lang="ru-RU" sz="2000" dirty="0">
              <a:solidFill>
                <a:srgbClr val="00B050"/>
              </a:solidFill>
              <a:latin typeface="SB Sans Text Light"/>
              <a:cs typeface="SB Sans Text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SB Sans Text Light"/>
                <a:cs typeface="SB Sans Text Light"/>
              </a:rPr>
              <a:t>Due Diligence </a:t>
            </a:r>
            <a:endParaRPr lang="ru-RU" sz="2000" dirty="0">
              <a:solidFill>
                <a:srgbClr val="00B050"/>
              </a:solidFill>
              <a:latin typeface="SB Sans Text Light"/>
              <a:cs typeface="SB Sans Text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B050"/>
              </a:solidFill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ВУЗы</a:t>
            </a:r>
            <a:r>
              <a:rPr lang="en-US" sz="2000" dirty="0">
                <a:latin typeface="SB Sans Text Light"/>
                <a:cs typeface="SB Sans Text Light"/>
              </a:rPr>
              <a:t>: </a:t>
            </a: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Московский авиационный институт, ЭВМ, системы, комплексы и сети;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Академия народного хозяйства, менеджмент инноваций;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МФТИ, Машинное обучение и анализ данных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16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Опыт в ИТ более 20</a:t>
            </a:r>
            <a:r>
              <a:rPr lang="en-US" sz="2000" dirty="0">
                <a:latin typeface="SB Sans Text Light"/>
                <a:cs typeface="SB Sans Text Light"/>
              </a:rPr>
              <a:t> </a:t>
            </a:r>
            <a:r>
              <a:rPr lang="ru-RU" sz="2000" dirty="0">
                <a:latin typeface="SB Sans Text Light"/>
                <a:cs typeface="SB Sans Text Light"/>
              </a:rPr>
              <a:t>лет;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16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Занимаюсь экспертизой технологических решений для экосистемы;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Призер соревнований по ИИ </a:t>
            </a:r>
            <a:r>
              <a:rPr lang="en-US" sz="2000" dirty="0">
                <a:latin typeface="SB Sans Text Light"/>
                <a:cs typeface="SB Sans Text Light"/>
              </a:rPr>
              <a:t>SDSJ-2018 </a:t>
            </a:r>
            <a:r>
              <a:rPr lang="ru-RU" sz="2000" dirty="0">
                <a:latin typeface="SB Sans Text Light"/>
                <a:cs typeface="SB Sans Text Light"/>
              </a:rPr>
              <a:t>и </a:t>
            </a:r>
            <a:r>
              <a:rPr lang="en-US" sz="2000" dirty="0">
                <a:latin typeface="SB Sans Text Light"/>
                <a:cs typeface="SB Sans Text Light"/>
              </a:rPr>
              <a:t>AIJ-2019</a:t>
            </a: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16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В </a:t>
            </a:r>
            <a:r>
              <a:rPr lang="ru-RU" sz="2000" dirty="0" err="1">
                <a:latin typeface="SB Sans Text Light"/>
                <a:cs typeface="SB Sans Text Light"/>
              </a:rPr>
              <a:t>Сбере</a:t>
            </a:r>
            <a:r>
              <a:rPr lang="ru-RU" sz="2000" dirty="0">
                <a:latin typeface="SB Sans Text Light"/>
                <a:cs typeface="SB Sans Text Light"/>
              </a:rPr>
              <a:t> с 2010 года.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16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AVZuyev</a:t>
            </a:r>
            <a:r>
              <a:rPr lang="ru-R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@sberbank.ru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6"/>
          <p:cNvSpPr>
            <a:spLocks/>
          </p:cNvSpPr>
          <p:nvPr/>
        </p:nvSpPr>
        <p:spPr bwMode="auto">
          <a:xfrm>
            <a:off x="4151784" y="852347"/>
            <a:ext cx="4426114" cy="2785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400" dirty="0">
              <a:latin typeface="SB Sans Text Light"/>
              <a:cs typeface="SB Sans Text Ligh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125F34-C4FD-9748-9077-7CF1EDFC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1" y="1520305"/>
            <a:ext cx="3437297" cy="32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6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135729" y="233006"/>
            <a:ext cx="6706342" cy="619341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  <a:cs typeface="SB Sans Display Light"/>
              </a:rPr>
              <a:t>Сергей Русских</a:t>
            </a:r>
            <a:endParaRPr lang="en-US"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18" name="Text Placeholder 6"/>
          <p:cNvSpPr>
            <a:spLocks/>
          </p:cNvSpPr>
          <p:nvPr/>
        </p:nvSpPr>
        <p:spPr bwMode="auto">
          <a:xfrm>
            <a:off x="3935760" y="1700809"/>
            <a:ext cx="5328592" cy="172819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1400" dirty="0">
                <a:latin typeface="SB Sans Text Light"/>
                <a:cs typeface="SB Sans Text Light"/>
              </a:rPr>
              <a:t> </a:t>
            </a:r>
            <a:endParaRPr dirty="0"/>
          </a:p>
        </p:txBody>
      </p:sp>
      <p:sp>
        <p:nvSpPr>
          <p:cNvPr id="19" name="Text Placeholder 6"/>
          <p:cNvSpPr>
            <a:spLocks/>
          </p:cNvSpPr>
          <p:nvPr/>
        </p:nvSpPr>
        <p:spPr bwMode="auto">
          <a:xfrm>
            <a:off x="4151784" y="1268760"/>
            <a:ext cx="7704856" cy="528879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solidFill>
                  <a:srgbClr val="00B050"/>
                </a:solidFill>
                <a:latin typeface="SB Sans Text Light"/>
                <a:cs typeface="SB Sans Text Light"/>
              </a:rPr>
              <a:t>Руководитель направления по исследованию данных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solidFill>
                  <a:srgbClr val="00B050"/>
                </a:solidFill>
                <a:latin typeface="SB Sans Text Light"/>
                <a:cs typeface="SB Sans Text Light"/>
              </a:rPr>
              <a:t>Блок Технологии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err="1">
                <a:solidFill>
                  <a:srgbClr val="00B050"/>
                </a:solidFill>
                <a:latin typeface="SB Sans Text Light"/>
                <a:cs typeface="SB Sans Text Light"/>
              </a:rPr>
              <a:t>Sber</a:t>
            </a:r>
            <a:r>
              <a:rPr lang="ru-RU" sz="2000" dirty="0">
                <a:solidFill>
                  <a:srgbClr val="00B050"/>
                </a:solidFill>
                <a:latin typeface="SB Sans Text Light"/>
                <a:cs typeface="SB Sans Text Light"/>
              </a:rPr>
              <a:t>Надёжность</a:t>
            </a:r>
            <a:endParaRPr lang="en-US" sz="2000" dirty="0">
              <a:solidFill>
                <a:srgbClr val="00B050"/>
              </a:solidFill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latin typeface="SB Sans Text Light"/>
                <a:cs typeface="SB Sans Text Light"/>
              </a:rPr>
              <a:t>10 </a:t>
            </a:r>
            <a:r>
              <a:rPr lang="ru-RU" sz="2000" dirty="0">
                <a:latin typeface="SB Sans Text Light"/>
                <a:cs typeface="SB Sans Text Light"/>
              </a:rPr>
              <a:t>лет в </a:t>
            </a:r>
            <a:r>
              <a:rPr lang="en-US" sz="2000" dirty="0">
                <a:latin typeface="SB Sans Text Light"/>
                <a:cs typeface="SB Sans Text Light"/>
              </a:rPr>
              <a:t>data </a:t>
            </a:r>
            <a:r>
              <a:rPr lang="ru-RU" sz="2000" dirty="0">
                <a:latin typeface="SB Sans Text Light"/>
                <a:cs typeface="SB Sans Text Light"/>
              </a:rPr>
              <a:t>аналитике</a:t>
            </a:r>
            <a:r>
              <a:rPr lang="en-US" sz="2000" dirty="0">
                <a:latin typeface="SB Sans Text Light"/>
                <a:cs typeface="SB Sans Text Light"/>
              </a:rPr>
              <a:t> (</a:t>
            </a:r>
            <a:r>
              <a:rPr lang="ru-RU" sz="2000" dirty="0">
                <a:latin typeface="SB Sans Text Light"/>
                <a:cs typeface="SB Sans Text Light"/>
              </a:rPr>
              <a:t>заместитель директора УВА)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из них 3 года с помощью в </a:t>
            </a:r>
            <a:r>
              <a:rPr lang="en-US" sz="2000" dirty="0">
                <a:latin typeface="SB Sans Text Light"/>
                <a:cs typeface="SB Sans Text Light"/>
              </a:rPr>
              <a:t>ML,DL,CV, Process mining, etc...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/>
                <a:cs typeface="SB Sans Text Light"/>
              </a:rPr>
              <a:t>Занимаюсь разработкой </a:t>
            </a:r>
            <a:r>
              <a:rPr lang="en-US" sz="2000" dirty="0">
                <a:latin typeface="SB Sans Text Light"/>
                <a:cs typeface="SB Sans Text Light"/>
              </a:rPr>
              <a:t>AI </a:t>
            </a:r>
            <a:r>
              <a:rPr lang="ru-RU" sz="2000" dirty="0">
                <a:latin typeface="SB Sans Text Light"/>
                <a:cs typeface="SB Sans Text Light"/>
              </a:rPr>
              <a:t>моделей для повышения надежности экосистемы </a:t>
            </a:r>
            <a:r>
              <a:rPr lang="ru-RU" sz="2000" dirty="0" err="1">
                <a:latin typeface="SB Sans Text Light"/>
                <a:cs typeface="SB Sans Text Light"/>
              </a:rPr>
              <a:t>Сбера</a:t>
            </a: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latin typeface="SB Sans Text Light"/>
                <a:cs typeface="SB Sans Text Light"/>
                <a:hlinkClick r:id="rId2"/>
              </a:rPr>
              <a:t>svarusskikh@sberbank.ru</a:t>
            </a:r>
            <a:endParaRPr lang="en-US" sz="2000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Telegram: @</a:t>
            </a:r>
            <a:r>
              <a:rPr lang="en-US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airparadox</a:t>
            </a:r>
            <a:endParaRPr lang="ru-RU" sz="2000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6"/>
          <p:cNvSpPr>
            <a:spLocks/>
          </p:cNvSpPr>
          <p:nvPr/>
        </p:nvSpPr>
        <p:spPr bwMode="auto">
          <a:xfrm>
            <a:off x="4151784" y="852347"/>
            <a:ext cx="4426114" cy="2785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400" dirty="0">
              <a:latin typeface="SB Sans Text Light"/>
              <a:cs typeface="SB Sans Text 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7" y="1268760"/>
            <a:ext cx="3582401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6791"/>
      </p:ext>
    </p:extLst>
  </p:cSld>
  <p:clrMapOvr>
    <a:masterClrMapping/>
  </p:clrMapOvr>
</p:sld>
</file>

<file path=ppt/theme/theme1.xml><?xml version="1.0" encoding="utf-8"?>
<a:theme xmlns:a="http://schemas.openxmlformats.org/drawingml/2006/main" name="1_СБ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B041"/>
      </a:accent1>
      <a:accent2>
        <a:srgbClr val="ED6325"/>
      </a:accent2>
      <a:accent3>
        <a:srgbClr val="6A5AB8"/>
      </a:accent3>
      <a:accent4>
        <a:srgbClr val="7E7F7E"/>
      </a:accent4>
      <a:accent5>
        <a:srgbClr val="BEBFBE"/>
      </a:accent5>
      <a:accent6>
        <a:srgbClr val="EDAC3D"/>
      </a:accent6>
      <a:hlink>
        <a:srgbClr val="2BA630"/>
      </a:hlink>
      <a:folHlink>
        <a:srgbClr val="919191"/>
      </a:folHlink>
    </a:clrScheme>
    <a:fontScheme name="Другая 4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-СБ-16-9 (2)" id="{1220A763-8272-4E38-86CC-D9240CCE7034}" vid="{9D22794E-62DE-40C1-B547-B2A3D45EA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12259</TotalTime>
  <Words>576</Words>
  <Application>Microsoft Office PowerPoint</Application>
  <PresentationFormat>Широкоэкранный</PresentationFormat>
  <Paragraphs>113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 Serif Text Semibold</vt:lpstr>
      <vt:lpstr>SBSansDisplay-Light</vt:lpstr>
      <vt:lpstr>Segoe UI Light</vt:lpstr>
      <vt:lpstr>Tahoma</vt:lpstr>
      <vt:lpstr>Times New Roman</vt:lpstr>
      <vt:lpstr>Wingdings</vt:lpstr>
      <vt:lpstr>1_СБ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Foresight</dc:title>
  <dc:creator>Microsoft Office User</dc:creator>
  <cp:lastModifiedBy>Собенникова Татьяна Олеговна</cp:lastModifiedBy>
  <cp:revision>1103</cp:revision>
  <dcterms:created xsi:type="dcterms:W3CDTF">2020-01-19T17:18:57Z</dcterms:created>
  <dcterms:modified xsi:type="dcterms:W3CDTF">2021-10-13T13:50:00Z</dcterms:modified>
</cp:coreProperties>
</file>