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Raleway"/>
      <p:regular r:id="rId57"/>
      <p:bold r:id="rId58"/>
      <p:italic r:id="rId59"/>
      <p:boldItalic r:id="rId60"/>
    </p:embeddedFont>
    <p:embeddedFont>
      <p:font typeface="La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5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aleway-italic.fntdata"/><Relationship Id="rId14" Type="http://schemas.openxmlformats.org/officeDocument/2006/relationships/slide" Target="slides/slide9.xml"/><Relationship Id="rId58" Type="http://schemas.openxmlformats.org/officeDocument/2006/relationships/font" Target="fonts/Raleway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4cad5b53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4cad5b53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4cad5b53b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4cad5b53b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4cad5b53b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4cad5b53b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4cad5b53b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4cad5b53b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4cad5b53b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4cad5b53b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4cad5b53b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4cad5b53b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4cad5b53b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4cad5b53b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4cad5b53b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4cad5b53b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4cad5b53b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4cad5b53b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4cad5b53b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4cad5b53b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4a5551bc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4a5551bc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4cad5b53b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4cad5b53b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4a5551bc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4a5551bc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4a5551bcc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4a5551bcc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4cad5b53b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4cad5b53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4cad5b53b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4cad5b53b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4cad5b53b_1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4cad5b53b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4cad5b53b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4cad5b53b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4df51ed0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4df51ed0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4cad5b53b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4cad5b53b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4df51ed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4df51ed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4a5551bc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4a5551bc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4df51ed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4df51ed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4df51ed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4df51ed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4cad5b53b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84cad5b53b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84df51ed0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84df51ed0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4df51ed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4df51ed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4a5551bcc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84a5551bc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4a5551bc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84a5551bc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4b8d24e4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84b8d24e4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84b8d24e4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84b8d24e4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4b8d24e4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4b8d24e4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4cad5b5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4cad5b5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4b8d24e4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84b8d24e4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84b8d24e4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84b8d24e4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84a5551bcc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84a5551bc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4b8d24e47_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84b8d24e47_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4b8d24e47_3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4b8d24e47_3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84b8d24e47_3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84b8d24e47_3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84b8d24e47_3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84b8d24e47_3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84b8d24e47_3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84b8d24e47_3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84b8d24e47_3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84b8d24e47_3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84b8d24e47_3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84b8d24e47_3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4cad5b53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4cad5b5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4b8d24e47_3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4b8d24e47_3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4b8d24e47_3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84b8d24e47_3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4cad5b53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4cad5b53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4cad5b53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4cad5b5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4a5551bcc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4a5551bc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4a5551bcc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4a5551bcc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ieeexplore.ieee.org/abstract/document/9000651" TargetMode="External"/><Relationship Id="rId4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Общий пайплайн ML</a:t>
            </a:r>
            <a:endParaRPr sz="4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схема. </a:t>
            </a:r>
            <a:r>
              <a:rPr lang="ru"/>
              <a:t>Очистка данных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7650" y="2211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Удаление дубликатов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Обработка пропущенных значений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Аномалии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схема. </a:t>
            </a:r>
            <a:r>
              <a:rPr lang="ru"/>
              <a:t>Интеграция данных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895600" y="2106575"/>
            <a:ext cx="404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В данном шаге проводится анализ данных, чтобы получить представление о структуре и содержимом.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Исследование баланса классов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Исследование корреляции между признаками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Исследование распределения целевой переменной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013" y="619463"/>
            <a:ext cx="26574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425" y="2982825"/>
            <a:ext cx="2404655" cy="177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6006550" y="2628813"/>
            <a:ext cx="299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Неравномерное распределение классов</a:t>
            </a:r>
            <a:endParaRPr sz="1100"/>
          </a:p>
        </p:txBody>
      </p:sp>
      <p:sp>
        <p:nvSpPr>
          <p:cNvPr id="153" name="Google Shape;153;p23"/>
          <p:cNvSpPr txBox="1"/>
          <p:nvPr/>
        </p:nvSpPr>
        <p:spPr>
          <a:xfrm>
            <a:off x="6006563" y="4789500"/>
            <a:ext cx="299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Матрица корреляции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5196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схема. </a:t>
            </a:r>
            <a:r>
              <a:rPr lang="ru"/>
              <a:t>Трансформация данных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570225" y="2452675"/>
            <a:ext cx="474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</a:rPr>
              <a:t>В зависимости от типа задачи и модели машинного обучения, данные могут потребовать различных преобразований.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Нормализация данных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Дискретизация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Преобразование категориальных признаков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825" y="902063"/>
            <a:ext cx="329565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5715438" y="1971188"/>
            <a:ext cx="299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Формула нормализации данных</a:t>
            </a:r>
            <a:endParaRPr sz="110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350" y="2625950"/>
            <a:ext cx="3176599" cy="1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5526452" y="4595875"/>
            <a:ext cx="337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Преобразование категориальных признаков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схема. </a:t>
            </a:r>
            <a:r>
              <a:rPr lang="ru"/>
              <a:t>Преобразование данных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Интеракции между признаками. Создание новых признаков путем комбинирования или умножения двух или более признаков может помочь уловить более сложные взаимосвязи между ними. Например, если у вас есть признаки "возраст" и "доход", можно создать новый признак, умножив эти два значения, чтобы увидеть, как сочетание возраста и дохода связано с целевой переменной.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в NLP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33333"/>
                </a:solidFill>
              </a:rPr>
              <a:t>Процесс перевода текста в формат пригодный для модели можно представить в виде следующих шагов:          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Токенизация               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Удаление стоп-слов                   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Лемматизация и стемминг                   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Представление текста в виде вектора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в NLP. </a:t>
            </a:r>
            <a:r>
              <a:rPr lang="ru"/>
              <a:t>Токенизация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Это первый и самый базовый шаг в процессе обработки текста, его целью является разбить вводные данные (текст) на отдельные единицы (токены).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Текст: "I am learning." -&gt; Токены: ["I", "am", "learning"]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в NLP. </a:t>
            </a:r>
            <a:r>
              <a:rPr lang="ru"/>
              <a:t>Удаление стоп-слов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Стоп-слова - это наиболее распространенные слова в языке (предлоги, союзы, и другие), которые обычно не несут смысловой нагрузки и могут быть исключены из текста: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Текст: ["I", "am", "learning"] -&gt; Токены: ["learning"]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в NLP. </a:t>
            </a:r>
            <a:r>
              <a:rPr lang="ru"/>
              <a:t>Лемматизация и стемминг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Лемматизация приводит слова к их начальной форме (лемме). Например, слова "бегает", "бежал", "бежит" преобразуются к лемме "бегать".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Стемминг - это процесс сокращения слова до его основы. Например, "fishes" и "fishing" после стемминга станут "fish".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9450" y="1318650"/>
            <a:ext cx="76887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в NLP. </a:t>
            </a:r>
            <a:r>
              <a:rPr lang="ru"/>
              <a:t>Представление текста в виде вектора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404050" y="2573638"/>
            <a:ext cx="38325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Мешок слов (Bag of Words)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TF-IDF (Term Frequency-Inverse Document Frequency)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Эмбеддинг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125" y="2303388"/>
            <a:ext cx="4505725" cy="14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5556213" y="3623738"/>
            <a:ext cx="299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Мешок слов (Bag of Words)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729450" y="1166250"/>
            <a:ext cx="76887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в NLP. Представление текста в виде вектора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 frequency: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n_t - число вхождений слова t в документ, а в знаменателе общее число слов в данном документе.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Inverse document frequency: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|D| - число документов в коллекции; а знаменатель - число документов из коллекции D, в которых встречается 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Тогда: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400" y="2189650"/>
            <a:ext cx="12954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400" y="3131450"/>
            <a:ext cx="26289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400" y="4437500"/>
            <a:ext cx="258127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Сбор данных</a:t>
            </a:r>
            <a:endParaRPr sz="38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в NLP. Представление текста в виде вектора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443050" y="2571750"/>
            <a:ext cx="39804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Эмбеддинги представляют собой более сложный способ представления слов, используя векторные пространства, где каждое слово представлено как числовой вектор.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625" y="2210400"/>
            <a:ext cx="44481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5247525" y="3846938"/>
            <a:ext cx="299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/>
              <a:t>Схема создания эмбеддингов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Выбор модели</a:t>
            </a:r>
            <a:endParaRPr sz="3800"/>
          </a:p>
        </p:txBody>
      </p:sp>
      <p:sp>
        <p:nvSpPr>
          <p:cNvPr id="224" name="Google Shape;224;p3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Бенчмаркинг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/>
              <a:t>Выбор модели </a:t>
            </a:r>
            <a:r>
              <a:rPr lang="ru"/>
              <a:t>– процесс выбора лучшей модели машинного обучения для конкретной задaчи.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Бенчмаркинг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Выбор модели </a:t>
            </a:r>
            <a:r>
              <a:rPr lang="ru"/>
              <a:t>– процесс выбора лучшей модели машинного обучения для конкретной задaчи.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 момент выбора модели данные уже подготовлены и обработаны, определена метрика оценивания качества. Для многих задач есть бенчмарки – эталонные датасеты для сравнения качества моделей.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Бенчмаркинг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729450" y="2078875"/>
            <a:ext cx="7688700" cy="29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Выбор модели </a:t>
            </a:r>
            <a:r>
              <a:rPr lang="ru"/>
              <a:t>– процесс выбора лучшей модели машинного обучения для конкретной задaчи.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момент выбора модели данные уже подготовлены и обработаны, определена метрика оценивания качества. </a:t>
            </a:r>
            <a:r>
              <a:rPr lang="ru"/>
              <a:t>Для многих задач есть бенчмарки – эталонные датасеты для сравнения качества моделей.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выборе модели стоит обращать внимание на: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Количество и качество данных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Бенчмаркинг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729450" y="2078875"/>
            <a:ext cx="76887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Выбор модели </a:t>
            </a:r>
            <a:r>
              <a:rPr lang="ru"/>
              <a:t>– процесс выбора лучшей модели машинного обучения для конкретной задачи.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момент выбора модели данные уже подготовлены и обработаны, определена метрика оценивания качества. </a:t>
            </a:r>
            <a:r>
              <a:rPr lang="ru"/>
              <a:t>Для многих задач есть бенчмарки – эталонные датасеты для сравнения качества моделей.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выборе модели стоит обращать внимание на: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Количество и качество данных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Технические возможности и ограничения вычислительных мощностей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Бенчмаркинг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Выбор модели </a:t>
            </a:r>
            <a:r>
              <a:rPr lang="ru"/>
              <a:t>– процесс выбора лучшей модели машинного обучения для конкретной задачи.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момент выбора модели данные уже подготовлены и обработаны, определена метрика оценивания качества. </a:t>
            </a:r>
            <a:r>
              <a:rPr lang="ru"/>
              <a:t>Для многих задач есть бенчмарки – эталонные датасеты для сравнения качества моделей.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 выборе модели стоит обращать внимание на: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Количество и качество данных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Технические возможности и ограничения вычислительных мощностей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Бизнес требования (скорость инференса, интерпретируемость результатов)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Бенчмаркинг</a:t>
            </a:r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75" y="1800875"/>
            <a:ext cx="4565275" cy="308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оценки качества языковых моделей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метрик, используемых для оценки качества языковых моделей: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3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ru"/>
              <a:t>Энтропия</a:t>
            </a:r>
            <a:endParaRPr b="1"/>
          </a:p>
          <a:p>
            <a:pPr indent="0" lvl="0" marL="457200" rtl="0" algn="l">
              <a:lnSpc>
                <a:spcPct val="3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563" y="2807100"/>
            <a:ext cx="3712278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оценки качества языковых моделей</a:t>
            </a:r>
            <a:endParaRPr/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метрик, используемых для оценки качества языковых моделей: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3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Энтропия</a:t>
            </a:r>
            <a:endParaRPr/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/>
              <a:t>Кросс-энтропия</a:t>
            </a:r>
            <a:endParaRPr b="1"/>
          </a:p>
          <a:p>
            <a:pPr indent="0" lvl="0" marL="457200" rtl="0" algn="l">
              <a:lnSpc>
                <a:spcPct val="3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563" y="2807100"/>
            <a:ext cx="3712278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575" y="3342288"/>
            <a:ext cx="2741975" cy="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вопросы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Какую информацию собирать?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Откуда брать данные?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Какие есть способы и инструменты сбора данных?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Когда остановиться?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Как хранить?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оценки качества языковых моделей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метрик, используемых для оценки качества языковых моделей: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3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Энтропия</a:t>
            </a:r>
            <a:endParaRPr/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Кросс-энтропия</a:t>
            </a:r>
            <a:endParaRPr/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/>
              <a:t>Perplexity </a:t>
            </a:r>
            <a:endParaRPr b="1"/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563" y="2807100"/>
            <a:ext cx="3712278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575" y="3342288"/>
            <a:ext cx="2741975" cy="6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2575" y="3951250"/>
            <a:ext cx="390696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оценки качества языковых моделей</a:t>
            </a:r>
            <a:endParaRPr/>
          </a:p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метрик, используемых для оценки качества языковых моделей: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3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Энтропия</a:t>
            </a:r>
            <a:endParaRPr/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Кросс-энтропия</a:t>
            </a:r>
            <a:endParaRPr/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Perplexity</a:t>
            </a:r>
            <a:r>
              <a:rPr b="1" lang="ru"/>
              <a:t> </a:t>
            </a:r>
            <a:endParaRPr b="1"/>
          </a:p>
          <a:p>
            <a:pPr indent="-3111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/>
              <a:t>Perplexity per word</a:t>
            </a:r>
            <a:endParaRPr b="1"/>
          </a:p>
        </p:txBody>
      </p:sp>
      <p:pic>
        <p:nvPicPr>
          <p:cNvPr id="291" name="Google Shape;2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563" y="2807100"/>
            <a:ext cx="3712278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575" y="3342288"/>
            <a:ext cx="2741975" cy="6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2575" y="3951250"/>
            <a:ext cx="390696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2575" y="4409875"/>
            <a:ext cx="1387948" cy="7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модели</a:t>
            </a:r>
            <a:endParaRPr/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/>
              <a:t>CV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525" y="1853850"/>
            <a:ext cx="5750620" cy="31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модели</a:t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/>
              <a:t>Bootstrap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025" y="2149363"/>
            <a:ext cx="7100976" cy="29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модели</a:t>
            </a:r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025" y="2149363"/>
            <a:ext cx="7100976" cy="29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Bootstrap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ru"/>
              <a:t>Доверительный интервал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46"/>
          <p:cNvCxnSpPr/>
          <p:nvPr/>
        </p:nvCxnSpPr>
        <p:spPr>
          <a:xfrm>
            <a:off x="7503250" y="4461375"/>
            <a:ext cx="1257000" cy="12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46"/>
          <p:cNvSpPr txBox="1"/>
          <p:nvPr/>
        </p:nvSpPr>
        <p:spPr>
          <a:xfrm>
            <a:off x="7678375" y="4525900"/>
            <a:ext cx="11073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95% наблюдений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8" name="Google Shape;318;p46"/>
          <p:cNvCxnSpPr/>
          <p:nvPr/>
        </p:nvCxnSpPr>
        <p:spPr>
          <a:xfrm>
            <a:off x="7023950" y="4465275"/>
            <a:ext cx="4794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46"/>
          <p:cNvSpPr txBox="1"/>
          <p:nvPr/>
        </p:nvSpPr>
        <p:spPr>
          <a:xfrm>
            <a:off x="7023950" y="4525900"/>
            <a:ext cx="20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2,5%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46"/>
          <p:cNvSpPr txBox="1"/>
          <p:nvPr/>
        </p:nvSpPr>
        <p:spPr>
          <a:xfrm>
            <a:off x="8639400" y="4525900"/>
            <a:ext cx="20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2,5%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1" name="Google Shape;321;p46"/>
          <p:cNvCxnSpPr/>
          <p:nvPr/>
        </p:nvCxnSpPr>
        <p:spPr>
          <a:xfrm>
            <a:off x="8760050" y="4471375"/>
            <a:ext cx="3804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Обучение модели</a:t>
            </a:r>
            <a:endParaRPr sz="3800"/>
          </a:p>
        </p:txBody>
      </p:sp>
      <p:sp>
        <p:nvSpPr>
          <p:cNvPr id="327" name="Google Shape;327;p4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модели</a:t>
            </a:r>
            <a:endParaRPr/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 сбора и предобработки данных происходит обучение модели. В зависимости от формата обучающих данных и способа обучения, оно делится на следующие основные категории: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Обучение с учителем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Обучение без учителя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Обучение с подкреплением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Градиентный спуск</a:t>
            </a:r>
            <a:endParaRPr/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процессе обучения подбираются параметры модели, оптимизирующие какую-либо функцию. Например, зачастую обучение заключается в поиске весов, минимизирующих функцию ошибки.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минимизации используется градиентный спуск.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Градиентный спуск</a:t>
            </a:r>
            <a:endParaRPr/>
          </a:p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Выберем начальную точку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шаге i перемещаемся в точку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Алгоритм останавливается, если после очередного шага изменение значения функции, изменение ю или градиент оказались меньше определённого значения.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900" y="2130125"/>
            <a:ext cx="237375" cy="2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875" y="2380450"/>
            <a:ext cx="1604174" cy="2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8200" y="2834950"/>
            <a:ext cx="153300" cy="1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г</a:t>
            </a:r>
            <a:r>
              <a:rPr lang="ru"/>
              <a:t>радиентного спуска</a:t>
            </a:r>
            <a:endParaRPr/>
          </a:p>
        </p:txBody>
      </p:sp>
      <p:sp>
        <p:nvSpPr>
          <p:cNvPr id="354" name="Google Shape;354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Использование градиентного спуска сопряжено с рядом проблем: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    убывает слишком медленно, алгоритм может не остановиться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    убывает слишком быстро, алгоритм может не дойти до минимума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Алгоритм ищет локальный, а не глобальный минимум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движении по оврагу траектория спуска может весьма сильно колебаться, что замедляет работу алгоритма.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350" y="2373250"/>
            <a:ext cx="191525" cy="1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350" y="2571750"/>
            <a:ext cx="191525" cy="1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собирать?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 разделяются на 3 вида: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Структурированные (таблицы транзакций, записи бронирований в отеле и т.д)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Слабос</a:t>
            </a:r>
            <a:r>
              <a:rPr lang="ru"/>
              <a:t>труктурированные (форматы файлов JSON, CSV и XML)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Неструктурированные данные (текст, аудиофайлы, изображения и т.д)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моментов</a:t>
            </a:r>
            <a:endParaRPr/>
          </a:p>
        </p:txBody>
      </p:sp>
      <p:pic>
        <p:nvPicPr>
          <p:cNvPr id="362" name="Google Shape;3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75" y="2064825"/>
            <a:ext cx="3885135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225" y="1318650"/>
            <a:ext cx="19812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0425" y="3040025"/>
            <a:ext cx="18288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Стохастический градиентный спуск</a:t>
            </a:r>
            <a:endParaRPr/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каждом шаге 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вычисления градиента</a:t>
            </a: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проводятся не по всем данным, а только по маленькой выборке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Оптимизируемая функция не пересчитывается целиком, а оценивается по значению в рассматриваемой выборке и предыдущему значению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Оценка обученной модели</a:t>
            </a:r>
            <a:endParaRPr sz="3800"/>
          </a:p>
        </p:txBody>
      </p:sp>
      <p:sp>
        <p:nvSpPr>
          <p:cNvPr id="376" name="Google Shape;376;p5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в пайплайне ML</a:t>
            </a:r>
            <a:endParaRPr/>
          </a:p>
        </p:txBody>
      </p:sp>
      <p:sp>
        <p:nvSpPr>
          <p:cNvPr id="382" name="Google Shape;382;p55"/>
          <p:cNvSpPr txBox="1"/>
          <p:nvPr>
            <p:ph idx="1" type="body"/>
          </p:nvPr>
        </p:nvSpPr>
        <p:spPr>
          <a:xfrm>
            <a:off x="727638" y="1936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Источник: </a:t>
            </a:r>
            <a:r>
              <a:rPr lang="ru" u="sng">
                <a:solidFill>
                  <a:schemeClr val="hlink"/>
                </a:solidFill>
                <a:hlinkClick r:id="rId3"/>
              </a:rPr>
              <a:t>Machine Learning Testing: Survey, Landscapes and Horizons</a:t>
            </a:r>
            <a:r>
              <a:rPr lang="ru">
                <a:solidFill>
                  <a:schemeClr val="dk1"/>
                </a:solidFill>
              </a:rPr>
              <a:t> (2022)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ru">
                <a:solidFill>
                  <a:srgbClr val="000000"/>
                </a:solidFill>
              </a:rPr>
              <a:t>Офлайн тестирование</a:t>
            </a:r>
            <a:r>
              <a:rPr lang="ru">
                <a:solidFill>
                  <a:srgbClr val="000000"/>
                </a:solidFill>
              </a:rPr>
              <a:t> — данные сгенерированы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ru">
                <a:solidFill>
                  <a:srgbClr val="000000"/>
                </a:solidFill>
              </a:rPr>
              <a:t>Онлайн тестирование</a:t>
            </a:r>
            <a:r>
              <a:rPr lang="ru">
                <a:solidFill>
                  <a:srgbClr val="000000"/>
                </a:solidFill>
              </a:rPr>
              <a:t> — на основе взаимодействия с пользователем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83" name="Google Shape;38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522" y="3010975"/>
            <a:ext cx="6012800" cy="20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Офлайн тестирование</a:t>
            </a:r>
            <a:endParaRPr/>
          </a:p>
        </p:txBody>
      </p:sp>
      <p:sp>
        <p:nvSpPr>
          <p:cNvPr id="389" name="Google Shape;38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либо имеющиеся данные разбиваются на train и test</a:t>
            </a:r>
            <a:endParaRPr sz="18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либо данные для тестов генерируются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90" name="Google Shape;39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974" y="2741555"/>
            <a:ext cx="7452050" cy="2135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Офлайн тестирование: данные </a:t>
            </a:r>
            <a:endParaRPr/>
          </a:p>
        </p:txBody>
      </p:sp>
      <p:sp>
        <p:nvSpPr>
          <p:cNvPr id="396" name="Google Shape;396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</a:rPr>
              <a:t>Сгенерировать данные</a:t>
            </a:r>
            <a:r>
              <a:rPr lang="ru" sz="1200">
                <a:solidFill>
                  <a:srgbClr val="000000"/>
                </a:solidFill>
              </a:rPr>
              <a:t> = модифицировать имеющиеся так, чтобы ответ изменился предсказуемо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Локальные модификации </a:t>
            </a:r>
            <a:br>
              <a:rPr lang="ru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Преобразования из предметной области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ru" sz="1200">
                <a:solidFill>
                  <a:srgbClr val="000000"/>
                </a:solidFill>
              </a:rPr>
              <a:t>отразить/повернуть картинку </a:t>
            </a:r>
            <a:br>
              <a:rPr lang="ru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Использовать нейросеть для модификации данных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ru" sz="1200">
                <a:solidFill>
                  <a:srgbClr val="000000"/>
                </a:solidFill>
              </a:rPr>
              <a:t>изменить стиль картинки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</a:t>
            </a:r>
            <a:endParaRPr/>
          </a:p>
        </p:txBody>
      </p:sp>
      <p:sp>
        <p:nvSpPr>
          <p:cNvPr id="402" name="Google Shape;402;p58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Accuracy — доля правильных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Precision (Точность) — доля правильных среди найденных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Recall (Полнота) — доля найденных среди правильных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Для NLP: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BLEU: по выборке пар предложений “перевод S, эталон So 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03" name="Google Shape;4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875" y="3588700"/>
            <a:ext cx="4387825" cy="14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для NLP</a:t>
            </a:r>
            <a:endParaRPr/>
          </a:p>
        </p:txBody>
      </p:sp>
      <p:sp>
        <p:nvSpPr>
          <p:cNvPr id="409" name="Google Shape;409;p59"/>
          <p:cNvSpPr txBox="1"/>
          <p:nvPr>
            <p:ph idx="1" type="body"/>
          </p:nvPr>
        </p:nvSpPr>
        <p:spPr>
          <a:xfrm>
            <a:off x="311700" y="18538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ru">
                <a:solidFill>
                  <a:schemeClr val="dk2"/>
                </a:solidFill>
              </a:rPr>
              <a:t>BLEU</a:t>
            </a:r>
            <a:r>
              <a:rPr lang="ru">
                <a:solidFill>
                  <a:schemeClr val="dk2"/>
                </a:solidFill>
              </a:rPr>
              <a:t> и модификации </a:t>
            </a:r>
            <a:endParaRPr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ru" sz="1300">
                <a:solidFill>
                  <a:schemeClr val="dk2"/>
                </a:solidFill>
              </a:rPr>
              <a:t>NIST — n-граммы взвешены в зависимости от их встречаемости в языке 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ru" sz="1300">
                <a:solidFill>
                  <a:schemeClr val="dk2"/>
                </a:solidFill>
              </a:rPr>
              <a:t>ROUGE, METEOR — не только precision, но и recall</a:t>
            </a:r>
            <a:br>
              <a:rPr lang="ru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>
                <a:solidFill>
                  <a:schemeClr val="dk2"/>
                </a:solidFill>
              </a:rPr>
              <a:t>Близость </a:t>
            </a:r>
            <a:r>
              <a:rPr b="1" lang="ru">
                <a:solidFill>
                  <a:schemeClr val="dk2"/>
                </a:solidFill>
              </a:rPr>
              <a:t>embeddings </a:t>
            </a:r>
            <a:r>
              <a:rPr lang="ru">
                <a:solidFill>
                  <a:schemeClr val="dk2"/>
                </a:solidFill>
              </a:rPr>
              <a:t>машинного и эталонного переводов (WMD — на основе Word2Vec, BERTScore, …)</a:t>
            </a:r>
            <a:br>
              <a:rPr lang="ru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>
                <a:solidFill>
                  <a:schemeClr val="dk2"/>
                </a:solidFill>
              </a:rPr>
              <a:t>ML модели, сравнивающие машинный перевод и первоисточник (reference-free metrics)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в пайплайне ML</a:t>
            </a:r>
            <a:endParaRPr/>
          </a:p>
        </p:txBody>
      </p:sp>
      <p:sp>
        <p:nvSpPr>
          <p:cNvPr id="415" name="Google Shape;415;p60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Офлайн тестирование — данные сгенерированы </a:t>
            </a:r>
            <a:br>
              <a:rPr lang="ru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ru">
                <a:solidFill>
                  <a:srgbClr val="000000"/>
                </a:solidFill>
              </a:rPr>
              <a:t>Онлайн тестирование</a:t>
            </a:r>
            <a:r>
              <a:rPr lang="ru">
                <a:solidFill>
                  <a:srgbClr val="000000"/>
                </a:solidFill>
              </a:rPr>
              <a:t> — на основе взаимодействия с пользователем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16" name="Google Shape;41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864" y="2716050"/>
            <a:ext cx="679187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A/B тест</a:t>
            </a:r>
            <a:endParaRPr/>
          </a:p>
        </p:txBody>
      </p:sp>
      <p:sp>
        <p:nvSpPr>
          <p:cNvPr id="422" name="Google Shape;422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Есть старая модель А и новая модель В; какая лучше?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Делим пользователей на 2 группы: первым даем А, вторым В</a:t>
            </a:r>
            <a:br>
              <a:rPr lang="ru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Собираем данные </a:t>
            </a:r>
            <a:br>
              <a:rPr lang="ru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Проверяем статистическую гипотезу “c B стало лучше” (например тест Стьюдента)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23" name="Google Shape;42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73635"/>
            <a:ext cx="9143999" cy="1100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Откуда собирать?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Внутренние источники: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CRM-система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Колл-центры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Различные бухгалтерские ресурсы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Внешние источники: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Данные от партнёров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Публично доступные датасеты (Kaggle, CrowFlower, Wikipedia и т.д)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Соцсети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Многорукие бандиты</a:t>
            </a:r>
            <a:endParaRPr/>
          </a:p>
        </p:txBody>
      </p:sp>
      <p:sp>
        <p:nvSpPr>
          <p:cNvPr id="429" name="Google Shape;429;p62"/>
          <p:cNvSpPr txBox="1"/>
          <p:nvPr>
            <p:ph idx="1" type="body"/>
          </p:nvPr>
        </p:nvSpPr>
        <p:spPr>
          <a:xfrm>
            <a:off x="382800" y="1794600"/>
            <a:ext cx="617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Проблема A/B теста — многим пользователям может достаться плохая модель.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Многорукие бандиты — на ходу выбираем, давать пользователю А или В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эпсилон-жадность </a:t>
            </a:r>
            <a:br>
              <a:rPr lang="ru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сэмлирование по Томпсону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30" name="Google Shape;430;p62"/>
          <p:cNvPicPr preferRelativeResize="0"/>
          <p:nvPr/>
        </p:nvPicPr>
        <p:blipFill rotWithShape="1">
          <a:blip r:embed="rId3">
            <a:alphaModFix/>
          </a:blip>
          <a:srcRect b="0" l="0" r="12982" t="0"/>
          <a:stretch/>
        </p:blipFill>
        <p:spPr>
          <a:xfrm>
            <a:off x="3979075" y="2818725"/>
            <a:ext cx="4853225" cy="21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850" y="762000"/>
            <a:ext cx="2275475" cy="19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модели </a:t>
            </a:r>
            <a:endParaRPr/>
          </a:p>
        </p:txBody>
      </p:sp>
      <p:sp>
        <p:nvSpPr>
          <p:cNvPr id="437" name="Google Shape;437;p63"/>
          <p:cNvSpPr txBox="1"/>
          <p:nvPr>
            <p:ph idx="1" type="body"/>
          </p:nvPr>
        </p:nvSpPr>
        <p:spPr>
          <a:xfrm>
            <a:off x="347250" y="1853850"/>
            <a:ext cx="36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ru">
                <a:solidFill>
                  <a:schemeClr val="dk2"/>
                </a:solidFill>
              </a:rPr>
              <a:t>Корректность</a:t>
            </a:r>
            <a:endParaRPr b="1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ru" sz="1300">
                <a:solidFill>
                  <a:schemeClr val="dk2"/>
                </a:solidFill>
              </a:rPr>
              <a:t>редко ошибается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>
                <a:solidFill>
                  <a:schemeClr val="dk2"/>
                </a:solidFill>
              </a:rPr>
              <a:t>Устойчивость к выбросам</a:t>
            </a:r>
            <a:endParaRPr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ru" sz="1300">
                <a:solidFill>
                  <a:schemeClr val="dk2"/>
                </a:solidFill>
              </a:rPr>
              <a:t>мало поменялись данные =&gt; </a:t>
            </a:r>
            <a:br>
              <a:rPr lang="ru" sz="1300">
                <a:solidFill>
                  <a:schemeClr val="dk2"/>
                </a:solidFill>
              </a:rPr>
            </a:br>
            <a:r>
              <a:rPr lang="ru" sz="1300">
                <a:solidFill>
                  <a:schemeClr val="dk2"/>
                </a:solidFill>
              </a:rPr>
              <a:t>мало изменился результат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>
                <a:solidFill>
                  <a:schemeClr val="dk2"/>
                </a:solidFill>
              </a:rPr>
              <a:t>Надежность</a:t>
            </a:r>
            <a:endParaRPr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ru" sz="1300">
                <a:solidFill>
                  <a:schemeClr val="dk2"/>
                </a:solidFill>
              </a:rPr>
              <a:t>сложно сломать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ru">
                <a:solidFill>
                  <a:schemeClr val="dk2"/>
                </a:solidFill>
              </a:rPr>
              <a:t>Приватность данных 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ru" sz="1300">
                <a:solidFill>
                  <a:schemeClr val="dk2"/>
                </a:solidFill>
              </a:rPr>
              <a:t>тренировочные данные не утекают</a:t>
            </a:r>
            <a:r>
              <a:rPr lang="ru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8" name="Google Shape;438;p63"/>
          <p:cNvSpPr txBox="1"/>
          <p:nvPr/>
        </p:nvSpPr>
        <p:spPr>
          <a:xfrm>
            <a:off x="4210200" y="1853850"/>
            <a:ext cx="45006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/>
              <a:t>Эффективность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ru" sz="1300"/>
              <a:t>быстро обучается, быстро работает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/>
              <a:t>Правдивость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ru" sz="1300"/>
              <a:t>нет bias 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 sz="1300"/>
              <a:t>Интерпретируемость 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ru" sz="1300"/>
              <a:t>принцип работы понятен человеку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сбора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Ручной сбор данных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Извлечение данных при помощи интерфейсов программирования приложений (API)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Оптическое распознавание символов (OCR)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Автоматизация процессов (RPA)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</a:pPr>
            <a:r>
              <a:rPr lang="ru">
                <a:solidFill>
                  <a:srgbClr val="999999"/>
                </a:solidFill>
              </a:rPr>
              <a:t>Веб-скрейпинг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хранить?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Реляционные и нереляционные базы данных 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Хранилища/озёра данных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Предобработка данных</a:t>
            </a:r>
            <a:endParaRPr sz="3800"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схема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775" y="1853850"/>
            <a:ext cx="4484876" cy="23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76200" y="2230325"/>
            <a:ext cx="3316800" cy="1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Загрузка данных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Очистка данных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Интеграция данных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Трансформация данных</a:t>
            </a:r>
            <a:endParaRPr>
              <a:solidFill>
                <a:srgbClr val="33333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ru">
                <a:solidFill>
                  <a:srgbClr val="333333"/>
                </a:solidFill>
              </a:rPr>
              <a:t>Преобразование данных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