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63" d="100"/>
          <a:sy n="63" d="100"/>
        </p:scale>
        <p:origin x="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0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43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9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73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12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9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5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4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it-IT" b="1" dirty="0">
                <a:solidFill>
                  <a:schemeClr val="tx1"/>
                </a:solidFill>
              </a:rPr>
            </a:br>
            <a:br>
              <a:rPr lang="it-IT" sz="4000" b="1" dirty="0">
                <a:solidFill>
                  <a:schemeClr val="tx1"/>
                </a:solidFill>
              </a:rPr>
            </a:br>
            <a:r>
              <a:rPr lang="en" sz="4000" b="1" dirty="0">
                <a:solidFill>
                  <a:schemeClr val="tx1"/>
                </a:solidFill>
              </a:rPr>
              <a:t>The Battle of Neighborhoods: </a:t>
            </a:r>
            <a:br>
              <a:rPr lang="en" b="1" dirty="0"/>
            </a:br>
            <a:r>
              <a:rPr lang="en" sz="3600" b="1" dirty="0">
                <a:solidFill>
                  <a:schemeClr val="tx1"/>
                </a:solidFill>
              </a:rPr>
              <a:t>Cluster Analysis of London Real Estate Market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London Housing Market is in a rut: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Hidden price falls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Record-low sales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Homebuilder exodus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Tax hikes addressing overseas buyers of homes in England and Wales.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0254B-123A-4D4A-B419-30F524BF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6F24-7850-9B4F-A920-82E8041F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How could we provide support to homebuyers clientele in to purchase a suitable real estate in London in this uncertain economic and financial scenario?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87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London neighborhoods in order to recommend venues and the current average price of real estate where homebuyers can make a real estate investment.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" dirty="0" err="1"/>
              <a:t>FourSquare</a:t>
            </a:r>
            <a:r>
              <a:rPr lang="en" dirty="0"/>
              <a:t> API interface.</a:t>
            </a:r>
          </a:p>
          <a:p>
            <a:r>
              <a:rPr lang="en" dirty="0" err="1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1FC6B-425D-9849-9B81-F1836A50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2422372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>
                <a:solidFill>
                  <a:srgbClr val="0070C0"/>
                </a:solidFill>
              </a:rPr>
              <a:t>K-Means clustering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157938-1C92-49EF-8B74-236B5D320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0638"/>
            <a:ext cx="12192000" cy="6157278"/>
          </a:xfrm>
        </p:spPr>
      </p:pic>
    </p:spTree>
    <p:extLst>
      <p:ext uri="{BB962C8B-B14F-4D97-AF65-F5344CB8AC3E}">
        <p14:creationId xmlns:p14="http://schemas.microsoft.com/office/powerpoint/2010/main" val="188570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tx1"/>
                </a:solidFill>
              </a:rPr>
              <a:t>Outcome</a:t>
            </a:r>
            <a:r>
              <a:rPr lang="it-IT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855" y="360218"/>
            <a:ext cx="7467600" cy="5691590"/>
          </a:xfrm>
        </p:spPr>
        <p:txBody>
          <a:bodyPr/>
          <a:lstStyle/>
          <a:p>
            <a:r>
              <a:rPr lang="en" dirty="0"/>
              <a:t>Examination of real estates according to neighborhoods/London areas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West London (</a:t>
            </a:r>
            <a:r>
              <a:rPr lang="en" dirty="0" err="1"/>
              <a:t>Notting</a:t>
            </a:r>
            <a:r>
              <a:rPr lang="en" dirty="0"/>
              <a:t> Hill, Kensington, Chelsea, Marylebone) and North-West London (</a:t>
            </a:r>
            <a:r>
              <a:rPr lang="en" dirty="0" err="1"/>
              <a:t>Hampsted</a:t>
            </a:r>
            <a:r>
              <a:rPr lang="en" dirty="0"/>
              <a:t>) might be considered highly profitable venues to purchase a real estate;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South-West London (</a:t>
            </a:r>
            <a:r>
              <a:rPr lang="en" dirty="0" err="1"/>
              <a:t>Wandsworth</a:t>
            </a:r>
            <a:r>
              <a:rPr lang="en" dirty="0"/>
              <a:t>, Balham) and North-West London (</a:t>
            </a:r>
            <a:r>
              <a:rPr lang="en" dirty="0" err="1"/>
              <a:t>Isliington</a:t>
            </a:r>
            <a:r>
              <a:rPr lang="en" dirty="0"/>
              <a:t>) are arising as next future elite venues with a wide range of amenities and facilities. </a:t>
            </a:r>
          </a:p>
          <a:p>
            <a:r>
              <a:rPr lang="en" dirty="0"/>
              <a:t>Examination of real estates  by clusters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0, 2 and 4 may target home buyers prone to live in 'green' areas with parks, waterfronts;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Clusters 1 and 3 may target individuals who love pubs, theatres and soccer.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210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  The Battle of Neighborhoods:  Cluster Analysis of London Real Estate Market</vt:lpstr>
      <vt:lpstr>Business Problem section</vt:lpstr>
      <vt:lpstr>Business Problem</vt:lpstr>
      <vt:lpstr>Solution</vt:lpstr>
      <vt:lpstr>Data and Methodology</vt:lpstr>
      <vt:lpstr>K-Means clustering</vt:lpstr>
      <vt:lpstr>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77052</cp:lastModifiedBy>
  <cp:revision>3</cp:revision>
  <dcterms:created xsi:type="dcterms:W3CDTF">2018-12-16T14:33:35Z</dcterms:created>
  <dcterms:modified xsi:type="dcterms:W3CDTF">2020-05-07T08:49:38Z</dcterms:modified>
</cp:coreProperties>
</file>