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58" r:id="rId3"/>
    <p:sldId id="256" r:id="rId4"/>
    <p:sldId id="260" r:id="rId5"/>
    <p:sldId id="269" r:id="rId6"/>
    <p:sldId id="265" r:id="rId7"/>
    <p:sldId id="259" r:id="rId8"/>
    <p:sldId id="266" r:id="rId9"/>
    <p:sldId id="267" r:id="rId10"/>
    <p:sldId id="261" r:id="rId11"/>
    <p:sldId id="263"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03228E3-D078-43B5-A0C7-E81481E2A198}">
          <p14:sldIdLst>
            <p14:sldId id="257"/>
            <p14:sldId id="258"/>
            <p14:sldId id="256"/>
          </p14:sldIdLst>
        </p14:section>
        <p14:section name="Untitled Section" id="{473C65E4-1C28-4E7C-AD8C-DEF884549575}">
          <p14:sldIdLst>
            <p14:sldId id="260"/>
            <p14:sldId id="269"/>
            <p14:sldId id="265"/>
            <p14:sldId id="259"/>
            <p14:sldId id="266"/>
            <p14:sldId id="267"/>
            <p14:sldId id="261"/>
            <p14:sldId id="263"/>
          </p14:sldIdLst>
        </p14:section>
      </p14:sectionLst>
    </p:ex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48"/>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12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765697"/>
            <a:ext cx="8229600" cy="857400"/>
          </a:xfrm>
        </p:spPr>
        <p:txBody>
          <a:bodyPr/>
          <a:lstStyle/>
          <a:p>
            <a:r>
              <a:rPr lang="en-US" sz="3600" dirty="0">
                <a:latin typeface="Bookman Old Style" panose="02050604050505020204" pitchFamily="18" charset="0"/>
              </a:rPr>
              <a:t>Enhancing Image Super-Resolution Using CNN and GAN</a:t>
            </a:r>
          </a:p>
        </p:txBody>
      </p:sp>
      <p:sp>
        <p:nvSpPr>
          <p:cNvPr id="3" name="TextBox 2"/>
          <p:cNvSpPr txBox="1"/>
          <p:nvPr/>
        </p:nvSpPr>
        <p:spPr>
          <a:xfrm>
            <a:off x="267767" y="3265616"/>
            <a:ext cx="2582589" cy="738664"/>
          </a:xfrm>
          <a:prstGeom prst="rect">
            <a:avLst/>
          </a:prstGeom>
          <a:noFill/>
        </p:spPr>
        <p:txBody>
          <a:bodyPr wrap="square" rtlCol="0">
            <a:spAutoFit/>
          </a:bodyPr>
          <a:lstStyle/>
          <a:p>
            <a:r>
              <a:rPr lang="en-US" dirty="0">
                <a:latin typeface="Bookman Old Style" panose="02050604050505020204" pitchFamily="18" charset="0"/>
              </a:rPr>
              <a:t>Team Details </a:t>
            </a:r>
          </a:p>
          <a:p>
            <a:r>
              <a:rPr lang="en-US" dirty="0">
                <a:latin typeface="Bookman Old Style" panose="02050604050505020204" pitchFamily="18" charset="0"/>
              </a:rPr>
              <a:t>JAGANNATH RAO ARE          (20EG105456)</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err="1">
                <a:latin typeface="Bookman Old Style" panose="02050604050505020204" pitchFamily="18" charset="0"/>
              </a:rPr>
              <a:t>Mr.B.Ravinder</a:t>
            </a:r>
            <a:r>
              <a:rPr lang="en-US" dirty="0">
                <a:latin typeface="Bookman Old Style" panose="02050604050505020204" pitchFamily="18" charset="0"/>
              </a:rPr>
              <a:t> Reddy</a:t>
            </a:r>
          </a:p>
          <a:p>
            <a:r>
              <a:rPr lang="en-US" dirty="0" err="1">
                <a:latin typeface="Bookman Old Style" panose="02050604050505020204" pitchFamily="18" charset="0"/>
              </a:rPr>
              <a:t>Asst.Professor</a:t>
            </a:r>
            <a:r>
              <a:rPr lang="en-US" dirty="0">
                <a:latin typeface="Bookman Old Style" panose="02050604050505020204" pitchFamily="18" charset="0"/>
              </a:rPr>
              <a:t> CSE</a:t>
            </a:r>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7" name="Footer Placeholder 6"/>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5DACC336-A164-8F61-9FD7-FB2B755E6B61}"/>
              </a:ext>
            </a:extLst>
          </p:cNvPr>
          <p:cNvSpPr txBox="1"/>
          <p:nvPr/>
        </p:nvSpPr>
        <p:spPr>
          <a:xfrm>
            <a:off x="228601" y="1392034"/>
            <a:ext cx="8044190" cy="2462213"/>
          </a:xfrm>
          <a:prstGeom prst="rect">
            <a:avLst/>
          </a:prstGeom>
          <a:noFill/>
        </p:spPr>
        <p:txBody>
          <a:bodyPr wrap="none" rtlCol="0">
            <a:spAutoFit/>
          </a:bodyPr>
          <a:lstStyle/>
          <a:p>
            <a:pPr algn="l"/>
            <a:r>
              <a:rPr lang="en-US" b="1" i="0" dirty="0">
                <a:solidFill>
                  <a:srgbClr val="0D0D0D"/>
                </a:solidFill>
                <a:effectLst/>
                <a:latin typeface="Söhne"/>
              </a:rPr>
              <a:t>Super-Resolution Enhancement</a:t>
            </a:r>
            <a:r>
              <a:rPr lang="en-US" b="0" i="0" dirty="0">
                <a:solidFill>
                  <a:srgbClr val="0D0D0D"/>
                </a:solidFill>
                <a:effectLst/>
                <a:latin typeface="Söhne"/>
              </a:rPr>
              <a:t>: Generative Adversarial Networks (GANs) offer promising advancements </a:t>
            </a:r>
          </a:p>
          <a:p>
            <a:pPr algn="l"/>
            <a:r>
              <a:rPr lang="en-US" b="0" i="0" dirty="0">
                <a:solidFill>
                  <a:srgbClr val="0D0D0D"/>
                </a:solidFill>
                <a:effectLst/>
                <a:latin typeface="Söhne"/>
              </a:rPr>
              <a:t>in super-resolution enhancement, generating high-quality images with finer details and improved fidelity .</a:t>
            </a:r>
          </a:p>
          <a:p>
            <a:pPr algn="l"/>
            <a:r>
              <a:rPr lang="en-US" b="1" i="0" dirty="0">
                <a:solidFill>
                  <a:srgbClr val="0D0D0D"/>
                </a:solidFill>
                <a:effectLst/>
                <a:latin typeface="Söhne"/>
              </a:rPr>
              <a:t>Complex Scenarios Adaptation</a:t>
            </a:r>
            <a:r>
              <a:rPr lang="en-US" b="0" i="0" dirty="0">
                <a:solidFill>
                  <a:srgbClr val="0D0D0D"/>
                </a:solidFill>
                <a:effectLst/>
                <a:latin typeface="Söhne"/>
              </a:rPr>
              <a:t>: GAN-based super-resolution reconstruction faces </a:t>
            </a:r>
          </a:p>
          <a:p>
            <a:pPr algn="l"/>
            <a:r>
              <a:rPr lang="en-US" b="0" i="0" dirty="0">
                <a:solidFill>
                  <a:srgbClr val="0D0D0D"/>
                </a:solidFill>
                <a:effectLst/>
                <a:latin typeface="Söhne"/>
              </a:rPr>
              <a:t>challenges in adapting to complex real-world scenarios </a:t>
            </a:r>
          </a:p>
          <a:p>
            <a:pPr algn="l"/>
            <a:r>
              <a:rPr lang="en-US" b="1" i="0" dirty="0">
                <a:solidFill>
                  <a:srgbClr val="0D0D0D"/>
                </a:solidFill>
                <a:effectLst/>
                <a:latin typeface="Söhne"/>
              </a:rPr>
              <a:t>Transfer Learning</a:t>
            </a:r>
            <a:r>
              <a:rPr lang="en-US" b="0" i="0" dirty="0">
                <a:solidFill>
                  <a:srgbClr val="0D0D0D"/>
                </a:solidFill>
                <a:effectLst/>
                <a:latin typeface="Söhne"/>
              </a:rPr>
              <a:t>: Utilizing super-resolution GAN models and transfer learning can</a:t>
            </a:r>
          </a:p>
          <a:p>
            <a:pPr algn="l"/>
            <a:r>
              <a:rPr lang="en-US" b="0" i="0" dirty="0">
                <a:solidFill>
                  <a:srgbClr val="0D0D0D"/>
                </a:solidFill>
                <a:effectLst/>
                <a:latin typeface="Söhne"/>
              </a:rPr>
              <a:t>achieve enhanced periapical images in medical applications .</a:t>
            </a:r>
          </a:p>
          <a:p>
            <a:pPr algn="l"/>
            <a:r>
              <a:rPr lang="en-US" b="1" i="0" dirty="0">
                <a:solidFill>
                  <a:srgbClr val="0D0D0D"/>
                </a:solidFill>
                <a:effectLst/>
                <a:latin typeface="Söhne"/>
              </a:rPr>
              <a:t>Preservation of Details</a:t>
            </a:r>
            <a:r>
              <a:rPr lang="en-US" b="0" i="0" dirty="0">
                <a:solidFill>
                  <a:srgbClr val="0D0D0D"/>
                </a:solidFill>
                <a:effectLst/>
                <a:latin typeface="Söhne"/>
              </a:rPr>
              <a:t>: Image super-resolution aims to increase image dimensions while</a:t>
            </a:r>
          </a:p>
          <a:p>
            <a:pPr algn="l"/>
            <a:r>
              <a:rPr lang="en-US" b="0" i="0" dirty="0">
                <a:solidFill>
                  <a:srgbClr val="0D0D0D"/>
                </a:solidFill>
                <a:effectLst/>
                <a:latin typeface="Söhne"/>
              </a:rPr>
              <a:t>preserving details, matching the original image as closely as possible .</a:t>
            </a:r>
          </a:p>
          <a:p>
            <a:pPr algn="l"/>
            <a:r>
              <a:rPr lang="en-US" b="1" i="0" dirty="0">
                <a:solidFill>
                  <a:srgbClr val="0D0D0D"/>
                </a:solidFill>
                <a:effectLst/>
                <a:latin typeface="Söhne"/>
              </a:rPr>
              <a:t>Network Architecture</a:t>
            </a:r>
            <a:r>
              <a:rPr lang="en-US" b="0" i="0" dirty="0">
                <a:solidFill>
                  <a:srgbClr val="0D0D0D"/>
                </a:solidFill>
                <a:effectLst/>
                <a:latin typeface="Söhne"/>
              </a:rPr>
              <a:t>: Super-Resolution Generative Adversarial Network (SRGAN) employs a</a:t>
            </a:r>
          </a:p>
          <a:p>
            <a:pPr algn="l"/>
            <a:r>
              <a:rPr lang="en-US" b="0" i="0" dirty="0">
                <a:solidFill>
                  <a:srgbClr val="0D0D0D"/>
                </a:solidFill>
                <a:effectLst/>
                <a:latin typeface="Söhne"/>
              </a:rPr>
              <a:t>convolutional neural network to improve the network effect in generating realistic high-resolution images. </a:t>
            </a:r>
          </a:p>
          <a:p>
            <a:endParaRPr lang="en-IN" dirty="0"/>
          </a:p>
        </p:txBody>
      </p:sp>
    </p:spTree>
    <p:extLst>
      <p:ext uri="{BB962C8B-B14F-4D97-AF65-F5344CB8AC3E}">
        <p14:creationId xmlns:p14="http://schemas.microsoft.com/office/powerpoint/2010/main" val="7473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317375" y="1708446"/>
            <a:ext cx="7808548" cy="2462213"/>
          </a:xfrm>
          <a:prstGeom prst="rect">
            <a:avLst/>
          </a:prstGeom>
          <a:noFill/>
        </p:spPr>
        <p:txBody>
          <a:bodyPr wrap="none" rtlCol="0">
            <a:spAutoFit/>
          </a:bodyPr>
          <a:lstStyle/>
          <a:p>
            <a:pPr algn="l"/>
            <a:r>
              <a:rPr lang="en-US" b="1" i="0" dirty="0">
                <a:solidFill>
                  <a:srgbClr val="0D0D0D"/>
                </a:solidFill>
                <a:effectLst/>
                <a:latin typeface="Söhne"/>
              </a:rPr>
              <a:t>Improved Parameters</a:t>
            </a:r>
            <a:r>
              <a:rPr lang="en-US" b="0" i="0" dirty="0">
                <a:solidFill>
                  <a:srgbClr val="0D0D0D"/>
                </a:solidFill>
                <a:effectLst/>
                <a:latin typeface="Söhne"/>
              </a:rPr>
              <a:t>: Our method enhances parameters related to image super-resolution, including</a:t>
            </a:r>
          </a:p>
          <a:p>
            <a:pPr algn="l"/>
            <a:r>
              <a:rPr lang="en-US" b="0" i="0" dirty="0">
                <a:solidFill>
                  <a:srgbClr val="0D0D0D"/>
                </a:solidFill>
                <a:effectLst/>
                <a:latin typeface="Söhne"/>
              </a:rPr>
              <a:t>image quality metrics (PSNR, SSIM), network architecture complexity, and computational efficiency .</a:t>
            </a:r>
          </a:p>
          <a:p>
            <a:pPr algn="l"/>
            <a:r>
              <a:rPr lang="en-US" b="1" i="0" dirty="0">
                <a:solidFill>
                  <a:srgbClr val="0D0D0D"/>
                </a:solidFill>
                <a:effectLst/>
                <a:latin typeface="Söhne"/>
              </a:rPr>
              <a:t>Mathematical Formulas</a:t>
            </a:r>
            <a:r>
              <a:rPr lang="en-US" b="0" i="0" dirty="0">
                <a:solidFill>
                  <a:srgbClr val="0D0D0D"/>
                </a:solidFill>
                <a:effectLst/>
                <a:latin typeface="Söhne"/>
              </a:rPr>
              <a:t>: Mathematical formulations for parameter values vary based on specific</a:t>
            </a:r>
          </a:p>
          <a:p>
            <a:pPr algn="l"/>
            <a:r>
              <a:rPr lang="en-US" b="0" i="0" dirty="0">
                <a:solidFill>
                  <a:srgbClr val="0D0D0D"/>
                </a:solidFill>
                <a:effectLst/>
                <a:latin typeface="Söhne"/>
              </a:rPr>
              <a:t> metrics and network architectures. For instance, PSNR calculation involves mean square error (MSE),</a:t>
            </a:r>
          </a:p>
          <a:p>
            <a:pPr algn="l"/>
            <a:r>
              <a:rPr lang="en-US" b="0" i="0" dirty="0">
                <a:solidFill>
                  <a:srgbClr val="0D0D0D"/>
                </a:solidFill>
                <a:effectLst/>
                <a:latin typeface="Söhne"/>
              </a:rPr>
              <a:t> SSIM includes luminance, contrast, and structure comparison, while network complexity may be </a:t>
            </a:r>
          </a:p>
          <a:p>
            <a:pPr algn="l"/>
            <a:r>
              <a:rPr lang="en-US" b="0" i="0" dirty="0">
                <a:solidFill>
                  <a:srgbClr val="0D0D0D"/>
                </a:solidFill>
                <a:effectLst/>
                <a:latin typeface="Söhne"/>
              </a:rPr>
              <a:t>quantified by the number of parameters or layers in the model .</a:t>
            </a:r>
          </a:p>
          <a:p>
            <a:pPr algn="l"/>
            <a:r>
              <a:rPr lang="en-US" b="1" i="0" dirty="0">
                <a:solidFill>
                  <a:srgbClr val="0D0D0D"/>
                </a:solidFill>
                <a:effectLst/>
                <a:latin typeface="Söhne"/>
              </a:rPr>
              <a:t>Reasons for Parameter Improvements</a:t>
            </a:r>
            <a:r>
              <a:rPr lang="en-US" b="0" i="0" dirty="0">
                <a:solidFill>
                  <a:srgbClr val="0D0D0D"/>
                </a:solidFill>
                <a:effectLst/>
                <a:latin typeface="Söhne"/>
              </a:rPr>
              <a:t>: </a:t>
            </a:r>
            <a:r>
              <a:rPr lang="en-US" dirty="0">
                <a:solidFill>
                  <a:srgbClr val="0D0D0D"/>
                </a:solidFill>
                <a:latin typeface="Söhne"/>
              </a:rPr>
              <a:t>this </a:t>
            </a:r>
            <a:r>
              <a:rPr lang="en-US" b="0" i="0" dirty="0">
                <a:solidFill>
                  <a:srgbClr val="0D0D0D"/>
                </a:solidFill>
                <a:effectLst/>
                <a:latin typeface="Söhne"/>
              </a:rPr>
              <a:t>method improves parameter values through optimization </a:t>
            </a:r>
          </a:p>
          <a:p>
            <a:pPr algn="l"/>
            <a:r>
              <a:rPr lang="en-US" b="0" i="0" dirty="0">
                <a:solidFill>
                  <a:srgbClr val="0D0D0D"/>
                </a:solidFill>
                <a:effectLst/>
                <a:latin typeface="Söhne"/>
              </a:rPr>
              <a:t>of network architectures, training strategies, loss functions, and regularization techniques.</a:t>
            </a:r>
          </a:p>
          <a:p>
            <a:pPr algn="l"/>
            <a:r>
              <a:rPr lang="en-US" b="0" i="0" dirty="0">
                <a:solidFill>
                  <a:srgbClr val="0D0D0D"/>
                </a:solidFill>
                <a:effectLst/>
                <a:latin typeface="Söhne"/>
              </a:rPr>
              <a:t> By fine-tuning these aspects, we achieve better performance in terms of image quality, </a:t>
            </a:r>
          </a:p>
          <a:p>
            <a:pPr algn="l"/>
            <a:r>
              <a:rPr lang="en-US" b="0" i="0" dirty="0">
                <a:solidFill>
                  <a:srgbClr val="0D0D0D"/>
                </a:solidFill>
                <a:effectLst/>
                <a:latin typeface="Söhne"/>
              </a:rPr>
              <a:t>model complexity, and computational efficiency .</a:t>
            </a:r>
          </a:p>
          <a:p>
            <a:endParaRPr lang="en-US" dirty="0"/>
          </a:p>
        </p:txBody>
      </p:sp>
    </p:spTree>
    <p:extLst>
      <p:ext uri="{BB962C8B-B14F-4D97-AF65-F5344CB8AC3E}">
        <p14:creationId xmlns:p14="http://schemas.microsoft.com/office/powerpoint/2010/main" val="190410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921544" y="921544"/>
            <a:ext cx="6757822" cy="2677656"/>
          </a:xfrm>
          <a:prstGeom prst="rect">
            <a:avLst/>
          </a:prstGeom>
          <a:noFill/>
        </p:spPr>
        <p:txBody>
          <a:bodyPr wrap="square" rtlCol="0">
            <a:spAutoFit/>
          </a:bodyPr>
          <a:lstStyle/>
          <a:p>
            <a:pPr algn="l"/>
            <a:r>
              <a:rPr lang="en-US" b="0" i="0" dirty="0">
                <a:solidFill>
                  <a:srgbClr val="0D0D0D"/>
                </a:solidFill>
                <a:effectLst/>
                <a:latin typeface="Söhne"/>
              </a:rPr>
              <a:t>Images play a crucial role in preserving memories, but low-resolution photos often lack detail, especially on larger screens. To enhance such images, the process of "premastering" aims to improve their quality. Traditionally, convolutional neural networks (CNNs) have been used for this, employing mathematical techniques to upscale images. However, Generative Adversarial Networks (GANs), introduced in 2014, offer a new approach. GANs consist of two networks – one generates images, and the other distinguishes between real and generated ones. Through training, GANs can create high-quality images. In super-resolution enhancement, GANs outperform CNNs by producing visually pleasing, high-resolution images with finer details. This study compares GAN-based methods, like Enhanced Super Resolution GAN (ESR-GAN), with traditional CNN-based techniques, analyzing their strengths, limitations, and practical applications in industries such as movie premastering and image production.</a:t>
            </a:r>
            <a:endParaRPr lang="en-US" dirty="0">
              <a:latin typeface="Bookman Old Style" panose="02050604050505020204" pitchFamily="18" charset="0"/>
            </a:endParaRPr>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445031" y="1227834"/>
            <a:ext cx="6655982" cy="2246769"/>
          </a:xfrm>
          <a:prstGeom prst="rect">
            <a:avLst/>
          </a:prstGeom>
          <a:noFill/>
        </p:spPr>
        <p:txBody>
          <a:bodyPr wrap="square" rtlCol="0">
            <a:spAutoFit/>
          </a:bodyPr>
          <a:lstStyle/>
          <a:p>
            <a:br>
              <a:rPr lang="en-US" dirty="0">
                <a:latin typeface="Bookman Old Style" panose="02050604050505020204" pitchFamily="18" charset="0"/>
              </a:rPr>
            </a:br>
            <a:r>
              <a:rPr lang="en-US" b="0" i="0" dirty="0">
                <a:solidFill>
                  <a:srgbClr val="0D0D0D"/>
                </a:solidFill>
                <a:effectLst/>
                <a:latin typeface="Söhne"/>
              </a:rPr>
              <a:t>The problem statement revolves around the limitations of low-resolution images, which often lack crucial details for a satisfactory viewing experience, particularly on larger screens . Traditional methods like convolutional neural networks (CNNs) utilize mathematical interpolation techniques to enhance image resolution but may not effectively restore missing details . Generative Adversarial Networks (GANs) offer promising advancements in super-resolution enhancement by generating high-quality, realistic images with finer texture details and improved fidelity . Thus, the problem statement focuses on improving the visual quality of low-resolution images through innovative deep learning techniques, particularly GAN-based super-resolution.</a:t>
            </a:r>
            <a:endParaRPr lang="en-US" dirty="0">
              <a:latin typeface="Bookman Old Style" panose="02050604050505020204" pitchFamily="18" charset="0"/>
            </a:endParaRP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EA8F0DD2-0E18-8F98-7896-A416BD89AB17}"/>
              </a:ext>
            </a:extLst>
          </p:cNvPr>
          <p:cNvSpPr txBox="1"/>
          <p:nvPr/>
        </p:nvSpPr>
        <p:spPr>
          <a:xfrm>
            <a:off x="321470" y="1078706"/>
            <a:ext cx="7993855" cy="3323987"/>
          </a:xfrm>
          <a:prstGeom prst="rect">
            <a:avLst/>
          </a:prstGeom>
          <a:noFill/>
        </p:spPr>
        <p:txBody>
          <a:bodyPr wrap="square" rtlCol="0">
            <a:spAutoFit/>
          </a:bodyPr>
          <a:lstStyle/>
          <a:p>
            <a:r>
              <a:rPr lang="en-US" b="0" i="0" dirty="0">
                <a:solidFill>
                  <a:srgbClr val="0D0D0D"/>
                </a:solidFill>
                <a:effectLst/>
                <a:latin typeface="Söhne"/>
              </a:rPr>
              <a:t>Gather a dataset of paired low-resolution and high-resolution images. These pairs are essential for training the CNN model to learn the mapping between low and high-resolution images.</a:t>
            </a:r>
          </a:p>
          <a:p>
            <a:pPr algn="l"/>
            <a:r>
              <a:rPr lang="en-US" b="0" i="0" dirty="0">
                <a:solidFill>
                  <a:srgbClr val="0D0D0D"/>
                </a:solidFill>
                <a:effectLst/>
                <a:latin typeface="Söhne"/>
              </a:rPr>
              <a:t>Resize all images to a uniform size suitable for training the CNN model.</a:t>
            </a:r>
          </a:p>
          <a:p>
            <a:pPr algn="l"/>
            <a:r>
              <a:rPr lang="en-US" b="0" i="0" dirty="0">
                <a:solidFill>
                  <a:srgbClr val="0D0D0D"/>
                </a:solidFill>
                <a:effectLst/>
                <a:latin typeface="Söhne"/>
              </a:rPr>
              <a:t>Select appropriate loss functions to measure the discrepancy between predicted and ground truth high-resolution images. Common choices include Mean Squared Error (MSE) for pixel-wise similarity and perceptual loss, which incorporates high-level feature differences.</a:t>
            </a:r>
            <a:endParaRPr lang="en-US" dirty="0">
              <a:solidFill>
                <a:srgbClr val="0D0D0D"/>
              </a:solidFill>
              <a:latin typeface="Söhne"/>
            </a:endParaRPr>
          </a:p>
          <a:p>
            <a:pPr algn="l"/>
            <a:r>
              <a:rPr lang="en-US" b="0" i="0" dirty="0">
                <a:solidFill>
                  <a:srgbClr val="0D0D0D"/>
                </a:solidFill>
                <a:effectLst/>
                <a:latin typeface="Söhne"/>
              </a:rPr>
              <a:t>Apply random blur to images using techniques such as Gaussian blur or motion blur.</a:t>
            </a:r>
          </a:p>
          <a:p>
            <a:pPr algn="l"/>
            <a:r>
              <a:rPr lang="en-US" b="0" i="0" dirty="0">
                <a:solidFill>
                  <a:srgbClr val="0D0D0D"/>
                </a:solidFill>
                <a:effectLst/>
                <a:latin typeface="Söhne"/>
              </a:rPr>
              <a:t>Blur images to simulate motion or out-of-focus effects commonly encountered in real-world scenarios.</a:t>
            </a:r>
          </a:p>
          <a:p>
            <a:pPr algn="l"/>
            <a:r>
              <a:rPr lang="en-US" dirty="0">
                <a:solidFill>
                  <a:srgbClr val="0D0D0D"/>
                </a:solidFill>
                <a:latin typeface="Söhne"/>
              </a:rPr>
              <a:t>T</a:t>
            </a:r>
            <a:r>
              <a:rPr lang="en-US" b="0" i="0" dirty="0">
                <a:solidFill>
                  <a:srgbClr val="0D0D0D"/>
                </a:solidFill>
                <a:effectLst/>
                <a:latin typeface="Söhne"/>
              </a:rPr>
              <a:t>he evaluation metrics used to assess the performance of the super-resolution model.</a:t>
            </a:r>
          </a:p>
          <a:p>
            <a:pPr algn="l"/>
            <a:r>
              <a:rPr lang="en-US" b="0" i="0" dirty="0">
                <a:solidFill>
                  <a:srgbClr val="0D0D0D"/>
                </a:solidFill>
                <a:effectLst/>
                <a:latin typeface="Söhne"/>
              </a:rPr>
              <a:t>Include quantitative metrics like Peak Signal-to-Noise Ratio (PSNR) and Structural Similarity Index (SSIM).</a:t>
            </a:r>
          </a:p>
          <a:p>
            <a:pPr algn="l"/>
            <a:r>
              <a:rPr lang="en-US" b="0" i="0" dirty="0">
                <a:solidFill>
                  <a:srgbClr val="0D0D0D"/>
                </a:solidFill>
                <a:effectLst/>
                <a:latin typeface="Söhne"/>
              </a:rPr>
              <a:t>Discuss qualitative evaluation through visual comparison of super-resolved images.</a:t>
            </a:r>
          </a:p>
          <a:p>
            <a:pPr algn="l"/>
            <a:endParaRPr lang="en-US" b="0" i="0" dirty="0">
              <a:solidFill>
                <a:srgbClr val="0D0D0D"/>
              </a:solidFill>
              <a:effectLst/>
              <a:latin typeface="Söhne"/>
            </a:endParaRPr>
          </a:p>
          <a:p>
            <a:pPr algn="l"/>
            <a:endParaRPr lang="en-US" b="0" i="0" dirty="0">
              <a:solidFill>
                <a:srgbClr val="0D0D0D"/>
              </a:solidFill>
              <a:effectLst/>
              <a:latin typeface="Söhne"/>
            </a:endParaRPr>
          </a:p>
          <a:p>
            <a:pPr algn="l"/>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07582938-477E-74F3-E9F5-4322FF0789B3}"/>
              </a:ext>
            </a:extLst>
          </p:cNvPr>
          <p:cNvSpPr txBox="1"/>
          <p:nvPr/>
        </p:nvSpPr>
        <p:spPr>
          <a:xfrm>
            <a:off x="523708" y="1064419"/>
            <a:ext cx="3552576" cy="2677656"/>
          </a:xfrm>
          <a:prstGeom prst="rect">
            <a:avLst/>
          </a:prstGeom>
          <a:noFill/>
        </p:spPr>
        <p:txBody>
          <a:bodyPr wrap="none" rtlCol="0">
            <a:spAutoFit/>
          </a:bodyPr>
          <a:lstStyle/>
          <a:p>
            <a:r>
              <a:rPr lang="en-IN" dirty="0"/>
              <a:t>Input (Low-Resolution Image)</a:t>
            </a:r>
          </a:p>
          <a:p>
            <a:r>
              <a:rPr lang="en-IN" dirty="0"/>
              <a:t>|</a:t>
            </a:r>
          </a:p>
          <a:p>
            <a:r>
              <a:rPr lang="en-IN" dirty="0"/>
              <a:t>|    [Convolutional Layers]</a:t>
            </a:r>
          </a:p>
          <a:p>
            <a:r>
              <a:rPr lang="en-IN" dirty="0"/>
              <a:t>|              |</a:t>
            </a:r>
          </a:p>
          <a:p>
            <a:r>
              <a:rPr lang="en-IN" dirty="0"/>
              <a:t>|    [Activation Functions]</a:t>
            </a:r>
          </a:p>
          <a:p>
            <a:r>
              <a:rPr lang="en-IN" dirty="0"/>
              <a:t>|              |</a:t>
            </a:r>
          </a:p>
          <a:p>
            <a:r>
              <a:rPr lang="en-IN" dirty="0"/>
              <a:t>|    [Pooling Layers] </a:t>
            </a:r>
          </a:p>
          <a:p>
            <a:r>
              <a:rPr lang="en-IN" dirty="0"/>
              <a:t>|              |</a:t>
            </a:r>
          </a:p>
          <a:p>
            <a:r>
              <a:rPr lang="en-IN" dirty="0"/>
              <a:t>|    [</a:t>
            </a:r>
            <a:r>
              <a:rPr lang="en-IN" dirty="0" err="1"/>
              <a:t>Upsampling</a:t>
            </a:r>
            <a:r>
              <a:rPr lang="en-IN" dirty="0"/>
              <a:t> Layers]</a:t>
            </a:r>
          </a:p>
          <a:p>
            <a:r>
              <a:rPr lang="en-IN" dirty="0"/>
              <a:t>|              |</a:t>
            </a:r>
          </a:p>
          <a:p>
            <a:r>
              <a:rPr lang="en-IN" dirty="0"/>
              <a:t>|    [Output Layer] (High-Resolution Image)</a:t>
            </a:r>
          </a:p>
          <a:p>
            <a:endParaRPr lang="en-IN" dirty="0"/>
          </a:p>
        </p:txBody>
      </p:sp>
      <p:sp>
        <p:nvSpPr>
          <p:cNvPr id="6" name="TextBox 5">
            <a:extLst>
              <a:ext uri="{FF2B5EF4-FFF2-40B4-BE49-F238E27FC236}">
                <a16:creationId xmlns:a16="http://schemas.microsoft.com/office/drawing/2014/main" id="{34F97C98-208D-849F-9095-7F102226A68E}"/>
              </a:ext>
            </a:extLst>
          </p:cNvPr>
          <p:cNvSpPr txBox="1"/>
          <p:nvPr/>
        </p:nvSpPr>
        <p:spPr>
          <a:xfrm>
            <a:off x="4385072" y="989915"/>
            <a:ext cx="4336256" cy="3539430"/>
          </a:xfrm>
          <a:prstGeom prst="rect">
            <a:avLst/>
          </a:prstGeom>
          <a:noFill/>
        </p:spPr>
        <p:txBody>
          <a:bodyPr wrap="square" rtlCol="0">
            <a:spAutoFit/>
          </a:bodyPr>
          <a:lstStyle/>
          <a:p>
            <a:pPr algn="l"/>
            <a:r>
              <a:rPr lang="en-US" b="1" i="0" dirty="0">
                <a:solidFill>
                  <a:srgbClr val="0D0D0D"/>
                </a:solidFill>
                <a:effectLst/>
                <a:latin typeface="Söhne"/>
              </a:rPr>
              <a:t>Input </a:t>
            </a:r>
            <a:r>
              <a:rPr lang="en-US" b="1" i="0" dirty="0" err="1">
                <a:solidFill>
                  <a:srgbClr val="0D0D0D"/>
                </a:solidFill>
                <a:effectLst/>
                <a:latin typeface="Söhne"/>
              </a:rPr>
              <a:t>Layer:</a:t>
            </a:r>
            <a:r>
              <a:rPr lang="en-US" b="0" i="0" dirty="0" err="1">
                <a:solidFill>
                  <a:srgbClr val="0D0D0D"/>
                </a:solidFill>
                <a:effectLst/>
                <a:latin typeface="Söhne"/>
              </a:rPr>
              <a:t>Accepts</a:t>
            </a:r>
            <a:r>
              <a:rPr lang="en-US" b="0" i="0" dirty="0">
                <a:solidFill>
                  <a:srgbClr val="0D0D0D"/>
                </a:solidFill>
                <a:effectLst/>
                <a:latin typeface="Söhne"/>
              </a:rPr>
              <a:t> low-resolution images as input.</a:t>
            </a:r>
          </a:p>
          <a:p>
            <a:pPr algn="l"/>
            <a:r>
              <a:rPr lang="en-US" b="1" i="0" dirty="0">
                <a:solidFill>
                  <a:srgbClr val="0D0D0D"/>
                </a:solidFill>
                <a:effectLst/>
                <a:latin typeface="Söhne"/>
              </a:rPr>
              <a:t>Convolutional Layers:</a:t>
            </a:r>
            <a:r>
              <a:rPr lang="en-US" b="0" i="0" dirty="0">
                <a:solidFill>
                  <a:srgbClr val="0D0D0D"/>
                </a:solidFill>
                <a:effectLst/>
                <a:latin typeface="Söhne"/>
              </a:rPr>
              <a:t> Use multiple convolutional layers with increasing depth to extract hierarchical features from the input images.</a:t>
            </a:r>
          </a:p>
          <a:p>
            <a:pPr algn="l"/>
            <a:r>
              <a:rPr lang="en-US" b="1" i="0" dirty="0">
                <a:solidFill>
                  <a:srgbClr val="0D0D0D"/>
                </a:solidFill>
                <a:effectLst/>
                <a:latin typeface="Söhne"/>
              </a:rPr>
              <a:t>Activation Functions:</a:t>
            </a:r>
            <a:r>
              <a:rPr lang="en-US" b="0" i="0" dirty="0">
                <a:solidFill>
                  <a:srgbClr val="0D0D0D"/>
                </a:solidFill>
                <a:effectLst/>
                <a:latin typeface="Söhne"/>
              </a:rPr>
              <a:t> Apply </a:t>
            </a:r>
            <a:r>
              <a:rPr lang="en-US" b="0" i="0" dirty="0" err="1">
                <a:solidFill>
                  <a:srgbClr val="0D0D0D"/>
                </a:solidFill>
                <a:effectLst/>
                <a:latin typeface="Söhne"/>
              </a:rPr>
              <a:t>ReLU</a:t>
            </a:r>
            <a:r>
              <a:rPr lang="en-US" b="0" i="0" dirty="0">
                <a:solidFill>
                  <a:srgbClr val="0D0D0D"/>
                </a:solidFill>
                <a:effectLst/>
                <a:latin typeface="Söhne"/>
              </a:rPr>
              <a:t> activation functions after each convolutional layer to introduce non-linearity.</a:t>
            </a:r>
          </a:p>
          <a:p>
            <a:pPr algn="l"/>
            <a:r>
              <a:rPr lang="en-US" b="1" i="0" dirty="0">
                <a:solidFill>
                  <a:srgbClr val="0D0D0D"/>
                </a:solidFill>
                <a:effectLst/>
                <a:latin typeface="Söhne"/>
              </a:rPr>
              <a:t>Pooling Layers:</a:t>
            </a:r>
            <a:r>
              <a:rPr lang="en-US" b="0" i="0" dirty="0">
                <a:solidFill>
                  <a:srgbClr val="0D0D0D"/>
                </a:solidFill>
                <a:effectLst/>
                <a:latin typeface="Söhne"/>
              </a:rPr>
              <a:t> Optionally insert pooling layers to down sample feature maps and reduce spatial dimensions.</a:t>
            </a:r>
          </a:p>
          <a:p>
            <a:pPr algn="l"/>
            <a:r>
              <a:rPr lang="en-US" b="1" i="0" dirty="0" err="1">
                <a:solidFill>
                  <a:srgbClr val="0D0D0D"/>
                </a:solidFill>
                <a:effectLst/>
                <a:latin typeface="Söhne"/>
              </a:rPr>
              <a:t>Upsampling</a:t>
            </a:r>
            <a:r>
              <a:rPr lang="en-US" b="1" i="0" dirty="0">
                <a:solidFill>
                  <a:srgbClr val="0D0D0D"/>
                </a:solidFill>
                <a:effectLst/>
                <a:latin typeface="Söhne"/>
              </a:rPr>
              <a:t> Layers:</a:t>
            </a:r>
            <a:r>
              <a:rPr lang="en-US" b="0" i="0" dirty="0">
                <a:solidFill>
                  <a:srgbClr val="0D0D0D"/>
                </a:solidFill>
                <a:effectLst/>
                <a:latin typeface="Söhne"/>
              </a:rPr>
              <a:t> Use </a:t>
            </a:r>
            <a:r>
              <a:rPr lang="en-US" b="0" i="0" dirty="0" err="1">
                <a:solidFill>
                  <a:srgbClr val="0D0D0D"/>
                </a:solidFill>
                <a:effectLst/>
                <a:latin typeface="Söhne"/>
              </a:rPr>
              <a:t>upsampling</a:t>
            </a:r>
            <a:r>
              <a:rPr lang="en-US" b="0" i="0" dirty="0">
                <a:solidFill>
                  <a:srgbClr val="0D0D0D"/>
                </a:solidFill>
                <a:effectLst/>
                <a:latin typeface="Söhne"/>
              </a:rPr>
              <a:t> layers (e.g., transposed convolution or nearest neighbor interpolation) to increase the spatial resolution of feature maps.</a:t>
            </a:r>
          </a:p>
          <a:p>
            <a:pPr algn="l"/>
            <a:r>
              <a:rPr lang="en-US" b="1" i="0" dirty="0">
                <a:solidFill>
                  <a:srgbClr val="0D0D0D"/>
                </a:solidFill>
                <a:effectLst/>
                <a:latin typeface="Söhne"/>
              </a:rPr>
              <a:t>Output Layer:</a:t>
            </a:r>
            <a:r>
              <a:rPr lang="en-US" b="0" i="0" dirty="0">
                <a:solidFill>
                  <a:srgbClr val="0D0D0D"/>
                </a:solidFill>
                <a:effectLst/>
                <a:latin typeface="Söhne"/>
              </a:rPr>
              <a:t> The output layer generates high-resolution images reconstructed from the learned features of the network.</a:t>
            </a:r>
          </a:p>
          <a:p>
            <a:endParaRPr lang="en-IN" dirty="0"/>
          </a:p>
        </p:txBody>
      </p:sp>
    </p:spTree>
    <p:extLst>
      <p:ext uri="{BB962C8B-B14F-4D97-AF65-F5344CB8AC3E}">
        <p14:creationId xmlns:p14="http://schemas.microsoft.com/office/powerpoint/2010/main" val="25343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116"/>
        <p:cNvGrpSpPr/>
        <p:nvPr/>
      </p:nvGrpSpPr>
      <p:grpSpPr>
        <a:xfrm>
          <a:off x="0" y="0"/>
          <a:ext cx="0" cy="0"/>
          <a:chOff x="0" y="0"/>
          <a:chExt cx="0" cy="0"/>
        </a:xfrm>
      </p:grpSpPr>
      <p:sp>
        <p:nvSpPr>
          <p:cNvPr id="2" name="Title 1"/>
          <p:cNvSpPr>
            <a:spLocks noGrp="1"/>
          </p:cNvSpPr>
          <p:nvPr>
            <p:ph type="title"/>
          </p:nvPr>
        </p:nvSpPr>
        <p:spPr>
          <a:xfrm>
            <a:off x="661800" y="102337"/>
            <a:ext cx="6117431" cy="583464"/>
          </a:xfrm>
        </p:spPr>
        <p:txBody>
          <a:bodyPr>
            <a:noAutofit/>
          </a:bodyPr>
          <a:lstStyle/>
          <a:p>
            <a:r>
              <a:rPr lang="en-US" sz="3600" dirty="0"/>
              <a:t>Experiment Environment </a:t>
            </a:r>
          </a:p>
        </p:txBody>
      </p:sp>
      <p:sp>
        <p:nvSpPr>
          <p:cNvPr id="6" name="Footer Placeholder 5"/>
          <p:cNvSpPr>
            <a:spLocks noGrp="1"/>
          </p:cNvSpPr>
          <p:nvPr>
            <p:ph type="ftr" idx="11"/>
          </p:nvPr>
        </p:nvSpPr>
        <p:spPr/>
        <p:txBody>
          <a:bodyPr/>
          <a:lstStyle/>
          <a:p>
            <a:r>
              <a:rPr lang="en-US" dirty="0"/>
              <a:t>Department of Computer Science and Engineering</a:t>
            </a:r>
          </a:p>
        </p:txBody>
      </p:sp>
      <p:sp>
        <p:nvSpPr>
          <p:cNvPr id="119" name="Google Shape;119;p1"/>
          <p:cNvSpPr txBox="1">
            <a:spLocks noGrp="1"/>
          </p:cNvSpPr>
          <p:nvPr>
            <p:ph type="sldNum" idx="12"/>
          </p:nvPr>
        </p:nvSpPr>
        <p:spPr>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7" name="TextBox 6">
            <a:extLst>
              <a:ext uri="{FF2B5EF4-FFF2-40B4-BE49-F238E27FC236}">
                <a16:creationId xmlns:a16="http://schemas.microsoft.com/office/drawing/2014/main" id="{3AC34917-53DF-935A-F294-98FB01F2EFD9}"/>
              </a:ext>
            </a:extLst>
          </p:cNvPr>
          <p:cNvSpPr txBox="1"/>
          <p:nvPr/>
        </p:nvSpPr>
        <p:spPr>
          <a:xfrm>
            <a:off x="900112" y="913620"/>
            <a:ext cx="4171335" cy="307777"/>
          </a:xfrm>
          <a:prstGeom prst="rect">
            <a:avLst/>
          </a:prstGeom>
          <a:noFill/>
        </p:spPr>
        <p:txBody>
          <a:bodyPr wrap="none" rtlCol="0">
            <a:spAutoFit/>
          </a:bodyPr>
          <a:lstStyle/>
          <a:p>
            <a:r>
              <a:rPr lang="en-US" dirty="0"/>
              <a:t>The environment used is </a:t>
            </a:r>
            <a:r>
              <a:rPr lang="en-US" dirty="0" err="1"/>
              <a:t>python,command</a:t>
            </a:r>
            <a:r>
              <a:rPr lang="en-US" dirty="0"/>
              <a:t> </a:t>
            </a:r>
            <a:r>
              <a:rPr lang="en-US" dirty="0" err="1"/>
              <a:t>propmt</a:t>
            </a:r>
            <a:endParaRPr lang="en-IN" dirty="0"/>
          </a:p>
        </p:txBody>
      </p:sp>
      <p:sp>
        <p:nvSpPr>
          <p:cNvPr id="8" name="TextBox 7">
            <a:extLst>
              <a:ext uri="{FF2B5EF4-FFF2-40B4-BE49-F238E27FC236}">
                <a16:creationId xmlns:a16="http://schemas.microsoft.com/office/drawing/2014/main" id="{7660E311-88AD-2977-190A-E44A295A936E}"/>
              </a:ext>
            </a:extLst>
          </p:cNvPr>
          <p:cNvSpPr txBox="1"/>
          <p:nvPr/>
        </p:nvSpPr>
        <p:spPr>
          <a:xfrm>
            <a:off x="564044" y="1359031"/>
            <a:ext cx="5120311" cy="307777"/>
          </a:xfrm>
          <a:prstGeom prst="rect">
            <a:avLst/>
          </a:prstGeom>
          <a:noFill/>
        </p:spPr>
        <p:txBody>
          <a:bodyPr wrap="none" rtlCol="0">
            <a:spAutoFit/>
          </a:bodyPr>
          <a:lstStyle/>
          <a:p>
            <a:pPr algn="r"/>
            <a:r>
              <a:rPr lang="en-US" dirty="0"/>
              <a:t>Created website using </a:t>
            </a:r>
            <a:r>
              <a:rPr lang="en-US" dirty="0" err="1"/>
              <a:t>html,css</a:t>
            </a:r>
            <a:r>
              <a:rPr lang="en-US" dirty="0"/>
              <a:t> and </a:t>
            </a:r>
            <a:r>
              <a:rPr lang="en-US" dirty="0" err="1"/>
              <a:t>javascript,flask</a:t>
            </a:r>
            <a:r>
              <a:rPr lang="en-US" dirty="0"/>
              <a:t> framework</a:t>
            </a:r>
            <a:endParaRPr lang="en-IN" dirty="0"/>
          </a:p>
        </p:txBody>
      </p:sp>
      <p:sp>
        <p:nvSpPr>
          <p:cNvPr id="9" name="TextBox 8">
            <a:extLst>
              <a:ext uri="{FF2B5EF4-FFF2-40B4-BE49-F238E27FC236}">
                <a16:creationId xmlns:a16="http://schemas.microsoft.com/office/drawing/2014/main" id="{E97B9A06-92CD-F9E8-1516-D27C41AEA52C}"/>
              </a:ext>
            </a:extLst>
          </p:cNvPr>
          <p:cNvSpPr txBox="1"/>
          <p:nvPr/>
        </p:nvSpPr>
        <p:spPr>
          <a:xfrm>
            <a:off x="1524000" y="2671763"/>
            <a:ext cx="184731" cy="307777"/>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5AA89544-3564-BEA9-78FB-227E9FEF7440}"/>
              </a:ext>
            </a:extLst>
          </p:cNvPr>
          <p:cNvSpPr txBox="1"/>
          <p:nvPr/>
        </p:nvSpPr>
        <p:spPr>
          <a:xfrm>
            <a:off x="564044" y="1756684"/>
            <a:ext cx="5814412" cy="523220"/>
          </a:xfrm>
          <a:prstGeom prst="rect">
            <a:avLst/>
          </a:prstGeom>
          <a:noFill/>
        </p:spPr>
        <p:txBody>
          <a:bodyPr wrap="none" rtlCol="0">
            <a:spAutoFit/>
          </a:bodyPr>
          <a:lstStyle/>
          <a:p>
            <a:r>
              <a:rPr lang="en-US" dirty="0" err="1"/>
              <a:t>Numpy:</a:t>
            </a:r>
            <a:r>
              <a:rPr lang="en-US" b="0" i="0" dirty="0" err="1">
                <a:solidFill>
                  <a:srgbClr val="0D0D0D"/>
                </a:solidFill>
                <a:effectLst/>
                <a:latin typeface="Söhne"/>
              </a:rPr>
              <a:t>It</a:t>
            </a:r>
            <a:r>
              <a:rPr lang="en-US" b="0" i="0" dirty="0">
                <a:solidFill>
                  <a:srgbClr val="0D0D0D"/>
                </a:solidFill>
                <a:effectLst/>
                <a:latin typeface="Söhne"/>
              </a:rPr>
              <a:t> provides support for multidimensional arrays and matrices, </a:t>
            </a:r>
          </a:p>
          <a:p>
            <a:r>
              <a:rPr lang="en-US" b="0" i="0" dirty="0">
                <a:solidFill>
                  <a:srgbClr val="0D0D0D"/>
                </a:solidFill>
                <a:effectLst/>
                <a:latin typeface="Söhne"/>
              </a:rPr>
              <a:t>along with a collection of mathematical functions to operate on these arrays.</a:t>
            </a:r>
            <a:endParaRPr lang="en-IN" dirty="0"/>
          </a:p>
        </p:txBody>
      </p:sp>
      <p:sp>
        <p:nvSpPr>
          <p:cNvPr id="11" name="TextBox 10">
            <a:extLst>
              <a:ext uri="{FF2B5EF4-FFF2-40B4-BE49-F238E27FC236}">
                <a16:creationId xmlns:a16="http://schemas.microsoft.com/office/drawing/2014/main" id="{B9013291-3272-9D89-2832-2A239B2AD536}"/>
              </a:ext>
            </a:extLst>
          </p:cNvPr>
          <p:cNvSpPr txBox="1"/>
          <p:nvPr/>
        </p:nvSpPr>
        <p:spPr>
          <a:xfrm>
            <a:off x="564044" y="2303455"/>
            <a:ext cx="7999306" cy="523220"/>
          </a:xfrm>
          <a:prstGeom prst="rect">
            <a:avLst/>
          </a:prstGeom>
          <a:noFill/>
        </p:spPr>
        <p:txBody>
          <a:bodyPr wrap="none" rtlCol="0">
            <a:spAutoFit/>
          </a:bodyPr>
          <a:lstStyle/>
          <a:p>
            <a:r>
              <a:rPr lang="en-US" b="0" i="0" dirty="0" err="1">
                <a:solidFill>
                  <a:srgbClr val="0D0D0D"/>
                </a:solidFill>
                <a:effectLst/>
                <a:latin typeface="Söhne"/>
              </a:rPr>
              <a:t>Matplotlib.pyplot</a:t>
            </a:r>
            <a:r>
              <a:rPr lang="en-US" b="0" i="0" dirty="0">
                <a:solidFill>
                  <a:srgbClr val="0D0D0D"/>
                </a:solidFill>
                <a:effectLst/>
                <a:latin typeface="Söhne"/>
              </a:rPr>
              <a:t>:</a:t>
            </a:r>
          </a:p>
          <a:p>
            <a:r>
              <a:rPr lang="en-US" b="0" i="0" dirty="0">
                <a:solidFill>
                  <a:srgbClr val="0D0D0D"/>
                </a:solidFill>
                <a:effectLst/>
                <a:latin typeface="Söhne"/>
              </a:rPr>
              <a:t>Matplotlib is a comprehensive library for creating static, animated, and interactive visualizations in Python.</a:t>
            </a:r>
            <a:endParaRPr lang="en-IN" dirty="0"/>
          </a:p>
        </p:txBody>
      </p:sp>
      <p:sp>
        <p:nvSpPr>
          <p:cNvPr id="12" name="TextBox 11">
            <a:extLst>
              <a:ext uri="{FF2B5EF4-FFF2-40B4-BE49-F238E27FC236}">
                <a16:creationId xmlns:a16="http://schemas.microsoft.com/office/drawing/2014/main" id="{64DC5117-2E94-BF4B-814C-1D44AB8EECCB}"/>
              </a:ext>
            </a:extLst>
          </p:cNvPr>
          <p:cNvSpPr txBox="1"/>
          <p:nvPr/>
        </p:nvSpPr>
        <p:spPr>
          <a:xfrm>
            <a:off x="564044" y="2848300"/>
            <a:ext cx="6364243" cy="738664"/>
          </a:xfrm>
          <a:prstGeom prst="rect">
            <a:avLst/>
          </a:prstGeom>
          <a:noFill/>
        </p:spPr>
        <p:txBody>
          <a:bodyPr wrap="none" rtlCol="0">
            <a:spAutoFit/>
          </a:bodyPr>
          <a:lstStyle/>
          <a:p>
            <a:r>
              <a:rPr lang="en-US" b="0" i="0" dirty="0" err="1">
                <a:solidFill>
                  <a:srgbClr val="0D0D0D"/>
                </a:solidFill>
                <a:effectLst/>
                <a:latin typeface="Söhne"/>
              </a:rPr>
              <a:t>Tensorflow</a:t>
            </a:r>
            <a:r>
              <a:rPr lang="en-US" b="0" i="0" dirty="0">
                <a:solidFill>
                  <a:srgbClr val="0D0D0D"/>
                </a:solidFill>
                <a:effectLst/>
                <a:latin typeface="Söhne"/>
              </a:rPr>
              <a:t>:</a:t>
            </a:r>
          </a:p>
          <a:p>
            <a:r>
              <a:rPr lang="en-US" b="0" i="0" dirty="0">
                <a:solidFill>
                  <a:srgbClr val="0D0D0D"/>
                </a:solidFill>
                <a:effectLst/>
                <a:latin typeface="Söhne"/>
              </a:rPr>
              <a:t>It provides a comprehensive ecosystem of tools, libraries, and resources for building </a:t>
            </a:r>
          </a:p>
          <a:p>
            <a:r>
              <a:rPr lang="en-US" b="0" i="0" dirty="0">
                <a:solidFill>
                  <a:srgbClr val="0D0D0D"/>
                </a:solidFill>
                <a:effectLst/>
                <a:latin typeface="Söhne"/>
              </a:rPr>
              <a:t>and deploying machine learning models.</a:t>
            </a:r>
            <a:endParaRPr lang="en-IN" dirty="0"/>
          </a:p>
        </p:txBody>
      </p:sp>
      <p:sp>
        <p:nvSpPr>
          <p:cNvPr id="22" name="TextBox 21">
            <a:extLst>
              <a:ext uri="{FF2B5EF4-FFF2-40B4-BE49-F238E27FC236}">
                <a16:creationId xmlns:a16="http://schemas.microsoft.com/office/drawing/2014/main" id="{9FE7AA3D-D778-5515-B2DE-CEF8173E2521}"/>
              </a:ext>
            </a:extLst>
          </p:cNvPr>
          <p:cNvSpPr txBox="1"/>
          <p:nvPr/>
        </p:nvSpPr>
        <p:spPr>
          <a:xfrm>
            <a:off x="564044" y="3607397"/>
            <a:ext cx="6849952" cy="523220"/>
          </a:xfrm>
          <a:prstGeom prst="rect">
            <a:avLst/>
          </a:prstGeom>
          <a:noFill/>
        </p:spPr>
        <p:txBody>
          <a:bodyPr wrap="none" rtlCol="0">
            <a:spAutoFit/>
          </a:bodyPr>
          <a:lstStyle/>
          <a:p>
            <a:r>
              <a:rPr lang="en-US" dirty="0" err="1"/>
              <a:t>os:</a:t>
            </a:r>
            <a:r>
              <a:rPr lang="en-US" b="0" i="0" dirty="0" err="1">
                <a:solidFill>
                  <a:srgbClr val="0D0D0D"/>
                </a:solidFill>
                <a:effectLst/>
                <a:latin typeface="Söhne"/>
              </a:rPr>
              <a:t>It</a:t>
            </a:r>
            <a:r>
              <a:rPr lang="en-US" b="0" i="0" dirty="0">
                <a:solidFill>
                  <a:srgbClr val="0D0D0D"/>
                </a:solidFill>
                <a:effectLst/>
                <a:latin typeface="Söhne"/>
              </a:rPr>
              <a:t> allows you to perform various operating system-related tasks, such as file operations, </a:t>
            </a:r>
          </a:p>
          <a:p>
            <a:r>
              <a:rPr lang="en-US" b="0" i="0" dirty="0">
                <a:solidFill>
                  <a:srgbClr val="0D0D0D"/>
                </a:solidFill>
                <a:effectLst/>
                <a:latin typeface="Söhne"/>
              </a:rPr>
              <a:t>directory manipulations, and environment variable access.</a:t>
            </a:r>
            <a:endParaRPr lang="en-IN" dirty="0"/>
          </a:p>
        </p:txBody>
      </p:sp>
    </p:spTree>
    <p:extLst>
      <p:ext uri="{BB962C8B-B14F-4D97-AF65-F5344CB8AC3E}">
        <p14:creationId xmlns:p14="http://schemas.microsoft.com/office/powerpoint/2010/main" val="282715960"/>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Screen shorts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CC1CCEC7-C31B-0ED3-E52B-029CDCAB2E2C}"/>
              </a:ext>
            </a:extLst>
          </p:cNvPr>
          <p:cNvPicPr>
            <a:picLocks noChangeAspect="1"/>
          </p:cNvPicPr>
          <p:nvPr/>
        </p:nvPicPr>
        <p:blipFill>
          <a:blip r:embed="rId3"/>
          <a:stretch>
            <a:fillRect/>
          </a:stretch>
        </p:blipFill>
        <p:spPr>
          <a:xfrm>
            <a:off x="264318" y="1435834"/>
            <a:ext cx="5029199" cy="2828924"/>
          </a:xfrm>
          <a:prstGeom prst="rect">
            <a:avLst/>
          </a:prstGeom>
        </p:spPr>
      </p:pic>
      <p:sp>
        <p:nvSpPr>
          <p:cNvPr id="7" name="TextBox 6">
            <a:extLst>
              <a:ext uri="{FF2B5EF4-FFF2-40B4-BE49-F238E27FC236}">
                <a16:creationId xmlns:a16="http://schemas.microsoft.com/office/drawing/2014/main" id="{67CCA55D-345D-09BF-6C52-346F2C5C8BCF}"/>
              </a:ext>
            </a:extLst>
          </p:cNvPr>
          <p:cNvSpPr txBox="1"/>
          <p:nvPr/>
        </p:nvSpPr>
        <p:spPr>
          <a:xfrm>
            <a:off x="5637912" y="2257539"/>
            <a:ext cx="2927444" cy="954107"/>
          </a:xfrm>
          <a:prstGeom prst="rect">
            <a:avLst/>
          </a:prstGeom>
          <a:noFill/>
        </p:spPr>
        <p:txBody>
          <a:bodyPr wrap="square" rtlCol="0">
            <a:spAutoFit/>
          </a:bodyPr>
          <a:lstStyle/>
          <a:p>
            <a:r>
              <a:rPr lang="en-US" b="0" i="0" dirty="0">
                <a:solidFill>
                  <a:srgbClr val="0D0D0D"/>
                </a:solidFill>
                <a:effectLst/>
                <a:latin typeface="Söhne"/>
              </a:rPr>
              <a:t>To begin the web application and initiate the blur image filtering process, </a:t>
            </a:r>
          </a:p>
          <a:p>
            <a:r>
              <a:rPr lang="en-US" dirty="0">
                <a:solidFill>
                  <a:srgbClr val="0D0D0D"/>
                </a:solidFill>
                <a:latin typeface="Söhne"/>
              </a:rPr>
              <a:t>need to</a:t>
            </a:r>
            <a:r>
              <a:rPr lang="en-US" b="0" i="0" dirty="0">
                <a:solidFill>
                  <a:srgbClr val="0D0D0D"/>
                </a:solidFill>
                <a:effectLst/>
                <a:latin typeface="Söhne"/>
              </a:rPr>
              <a:t> start the application.</a:t>
            </a:r>
            <a:endParaRPr lang="en-IN" dirty="0"/>
          </a:p>
        </p:txBody>
      </p:sp>
    </p:spTree>
    <p:extLst>
      <p:ext uri="{BB962C8B-B14F-4D97-AF65-F5344CB8AC3E}">
        <p14:creationId xmlns:p14="http://schemas.microsoft.com/office/powerpoint/2010/main" val="429344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4400" y="14288"/>
            <a:ext cx="6117431" cy="627321"/>
          </a:xfrm>
        </p:spPr>
        <p:txBody>
          <a:bodyPr/>
          <a:lstStyle/>
          <a:p>
            <a:r>
              <a:rPr lang="en-US" sz="3600" dirty="0"/>
              <a:t>Experiment screen shorts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73EF5FFA-6B38-4CD0-B282-9666A6A5FD09}"/>
              </a:ext>
            </a:extLst>
          </p:cNvPr>
          <p:cNvPicPr>
            <a:picLocks noChangeAspect="1"/>
          </p:cNvPicPr>
          <p:nvPr/>
        </p:nvPicPr>
        <p:blipFill>
          <a:blip r:embed="rId3"/>
          <a:stretch>
            <a:fillRect/>
          </a:stretch>
        </p:blipFill>
        <p:spPr>
          <a:xfrm>
            <a:off x="257176" y="1337220"/>
            <a:ext cx="5179218" cy="2913310"/>
          </a:xfrm>
          <a:prstGeom prst="rect">
            <a:avLst/>
          </a:prstGeom>
        </p:spPr>
      </p:pic>
      <p:sp>
        <p:nvSpPr>
          <p:cNvPr id="7" name="TextBox 6">
            <a:extLst>
              <a:ext uri="{FF2B5EF4-FFF2-40B4-BE49-F238E27FC236}">
                <a16:creationId xmlns:a16="http://schemas.microsoft.com/office/drawing/2014/main" id="{8B9B1396-A5DB-5C76-BF00-0FE44265AA27}"/>
              </a:ext>
            </a:extLst>
          </p:cNvPr>
          <p:cNvSpPr txBox="1"/>
          <p:nvPr/>
        </p:nvSpPr>
        <p:spPr>
          <a:xfrm>
            <a:off x="5557838" y="2169281"/>
            <a:ext cx="3328986" cy="954107"/>
          </a:xfrm>
          <a:prstGeom prst="rect">
            <a:avLst/>
          </a:prstGeom>
          <a:noFill/>
        </p:spPr>
        <p:txBody>
          <a:bodyPr wrap="square" rtlCol="0">
            <a:spAutoFit/>
          </a:bodyPr>
          <a:lstStyle/>
          <a:p>
            <a:r>
              <a:rPr lang="en-US" dirty="0"/>
              <a:t>Click on choose file and select a blur image from local device</a:t>
            </a:r>
            <a:br>
              <a:rPr lang="en-US" dirty="0"/>
            </a:br>
            <a:r>
              <a:rPr lang="en-US" dirty="0"/>
              <a:t>once the image is uploaded click on improve to start the execution. </a:t>
            </a:r>
            <a:endParaRPr lang="en-IN" dirty="0"/>
          </a:p>
        </p:txBody>
      </p:sp>
    </p:spTree>
    <p:extLst>
      <p:ext uri="{BB962C8B-B14F-4D97-AF65-F5344CB8AC3E}">
        <p14:creationId xmlns:p14="http://schemas.microsoft.com/office/powerpoint/2010/main" val="99103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68C692CA-0E69-BCBF-7BC5-48FD45F098E7}"/>
              </a:ext>
            </a:extLst>
          </p:cNvPr>
          <p:cNvPicPr>
            <a:picLocks noChangeAspect="1"/>
          </p:cNvPicPr>
          <p:nvPr/>
        </p:nvPicPr>
        <p:blipFill>
          <a:blip r:embed="rId3"/>
          <a:stretch>
            <a:fillRect/>
          </a:stretch>
        </p:blipFill>
        <p:spPr>
          <a:xfrm>
            <a:off x="225624" y="1346858"/>
            <a:ext cx="5039320" cy="2834618"/>
          </a:xfrm>
          <a:prstGeom prst="rect">
            <a:avLst/>
          </a:prstGeom>
        </p:spPr>
      </p:pic>
      <p:sp>
        <p:nvSpPr>
          <p:cNvPr id="7" name="TextBox 6">
            <a:extLst>
              <a:ext uri="{FF2B5EF4-FFF2-40B4-BE49-F238E27FC236}">
                <a16:creationId xmlns:a16="http://schemas.microsoft.com/office/drawing/2014/main" id="{E45D52A1-6708-219F-3F35-45F8FA2A1E08}"/>
              </a:ext>
            </a:extLst>
          </p:cNvPr>
          <p:cNvSpPr txBox="1"/>
          <p:nvPr/>
        </p:nvSpPr>
        <p:spPr>
          <a:xfrm>
            <a:off x="5701004" y="1678781"/>
            <a:ext cx="2722060" cy="2031325"/>
          </a:xfrm>
          <a:prstGeom prst="rect">
            <a:avLst/>
          </a:prstGeom>
          <a:noFill/>
        </p:spPr>
        <p:txBody>
          <a:bodyPr wrap="square" rtlCol="0">
            <a:spAutoFit/>
          </a:bodyPr>
          <a:lstStyle/>
          <a:p>
            <a:r>
              <a:rPr lang="en-US" b="0" i="0">
                <a:solidFill>
                  <a:srgbClr val="0D0D0D"/>
                </a:solidFill>
                <a:effectLst/>
                <a:latin typeface="Söhne"/>
              </a:rPr>
              <a:t>After applying advanced image enhancement algorithms, the image has undergone significant improvement in clarity and detail. The algorithms effectively mitigate the blurriness present in the original image, resulting in enhanced sharpness, definition, and overall visual quality. </a:t>
            </a:r>
            <a:endParaRPr lang="en-IN" dirty="0"/>
          </a:p>
        </p:txBody>
      </p:sp>
    </p:spTree>
    <p:extLst>
      <p:ext uri="{BB962C8B-B14F-4D97-AF65-F5344CB8AC3E}">
        <p14:creationId xmlns:p14="http://schemas.microsoft.com/office/powerpoint/2010/main" val="280476067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3241</TotalTime>
  <Words>1130</Words>
  <Application>Microsoft Office PowerPoint</Application>
  <PresentationFormat>On-screen Show (16:9)</PresentationFormat>
  <Paragraphs>102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Bookman Old Style</vt:lpstr>
      <vt:lpstr>Söhne</vt:lpstr>
      <vt:lpstr>Arial</vt:lpstr>
      <vt:lpstr>Noto Sans Symbols</vt:lpstr>
      <vt:lpstr>Trebuchet MS</vt:lpstr>
      <vt:lpstr>1_Office Theme</vt:lpstr>
      <vt:lpstr>Enhancing Image Super-Resolution Using CNN and GAN</vt:lpstr>
      <vt:lpstr>Introduction</vt:lpstr>
      <vt:lpstr>Problem Statement</vt:lpstr>
      <vt:lpstr>Proposed Method</vt:lpstr>
      <vt:lpstr>Proposed Method</vt:lpstr>
      <vt:lpstr>Experiment Environment </vt:lpstr>
      <vt:lpstr>Experiment Screen shorts </vt:lpstr>
      <vt:lpstr>Experiment screen shorts </vt:lpstr>
      <vt:lpstr>Experiment Results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Are Jagannath Rao</cp:lastModifiedBy>
  <cp:revision>15</cp:revision>
  <dcterms:modified xsi:type="dcterms:W3CDTF">2024-03-25T17:41:20Z</dcterms:modified>
</cp:coreProperties>
</file>