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5" r:id="rId42"/>
    <p:sldId id="297" r:id="rId43"/>
    <p:sldId id="299"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9144000" cy="6858000" type="screen4x3"/>
  <p:notesSz cx="6858000" cy="9144000"/>
  <p:defaultTextStyle>
    <a:defPPr>
      <a:defRPr lang="ru-RU">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ратулы" userId="db5001f1dc0e8ccd" providerId="LiveId" clId="{953A9ABC-329D-4018-BEFF-05FC91F652DA}"/>
    <pc:docChg chg="delSld">
      <pc:chgData name="Маратулы" userId="db5001f1dc0e8ccd" providerId="LiveId" clId="{953A9ABC-329D-4018-BEFF-05FC91F652DA}" dt="2021-04-06T07:10:22.188" v="4" actId="47"/>
      <pc:docMkLst>
        <pc:docMk/>
      </pc:docMkLst>
      <pc:sldChg chg="del">
        <pc:chgData name="Маратулы" userId="db5001f1dc0e8ccd" providerId="LiveId" clId="{953A9ABC-329D-4018-BEFF-05FC91F652DA}" dt="2021-04-06T07:10:22.188" v="4" actId="47"/>
        <pc:sldMkLst>
          <pc:docMk/>
          <pc:sldMk cId="0" sldId="271"/>
        </pc:sldMkLst>
      </pc:sldChg>
      <pc:sldChg chg="del">
        <pc:chgData name="Маратулы" userId="db5001f1dc0e8ccd" providerId="LiveId" clId="{953A9ABC-329D-4018-BEFF-05FC91F652DA}" dt="2021-04-06T06:33:14.087" v="3" actId="47"/>
        <pc:sldMkLst>
          <pc:docMk/>
          <pc:sldMk cId="0" sldId="294"/>
        </pc:sldMkLst>
      </pc:sldChg>
      <pc:sldChg chg="del">
        <pc:chgData name="Маратулы" userId="db5001f1dc0e8ccd" providerId="LiveId" clId="{953A9ABC-329D-4018-BEFF-05FC91F652DA}" dt="2021-04-06T06:33:11.998" v="2" actId="47"/>
        <pc:sldMkLst>
          <pc:docMk/>
          <pc:sldMk cId="0" sldId="296"/>
        </pc:sldMkLst>
      </pc:sldChg>
      <pc:sldChg chg="del">
        <pc:chgData name="Маратулы" userId="db5001f1dc0e8ccd" providerId="LiveId" clId="{953A9ABC-329D-4018-BEFF-05FC91F652DA}" dt="2021-04-06T06:33:05.827" v="0" actId="47"/>
        <pc:sldMkLst>
          <pc:docMk/>
          <pc:sldMk cId="0" sldId="298"/>
        </pc:sldMkLst>
      </pc:sldChg>
      <pc:sldChg chg="del">
        <pc:chgData name="Маратулы" userId="db5001f1dc0e8ccd" providerId="LiveId" clId="{953A9ABC-329D-4018-BEFF-05FC91F652DA}" dt="2021-04-06T06:33:09.651" v="1" actId="47"/>
        <pc:sldMkLst>
          <pc:docMk/>
          <pc:sldMk cId="0"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uFillTx/>
              </a:defRPr>
            </a:lvl1pPr>
          </a:lstStyle>
          <a:p>
            <a:endParaRPr lang="ru-RU">
              <a:uFillTx/>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uFillTx/>
              </a:defRPr>
            </a:lvl1pPr>
          </a:lstStyle>
          <a:p>
            <a:fld id="{767F8354-A570-4FC3-8A84-F9EDCC17C47A}" type="datetimeFigureOut">
              <a:rPr lang="ru-RU" smtClean="0">
                <a:uFillTx/>
              </a:rPr>
              <a:t>06.04.2021</a:t>
            </a:fld>
            <a:endParaRPr lang="ru-RU">
              <a:uFillTx/>
            </a:endParaRPr>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srgbClr val="000000"/>
            </a:solidFill>
          </a:ln>
        </p:spPr>
        <p:txBody>
          <a:bodyPr vert="horz" lIns="91440" tIns="45720" rIns="91440" bIns="45720" rtlCol="0" anchor="ctr"/>
          <a:lstStyle/>
          <a:p>
            <a:endParaRPr lang="ru-RU">
              <a:uFillTx/>
            </a:endParaRPr>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uFillTx/>
              </a:rPr>
              <a:t>Образец текста</a:t>
            </a:r>
          </a:p>
          <a:p>
            <a:pPr lvl="1"/>
            <a:r>
              <a:rPr lang="ru-RU">
                <a:uFillTx/>
              </a:rPr>
              <a:t>Второй уровень</a:t>
            </a:r>
          </a:p>
          <a:p>
            <a:pPr lvl="2"/>
            <a:r>
              <a:rPr lang="ru-RU">
                <a:uFillTx/>
              </a:rPr>
              <a:t>Третий уровень</a:t>
            </a:r>
          </a:p>
          <a:p>
            <a:pPr lvl="3"/>
            <a:r>
              <a:rPr lang="ru-RU">
                <a:uFillTx/>
              </a:rPr>
              <a:t>Четвертый уровень</a:t>
            </a:r>
          </a:p>
          <a:p>
            <a:pPr lvl="4"/>
            <a:r>
              <a:rPr lang="ru-RU">
                <a:uFillTx/>
              </a:rPr>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uFillTx/>
              </a:defRPr>
            </a:lvl1pPr>
          </a:lstStyle>
          <a:p>
            <a:endParaRPr lang="ru-RU">
              <a:uFillTx/>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uFillTx/>
              </a:defRPr>
            </a:lvl1pPr>
          </a:lstStyle>
          <a:p>
            <a:fld id="{F11B5FA4-7E05-43B4-9385-66197A3DF9DC}" type="slidenum">
              <a:rPr lang="ru-RU" smtClean="0">
                <a:uFillTx/>
              </a:rPr>
              <a:t>‹#›</a:t>
            </a:fld>
            <a:endParaRPr lang="ru-RU">
              <a:uFillTx/>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uFillTx/>
        <a:latin typeface="+mn-lt"/>
        <a:ea typeface="+mn-ea"/>
        <a:cs typeface="+mn-cs"/>
      </a:defRPr>
    </a:lvl1pPr>
    <a:lvl2pPr marL="457200" algn="l" defTabSz="914400" rtl="0" eaLnBrk="1" latinLnBrk="0" hangingPunct="1">
      <a:defRPr sz="1200" kern="1200">
        <a:solidFill>
          <a:schemeClr val="tx1"/>
        </a:solidFill>
        <a:uFillTx/>
        <a:latin typeface="+mn-lt"/>
        <a:ea typeface="+mn-ea"/>
        <a:cs typeface="+mn-cs"/>
      </a:defRPr>
    </a:lvl2pPr>
    <a:lvl3pPr marL="914400" algn="l" defTabSz="914400" rtl="0" eaLnBrk="1" latinLnBrk="0" hangingPunct="1">
      <a:defRPr sz="1200" kern="1200">
        <a:solidFill>
          <a:schemeClr val="tx1"/>
        </a:solidFill>
        <a:uFillTx/>
        <a:latin typeface="+mn-lt"/>
        <a:ea typeface="+mn-ea"/>
        <a:cs typeface="+mn-cs"/>
      </a:defRPr>
    </a:lvl3pPr>
    <a:lvl4pPr marL="1371600" algn="l" defTabSz="914400" rtl="0" eaLnBrk="1" latinLnBrk="0" hangingPunct="1">
      <a:defRPr sz="1200" kern="1200">
        <a:solidFill>
          <a:schemeClr val="tx1"/>
        </a:solidFill>
        <a:uFillTx/>
        <a:latin typeface="+mn-lt"/>
        <a:ea typeface="+mn-ea"/>
        <a:cs typeface="+mn-cs"/>
      </a:defRPr>
    </a:lvl4pPr>
    <a:lvl5pPr marL="1828800" algn="l" defTabSz="914400" rtl="0" eaLnBrk="1" latinLnBrk="0" hangingPunct="1">
      <a:defRPr sz="1200" kern="1200">
        <a:solidFill>
          <a:schemeClr val="tx1"/>
        </a:solidFill>
        <a:uFillTx/>
        <a:latin typeface="+mn-lt"/>
        <a:ea typeface="+mn-ea"/>
        <a:cs typeface="+mn-cs"/>
      </a:defRPr>
    </a:lvl5pPr>
    <a:lvl6pPr marL="2286000" algn="l" defTabSz="914400" rtl="0" eaLnBrk="1" latinLnBrk="0" hangingPunct="1">
      <a:defRPr sz="1200" kern="1200">
        <a:solidFill>
          <a:schemeClr val="tx1"/>
        </a:solidFill>
        <a:uFillTx/>
        <a:latin typeface="+mn-lt"/>
        <a:ea typeface="+mn-ea"/>
        <a:cs typeface="+mn-cs"/>
      </a:defRPr>
    </a:lvl6pPr>
    <a:lvl7pPr marL="2743200" algn="l" defTabSz="914400" rtl="0" eaLnBrk="1" latinLnBrk="0" hangingPunct="1">
      <a:defRPr sz="1200" kern="1200">
        <a:solidFill>
          <a:schemeClr val="tx1"/>
        </a:solidFill>
        <a:uFillTx/>
        <a:latin typeface="+mn-lt"/>
        <a:ea typeface="+mn-ea"/>
        <a:cs typeface="+mn-cs"/>
      </a:defRPr>
    </a:lvl7pPr>
    <a:lvl8pPr marL="3200400" algn="l" defTabSz="914400" rtl="0" eaLnBrk="1" latinLnBrk="0" hangingPunct="1">
      <a:defRPr sz="1200" kern="1200">
        <a:solidFill>
          <a:schemeClr val="tx1"/>
        </a:solidFill>
        <a:uFillTx/>
        <a:latin typeface="+mn-lt"/>
        <a:ea typeface="+mn-ea"/>
        <a:cs typeface="+mn-cs"/>
      </a:defRPr>
    </a:lvl8pPr>
    <a:lvl9pPr marL="3657600" algn="l" defTabSz="914400" rtl="0" eaLnBrk="1" latinLnBrk="0" hangingPunct="1">
      <a:defRPr sz="12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0A2E712D-9E95-4A84-A925-65622FA0F0D9}" type="slidenum">
              <a:rPr lang="en-US" sz="1000" b="0">
                <a:uFillTx/>
                <a:latin typeface="Times New Roman" pitchFamily="18" charset="0"/>
              </a:rPr>
              <a:pPr/>
              <a:t>21</a:t>
            </a:fld>
            <a:endParaRPr lang="en-US" sz="1000" b="0">
              <a:uFillTx/>
              <a:latin typeface="Times New Roman" pitchFamily="18" charset="0"/>
            </a:endParaRPr>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933851">
              <a:defRPr sz="2400">
                <a:solidFill>
                  <a:schemeClr val="tx1"/>
                </a:solidFill>
                <a:uFillTx/>
                <a:latin typeface="Times New Roman" pitchFamily="18" charset="0"/>
              </a:defRPr>
            </a:lvl1pPr>
            <a:lvl2pPr marL="730840" indent="-281092" defTabSz="933851">
              <a:defRPr sz="2400">
                <a:solidFill>
                  <a:schemeClr val="tx1"/>
                </a:solidFill>
                <a:uFillTx/>
                <a:latin typeface="Times New Roman" pitchFamily="18" charset="0"/>
              </a:defRPr>
            </a:lvl2pPr>
            <a:lvl3pPr marL="1124369" indent="-224874" defTabSz="933851">
              <a:defRPr sz="2400">
                <a:solidFill>
                  <a:schemeClr val="tx1"/>
                </a:solidFill>
                <a:uFillTx/>
                <a:latin typeface="Times New Roman" pitchFamily="18" charset="0"/>
              </a:defRPr>
            </a:lvl3pPr>
            <a:lvl4pPr marL="1574117" indent="-224874" defTabSz="933851">
              <a:defRPr sz="2400">
                <a:solidFill>
                  <a:schemeClr val="tx1"/>
                </a:solidFill>
                <a:uFillTx/>
                <a:latin typeface="Times New Roman" pitchFamily="18" charset="0"/>
              </a:defRPr>
            </a:lvl4pPr>
            <a:lvl5pPr marL="2023864" indent="-224874" defTabSz="933851">
              <a:defRPr sz="2400">
                <a:solidFill>
                  <a:schemeClr val="tx1"/>
                </a:solidFill>
                <a:uFillTx/>
                <a:latin typeface="Times New Roman" pitchFamily="18" charset="0"/>
              </a:defRPr>
            </a:lvl5pPr>
            <a:lvl6pPr marL="2473612" indent="-224874" defTabSz="933851" eaLnBrk="0" fontAlgn="base" hangingPunct="0">
              <a:spcBef>
                <a:spcPct val="0"/>
              </a:spcBef>
              <a:spcAft>
                <a:spcPct val="0"/>
              </a:spcAft>
              <a:defRPr sz="2400">
                <a:solidFill>
                  <a:schemeClr val="tx1"/>
                </a:solidFill>
                <a:uFillTx/>
                <a:latin typeface="Times New Roman" pitchFamily="18" charset="0"/>
              </a:defRPr>
            </a:lvl6pPr>
            <a:lvl7pPr marL="2923360" indent="-224874" defTabSz="933851" eaLnBrk="0" fontAlgn="base" hangingPunct="0">
              <a:spcBef>
                <a:spcPct val="0"/>
              </a:spcBef>
              <a:spcAft>
                <a:spcPct val="0"/>
              </a:spcAft>
              <a:defRPr sz="2400">
                <a:solidFill>
                  <a:schemeClr val="tx1"/>
                </a:solidFill>
                <a:uFillTx/>
                <a:latin typeface="Times New Roman" pitchFamily="18" charset="0"/>
              </a:defRPr>
            </a:lvl7pPr>
            <a:lvl8pPr marL="3373107" indent="-224874" defTabSz="933851" eaLnBrk="0" fontAlgn="base" hangingPunct="0">
              <a:spcBef>
                <a:spcPct val="0"/>
              </a:spcBef>
              <a:spcAft>
                <a:spcPct val="0"/>
              </a:spcAft>
              <a:defRPr sz="2400">
                <a:solidFill>
                  <a:schemeClr val="tx1"/>
                </a:solidFill>
                <a:uFillTx/>
                <a:latin typeface="Times New Roman" pitchFamily="18" charset="0"/>
              </a:defRPr>
            </a:lvl8pPr>
            <a:lvl9pPr marL="3822855" indent="-224874" defTabSz="933851" eaLnBrk="0" fontAlgn="base" hangingPunct="0">
              <a:spcBef>
                <a:spcPct val="0"/>
              </a:spcBef>
              <a:spcAft>
                <a:spcPct val="0"/>
              </a:spcAft>
              <a:defRPr sz="2400">
                <a:solidFill>
                  <a:schemeClr val="tx1"/>
                </a:solidFill>
                <a:uFillTx/>
                <a:latin typeface="Times New Roman" pitchFamily="18" charset="0"/>
              </a:defRPr>
            </a:lvl9pPr>
          </a:lstStyle>
          <a:p>
            <a:fld id="{99A75C3C-C01A-4E57-8BB6-0BD6F130FC33}" type="slidenum">
              <a:rPr lang="en-US" sz="1000">
                <a:uFillTx/>
              </a:rPr>
              <a:pPr/>
              <a:t>39</a:t>
            </a:fld>
            <a:endParaRPr lang="en-US" sz="1000">
              <a:uFillTx/>
            </a:endParaRPr>
          </a:p>
        </p:txBody>
      </p:sp>
      <p:sp>
        <p:nvSpPr>
          <p:cNvPr id="47107" name="Rectangle 2"/>
          <p:cNvSpPr>
            <a:spLocks noGrp="1" noRot="1" noChangeAspect="1" noChangeArrowheads="1" noTextEdit="1"/>
          </p:cNvSpPr>
          <p:nvPr>
            <p:ph type="sldImg"/>
          </p:nvPr>
        </p:nvSpPr>
        <p:spPr>
          <a:xfrm>
            <a:off x="1150938" y="690563"/>
            <a:ext cx="4556125" cy="3417887"/>
          </a:xfrm>
        </p:spPr>
      </p:sp>
      <p:sp>
        <p:nvSpPr>
          <p:cNvPr id="47108"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33851">
              <a:defRPr sz="2400">
                <a:solidFill>
                  <a:schemeClr val="tx1"/>
                </a:solidFill>
                <a:uFillTx/>
                <a:latin typeface="Times New Roman" pitchFamily="18" charset="0"/>
              </a:defRPr>
            </a:lvl1pPr>
            <a:lvl2pPr marL="730840" indent="-281092" defTabSz="933851">
              <a:defRPr sz="2400">
                <a:solidFill>
                  <a:schemeClr val="tx1"/>
                </a:solidFill>
                <a:uFillTx/>
                <a:latin typeface="Times New Roman" pitchFamily="18" charset="0"/>
              </a:defRPr>
            </a:lvl2pPr>
            <a:lvl3pPr marL="1124369" indent="-224874" defTabSz="933851">
              <a:defRPr sz="2400">
                <a:solidFill>
                  <a:schemeClr val="tx1"/>
                </a:solidFill>
                <a:uFillTx/>
                <a:latin typeface="Times New Roman" pitchFamily="18" charset="0"/>
              </a:defRPr>
            </a:lvl3pPr>
            <a:lvl4pPr marL="1574117" indent="-224874" defTabSz="933851">
              <a:defRPr sz="2400">
                <a:solidFill>
                  <a:schemeClr val="tx1"/>
                </a:solidFill>
                <a:uFillTx/>
                <a:latin typeface="Times New Roman" pitchFamily="18" charset="0"/>
              </a:defRPr>
            </a:lvl4pPr>
            <a:lvl5pPr marL="2023864" indent="-224874" defTabSz="933851">
              <a:defRPr sz="2400">
                <a:solidFill>
                  <a:schemeClr val="tx1"/>
                </a:solidFill>
                <a:uFillTx/>
                <a:latin typeface="Times New Roman" pitchFamily="18" charset="0"/>
              </a:defRPr>
            </a:lvl5pPr>
            <a:lvl6pPr marL="2473612" indent="-224874" defTabSz="933851" eaLnBrk="0" fontAlgn="base" hangingPunct="0">
              <a:spcBef>
                <a:spcPct val="0"/>
              </a:spcBef>
              <a:spcAft>
                <a:spcPct val="0"/>
              </a:spcAft>
              <a:defRPr sz="2400">
                <a:solidFill>
                  <a:schemeClr val="tx1"/>
                </a:solidFill>
                <a:uFillTx/>
                <a:latin typeface="Times New Roman" pitchFamily="18" charset="0"/>
              </a:defRPr>
            </a:lvl6pPr>
            <a:lvl7pPr marL="2923360" indent="-224874" defTabSz="933851" eaLnBrk="0" fontAlgn="base" hangingPunct="0">
              <a:spcBef>
                <a:spcPct val="0"/>
              </a:spcBef>
              <a:spcAft>
                <a:spcPct val="0"/>
              </a:spcAft>
              <a:defRPr sz="2400">
                <a:solidFill>
                  <a:schemeClr val="tx1"/>
                </a:solidFill>
                <a:uFillTx/>
                <a:latin typeface="Times New Roman" pitchFamily="18" charset="0"/>
              </a:defRPr>
            </a:lvl7pPr>
            <a:lvl8pPr marL="3373107" indent="-224874" defTabSz="933851" eaLnBrk="0" fontAlgn="base" hangingPunct="0">
              <a:spcBef>
                <a:spcPct val="0"/>
              </a:spcBef>
              <a:spcAft>
                <a:spcPct val="0"/>
              </a:spcAft>
              <a:defRPr sz="2400">
                <a:solidFill>
                  <a:schemeClr val="tx1"/>
                </a:solidFill>
                <a:uFillTx/>
                <a:latin typeface="Times New Roman" pitchFamily="18" charset="0"/>
              </a:defRPr>
            </a:lvl8pPr>
            <a:lvl9pPr marL="3822855" indent="-224874" defTabSz="933851" eaLnBrk="0" fontAlgn="base" hangingPunct="0">
              <a:spcBef>
                <a:spcPct val="0"/>
              </a:spcBef>
              <a:spcAft>
                <a:spcPct val="0"/>
              </a:spcAft>
              <a:defRPr sz="2400">
                <a:solidFill>
                  <a:schemeClr val="tx1"/>
                </a:solidFill>
                <a:uFillTx/>
                <a:latin typeface="Times New Roman" pitchFamily="18" charset="0"/>
              </a:defRPr>
            </a:lvl9pPr>
          </a:lstStyle>
          <a:p>
            <a:fld id="{D24999A3-4E9F-4D0C-8D04-65C062B8AB2A}" type="slidenum">
              <a:rPr lang="en-US" sz="1000">
                <a:uFillTx/>
              </a:rPr>
              <a:pPr/>
              <a:t>40</a:t>
            </a:fld>
            <a:endParaRPr lang="en-US" sz="1000">
              <a:uFillTx/>
            </a:endParaRPr>
          </a:p>
        </p:txBody>
      </p:sp>
      <p:sp>
        <p:nvSpPr>
          <p:cNvPr id="49155" name="Rectangle 2"/>
          <p:cNvSpPr>
            <a:spLocks noGrp="1" noRot="1" noChangeAspect="1" noChangeArrowheads="1" noTextEdit="1"/>
          </p:cNvSpPr>
          <p:nvPr>
            <p:ph type="sldImg"/>
          </p:nvPr>
        </p:nvSpPr>
        <p:spPr>
          <a:xfrm>
            <a:off x="1150938" y="690563"/>
            <a:ext cx="4556125" cy="3417887"/>
          </a:xfrm>
        </p:spPr>
      </p:sp>
      <p:sp>
        <p:nvSpPr>
          <p:cNvPr id="49156"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377E8AD5-9781-4960-B609-37AF2FCE5B1D}" type="slidenum">
              <a:rPr lang="en-US" sz="1000" b="0">
                <a:uFillTx/>
                <a:latin typeface="Times New Roman" pitchFamily="18" charset="0"/>
              </a:rPr>
              <a:pPr/>
              <a:t>30</a:t>
            </a:fld>
            <a:endParaRPr lang="en-US" sz="1000" b="0">
              <a:uFillTx/>
              <a:latin typeface="Times New Roman" pitchFamily="18" charset="0"/>
            </a:endParaRPr>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9EE4B1CF-354E-4EC2-9ED2-1B6C5F296738}" type="slidenum">
              <a:rPr lang="en-US" sz="1000" b="0">
                <a:uFillTx/>
                <a:latin typeface="Times New Roman" pitchFamily="18" charset="0"/>
              </a:rPr>
              <a:pPr/>
              <a:t>31</a:t>
            </a:fld>
            <a:endParaRPr lang="en-US" sz="1000" b="0">
              <a:uFillTx/>
              <a:latin typeface="Times New Roman" pitchFamily="18" charset="0"/>
            </a:endParaRPr>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A50953DB-9672-43DA-AEA6-5F30E063C0DD}" type="slidenum">
              <a:rPr lang="en-US" sz="1000" b="0">
                <a:uFillTx/>
                <a:latin typeface="Times New Roman" pitchFamily="18" charset="0"/>
              </a:rPr>
              <a:pPr/>
              <a:t>32</a:t>
            </a:fld>
            <a:endParaRPr lang="en-US" sz="1000" b="0">
              <a:uFillTx/>
              <a:latin typeface="Times New Roman" pitchFamily="18"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C9975C3A-5E39-48A3-8036-20F2C8C5651F}" type="slidenum">
              <a:rPr lang="en-US" sz="1000" b="0">
                <a:uFillTx/>
                <a:latin typeface="Times New Roman" pitchFamily="18" charset="0"/>
              </a:rPr>
              <a:pPr/>
              <a:t>33</a:t>
            </a:fld>
            <a:endParaRPr lang="en-US" sz="1000" b="0">
              <a:uFillTx/>
              <a:latin typeface="Times New Roman" pitchFamily="18"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2DE92E2F-0A90-4573-AE2D-5014BBB1387A}" type="slidenum">
              <a:rPr lang="en-US" sz="1000" b="0">
                <a:uFillTx/>
                <a:latin typeface="Times New Roman" pitchFamily="18" charset="0"/>
              </a:rPr>
              <a:pPr/>
              <a:t>34</a:t>
            </a:fld>
            <a:endParaRPr lang="en-US" sz="1000" b="0">
              <a:uFillTx/>
              <a:latin typeface="Times New Roman" pitchFamily="18" charset="0"/>
            </a:endParaRPr>
          </a:p>
        </p:txBody>
      </p:sp>
      <p:sp>
        <p:nvSpPr>
          <p:cNvPr id="134147" name="Rectangle 2"/>
          <p:cNvSpPr>
            <a:spLocks noGrp="1" noRot="1" noChangeAspect="1" noChangeArrowheads="1" noTextEdit="1"/>
          </p:cNvSpPr>
          <p:nvPr>
            <p:ph type="sldImg"/>
          </p:nvPr>
        </p:nvSpPr>
        <p:spPr/>
      </p:sp>
      <p:sp>
        <p:nvSpPr>
          <p:cNvPr id="134148"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5"/>
          <p:cNvSpPr>
            <a:spLocks noGrp="1" noChangeArrowheads="1"/>
          </p:cNvSpPr>
          <p:nvPr>
            <p:ph type="sldNum" sz="quarter" idx="5"/>
          </p:nvPr>
        </p:nvSpPr>
        <p:spPr>
          <a:noFill/>
        </p:spPr>
        <p:txBody>
          <a:bodyPr/>
          <a:lstStyle>
            <a:lvl1pPr defTabSz="928688">
              <a:defRPr sz="1200" b="1">
                <a:solidFill>
                  <a:schemeClr val="tx1"/>
                </a:solidFill>
                <a:uFillTx/>
                <a:latin typeface="Arial" pitchFamily="34" charset="0"/>
              </a:defRPr>
            </a:lvl1pPr>
            <a:lvl2pPr marL="742950" indent="-285750" defTabSz="928688">
              <a:defRPr sz="1200" b="1">
                <a:solidFill>
                  <a:schemeClr val="tx1"/>
                </a:solidFill>
                <a:uFillTx/>
                <a:latin typeface="Arial" pitchFamily="34" charset="0"/>
              </a:defRPr>
            </a:lvl2pPr>
            <a:lvl3pPr marL="1143000" indent="-228600" defTabSz="928688">
              <a:defRPr sz="1200" b="1">
                <a:solidFill>
                  <a:schemeClr val="tx1"/>
                </a:solidFill>
                <a:uFillTx/>
                <a:latin typeface="Arial" pitchFamily="34" charset="0"/>
              </a:defRPr>
            </a:lvl3pPr>
            <a:lvl4pPr marL="1600200" indent="-228600" defTabSz="928688">
              <a:defRPr sz="1200" b="1">
                <a:solidFill>
                  <a:schemeClr val="tx1"/>
                </a:solidFill>
                <a:uFillTx/>
                <a:latin typeface="Arial" pitchFamily="34" charset="0"/>
              </a:defRPr>
            </a:lvl4pPr>
            <a:lvl5pPr marL="2057400" indent="-228600" defTabSz="928688">
              <a:defRPr sz="1200" b="1">
                <a:solidFill>
                  <a:schemeClr val="tx1"/>
                </a:solidFill>
                <a:uFillTx/>
                <a:latin typeface="Arial" pitchFamily="34" charset="0"/>
              </a:defRPr>
            </a:lvl5pPr>
            <a:lvl6pPr marL="25146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6pPr>
            <a:lvl7pPr marL="29718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7pPr>
            <a:lvl8pPr marL="34290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8pPr>
            <a:lvl9pPr marL="3886200" indent="-228600" algn="ctr" defTabSz="928688" eaLnBrk="0" fontAlgn="base" hangingPunct="0">
              <a:lnSpc>
                <a:spcPct val="90000"/>
              </a:lnSpc>
              <a:spcBef>
                <a:spcPct val="30000"/>
              </a:spcBef>
              <a:spcAft>
                <a:spcPct val="0"/>
              </a:spcAft>
              <a:defRPr sz="1200" b="1">
                <a:solidFill>
                  <a:schemeClr val="tx1"/>
                </a:solidFill>
                <a:uFillTx/>
                <a:latin typeface="Arial" pitchFamily="34" charset="0"/>
              </a:defRPr>
            </a:lvl9pPr>
          </a:lstStyle>
          <a:p>
            <a:fld id="{4954F887-A5FB-44B3-B41B-CEA3AB99676E}" type="slidenum">
              <a:rPr lang="en-US" sz="1000" b="0">
                <a:uFillTx/>
                <a:latin typeface="Times New Roman" pitchFamily="18" charset="0"/>
              </a:rPr>
              <a:pPr/>
              <a:t>35</a:t>
            </a:fld>
            <a:endParaRPr lang="en-US" sz="1000" b="0">
              <a:uFillTx/>
              <a:latin typeface="Times New Roman" pitchFamily="18" charset="0"/>
            </a:endParaRPr>
          </a:p>
        </p:txBody>
      </p:sp>
      <p:sp>
        <p:nvSpPr>
          <p:cNvPr id="135171"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33851">
              <a:defRPr sz="2400">
                <a:solidFill>
                  <a:schemeClr val="tx1"/>
                </a:solidFill>
                <a:uFillTx/>
                <a:latin typeface="Times New Roman" pitchFamily="18" charset="0"/>
              </a:defRPr>
            </a:lvl1pPr>
            <a:lvl2pPr marL="730840" indent="-281092" defTabSz="933851">
              <a:defRPr sz="2400">
                <a:solidFill>
                  <a:schemeClr val="tx1"/>
                </a:solidFill>
                <a:uFillTx/>
                <a:latin typeface="Times New Roman" pitchFamily="18" charset="0"/>
              </a:defRPr>
            </a:lvl2pPr>
            <a:lvl3pPr marL="1124369" indent="-224874" defTabSz="933851">
              <a:defRPr sz="2400">
                <a:solidFill>
                  <a:schemeClr val="tx1"/>
                </a:solidFill>
                <a:uFillTx/>
                <a:latin typeface="Times New Roman" pitchFamily="18" charset="0"/>
              </a:defRPr>
            </a:lvl3pPr>
            <a:lvl4pPr marL="1574117" indent="-224874" defTabSz="933851">
              <a:defRPr sz="2400">
                <a:solidFill>
                  <a:schemeClr val="tx1"/>
                </a:solidFill>
                <a:uFillTx/>
                <a:latin typeface="Times New Roman" pitchFamily="18" charset="0"/>
              </a:defRPr>
            </a:lvl4pPr>
            <a:lvl5pPr marL="2023864" indent="-224874" defTabSz="933851">
              <a:defRPr sz="2400">
                <a:solidFill>
                  <a:schemeClr val="tx1"/>
                </a:solidFill>
                <a:uFillTx/>
                <a:latin typeface="Times New Roman" pitchFamily="18" charset="0"/>
              </a:defRPr>
            </a:lvl5pPr>
            <a:lvl6pPr marL="2473612" indent="-224874" defTabSz="933851" eaLnBrk="0" fontAlgn="base" hangingPunct="0">
              <a:spcBef>
                <a:spcPct val="0"/>
              </a:spcBef>
              <a:spcAft>
                <a:spcPct val="0"/>
              </a:spcAft>
              <a:defRPr sz="2400">
                <a:solidFill>
                  <a:schemeClr val="tx1"/>
                </a:solidFill>
                <a:uFillTx/>
                <a:latin typeface="Times New Roman" pitchFamily="18" charset="0"/>
              </a:defRPr>
            </a:lvl6pPr>
            <a:lvl7pPr marL="2923360" indent="-224874" defTabSz="933851" eaLnBrk="0" fontAlgn="base" hangingPunct="0">
              <a:spcBef>
                <a:spcPct val="0"/>
              </a:spcBef>
              <a:spcAft>
                <a:spcPct val="0"/>
              </a:spcAft>
              <a:defRPr sz="2400">
                <a:solidFill>
                  <a:schemeClr val="tx1"/>
                </a:solidFill>
                <a:uFillTx/>
                <a:latin typeface="Times New Roman" pitchFamily="18" charset="0"/>
              </a:defRPr>
            </a:lvl7pPr>
            <a:lvl8pPr marL="3373107" indent="-224874" defTabSz="933851" eaLnBrk="0" fontAlgn="base" hangingPunct="0">
              <a:spcBef>
                <a:spcPct val="0"/>
              </a:spcBef>
              <a:spcAft>
                <a:spcPct val="0"/>
              </a:spcAft>
              <a:defRPr sz="2400">
                <a:solidFill>
                  <a:schemeClr val="tx1"/>
                </a:solidFill>
                <a:uFillTx/>
                <a:latin typeface="Times New Roman" pitchFamily="18" charset="0"/>
              </a:defRPr>
            </a:lvl8pPr>
            <a:lvl9pPr marL="3822855" indent="-224874" defTabSz="933851" eaLnBrk="0" fontAlgn="base" hangingPunct="0">
              <a:spcBef>
                <a:spcPct val="0"/>
              </a:spcBef>
              <a:spcAft>
                <a:spcPct val="0"/>
              </a:spcAft>
              <a:defRPr sz="2400">
                <a:solidFill>
                  <a:schemeClr val="tx1"/>
                </a:solidFill>
                <a:uFillTx/>
                <a:latin typeface="Times New Roman" pitchFamily="18" charset="0"/>
              </a:defRPr>
            </a:lvl9pPr>
          </a:lstStyle>
          <a:p>
            <a:fld id="{D9C651EE-6075-48EF-A648-CA0D5F99B458}" type="slidenum">
              <a:rPr lang="en-US" sz="1000">
                <a:uFillTx/>
              </a:rPr>
              <a:pPr/>
              <a:t>37</a:t>
            </a:fld>
            <a:endParaRPr lang="en-US" sz="1000">
              <a:uFillTx/>
            </a:endParaRPr>
          </a:p>
        </p:txBody>
      </p:sp>
      <p:sp>
        <p:nvSpPr>
          <p:cNvPr id="43011" name="Rectangle 2"/>
          <p:cNvSpPr>
            <a:spLocks noGrp="1" noRot="1" noChangeAspect="1" noChangeArrowheads="1" noTextEdit="1"/>
          </p:cNvSpPr>
          <p:nvPr>
            <p:ph type="sldImg"/>
          </p:nvPr>
        </p:nvSpPr>
        <p:spPr>
          <a:xfrm>
            <a:off x="1150938" y="690563"/>
            <a:ext cx="4556125" cy="3417887"/>
          </a:xfrm>
        </p:spPr>
      </p:sp>
      <p:sp>
        <p:nvSpPr>
          <p:cNvPr id="43012"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33851">
              <a:defRPr sz="2400">
                <a:solidFill>
                  <a:schemeClr val="tx1"/>
                </a:solidFill>
                <a:uFillTx/>
                <a:latin typeface="Times New Roman" pitchFamily="18" charset="0"/>
              </a:defRPr>
            </a:lvl1pPr>
            <a:lvl2pPr marL="730840" indent="-281092" defTabSz="933851">
              <a:defRPr sz="2400">
                <a:solidFill>
                  <a:schemeClr val="tx1"/>
                </a:solidFill>
                <a:uFillTx/>
                <a:latin typeface="Times New Roman" pitchFamily="18" charset="0"/>
              </a:defRPr>
            </a:lvl2pPr>
            <a:lvl3pPr marL="1124369" indent="-224874" defTabSz="933851">
              <a:defRPr sz="2400">
                <a:solidFill>
                  <a:schemeClr val="tx1"/>
                </a:solidFill>
                <a:uFillTx/>
                <a:latin typeface="Times New Roman" pitchFamily="18" charset="0"/>
              </a:defRPr>
            </a:lvl3pPr>
            <a:lvl4pPr marL="1574117" indent="-224874" defTabSz="933851">
              <a:defRPr sz="2400">
                <a:solidFill>
                  <a:schemeClr val="tx1"/>
                </a:solidFill>
                <a:uFillTx/>
                <a:latin typeface="Times New Roman" pitchFamily="18" charset="0"/>
              </a:defRPr>
            </a:lvl4pPr>
            <a:lvl5pPr marL="2023864" indent="-224874" defTabSz="933851">
              <a:defRPr sz="2400">
                <a:solidFill>
                  <a:schemeClr val="tx1"/>
                </a:solidFill>
                <a:uFillTx/>
                <a:latin typeface="Times New Roman" pitchFamily="18" charset="0"/>
              </a:defRPr>
            </a:lvl5pPr>
            <a:lvl6pPr marL="2473612" indent="-224874" defTabSz="933851" eaLnBrk="0" fontAlgn="base" hangingPunct="0">
              <a:spcBef>
                <a:spcPct val="0"/>
              </a:spcBef>
              <a:spcAft>
                <a:spcPct val="0"/>
              </a:spcAft>
              <a:defRPr sz="2400">
                <a:solidFill>
                  <a:schemeClr val="tx1"/>
                </a:solidFill>
                <a:uFillTx/>
                <a:latin typeface="Times New Roman" pitchFamily="18" charset="0"/>
              </a:defRPr>
            </a:lvl6pPr>
            <a:lvl7pPr marL="2923360" indent="-224874" defTabSz="933851" eaLnBrk="0" fontAlgn="base" hangingPunct="0">
              <a:spcBef>
                <a:spcPct val="0"/>
              </a:spcBef>
              <a:spcAft>
                <a:spcPct val="0"/>
              </a:spcAft>
              <a:defRPr sz="2400">
                <a:solidFill>
                  <a:schemeClr val="tx1"/>
                </a:solidFill>
                <a:uFillTx/>
                <a:latin typeface="Times New Roman" pitchFamily="18" charset="0"/>
              </a:defRPr>
            </a:lvl7pPr>
            <a:lvl8pPr marL="3373107" indent="-224874" defTabSz="933851" eaLnBrk="0" fontAlgn="base" hangingPunct="0">
              <a:spcBef>
                <a:spcPct val="0"/>
              </a:spcBef>
              <a:spcAft>
                <a:spcPct val="0"/>
              </a:spcAft>
              <a:defRPr sz="2400">
                <a:solidFill>
                  <a:schemeClr val="tx1"/>
                </a:solidFill>
                <a:uFillTx/>
                <a:latin typeface="Times New Roman" pitchFamily="18" charset="0"/>
              </a:defRPr>
            </a:lvl8pPr>
            <a:lvl9pPr marL="3822855" indent="-224874" defTabSz="933851" eaLnBrk="0" fontAlgn="base" hangingPunct="0">
              <a:spcBef>
                <a:spcPct val="0"/>
              </a:spcBef>
              <a:spcAft>
                <a:spcPct val="0"/>
              </a:spcAft>
              <a:defRPr sz="2400">
                <a:solidFill>
                  <a:schemeClr val="tx1"/>
                </a:solidFill>
                <a:uFillTx/>
                <a:latin typeface="Times New Roman" pitchFamily="18" charset="0"/>
              </a:defRPr>
            </a:lvl9pPr>
          </a:lstStyle>
          <a:p>
            <a:fld id="{E26201A5-E43B-45CB-A8F3-EC9DDC78B001}" type="slidenum">
              <a:rPr lang="en-US" sz="1000">
                <a:uFillTx/>
              </a:rPr>
              <a:pPr/>
              <a:t>38</a:t>
            </a:fld>
            <a:endParaRPr lang="en-US" sz="1000">
              <a:uFillTx/>
            </a:endParaRPr>
          </a:p>
        </p:txBody>
      </p:sp>
      <p:sp>
        <p:nvSpPr>
          <p:cNvPr id="45059" name="Rectangle 2"/>
          <p:cNvSpPr>
            <a:spLocks noGrp="1" noRot="1" noChangeAspect="1" noChangeArrowheads="1" noTextEdit="1"/>
          </p:cNvSpPr>
          <p:nvPr>
            <p:ph type="sldImg"/>
          </p:nvPr>
        </p:nvSpPr>
        <p:spPr>
          <a:xfrm>
            <a:off x="1150938" y="690563"/>
            <a:ext cx="4556125" cy="3417887"/>
          </a:xfrm>
        </p:spPr>
      </p:sp>
      <p:sp>
        <p:nvSpPr>
          <p:cNvPr id="45060" name="Rectangle 3"/>
          <p:cNvSpPr>
            <a:spLocks noGrp="1" noChangeArrowheads="1"/>
          </p:cNvSpPr>
          <p:nvPr>
            <p:ph type="body" idx="1"/>
          </p:nvPr>
        </p:nvSpPr>
        <p:spPr>
          <a:noFill/>
        </p:spPr>
        <p:txBody>
          <a:bodyPr/>
          <a:lstStyle/>
          <a:p>
            <a:endParaRPr lang="ru-RU">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uFillTx/>
              </a:defRPr>
            </a:lvl1pPr>
          </a:lstStyle>
          <a:p>
            <a:r>
              <a:rPr kumimoji="0" lang="ru-RU">
                <a:uFillTx/>
              </a:rPr>
              <a:t>Образец заголовка</a:t>
            </a:r>
            <a:endParaRPr kumimoji="0" lang="en-US">
              <a:uFillTx/>
            </a:endParaRPr>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uFillTx/>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uFillTx/>
              </a:rPr>
              <a:t>Образец подзаголовка</a:t>
            </a:r>
            <a:endParaRPr kumimoji="0" lang="en-US">
              <a:uFillTx/>
            </a:endParaRPr>
          </a:p>
        </p:txBody>
      </p:sp>
      <p:sp>
        <p:nvSpPr>
          <p:cNvPr id="28" name="Дата 27"/>
          <p:cNvSpPr>
            <a:spLocks noGrp="1"/>
          </p:cNvSpPr>
          <p:nvPr>
            <p:ph type="dt" sz="half" idx="10"/>
          </p:nvPr>
        </p:nvSpPr>
        <p:spPr bwMode="auto">
          <a:xfrm rot="5400000">
            <a:off x="7764621" y="1174097"/>
            <a:ext cx="2286000" cy="381000"/>
          </a:xfrm>
        </p:spPr>
        <p:txBody>
          <a:bodyPr/>
          <a:lstStyle/>
          <a:p>
            <a:fld id="{B4C71EC6-210F-42DE-9C53-41977AD35B3D}" type="datetimeFigureOut">
              <a:rPr lang="ru-RU" smtClean="0">
                <a:uFillTx/>
              </a:rPr>
              <a:t>06.04.2021</a:t>
            </a:fld>
            <a:endParaRPr lang="ru-RU">
              <a:uFillTx/>
            </a:endParaRPr>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uFillTx/>
            </a:endParaRPr>
          </a:p>
        </p:txBody>
      </p:sp>
      <p:sp>
        <p:nvSpPr>
          <p:cNvPr id="10" name="Прямоугольник 9"/>
          <p:cNvSpPr>
            <a:spLocks/>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2" name="Прямоугольник 11"/>
          <p:cNvSpPr>
            <a:spLocks/>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4" name="Прямоугольник 13"/>
          <p:cNvSpPr>
            <a:spLocks/>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9" name="Прямоугольник 18"/>
          <p:cNvSpPr>
            <a:spLocks/>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27" name="Прямоугольник 26"/>
          <p:cNvSpPr>
            <a:spLocks/>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1" name="Овал 20"/>
          <p:cNvSpPr>
            <a:spLocks/>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3" name="Овал 22"/>
          <p:cNvSpPr>
            <a:spLocks/>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4" name="Овал 23"/>
          <p:cNvSpPr>
            <a:spLocks/>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6" name="Овал 25"/>
          <p:cNvSpPr>
            <a:spLocks/>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5" name="Овал 24"/>
          <p:cNvSpPr>
            <a:spLocks/>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uFillTx/>
              </a:rPr>
              <a:t>‹#›</a:t>
            </a:fld>
            <a:endParaRPr lang="ru-RU">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uFillTx/>
              </a:rPr>
              <a:t>Образец заголовка</a:t>
            </a:r>
            <a:endParaRPr kumimoji="0" lang="en-US">
              <a:uFillTx/>
            </a:endParaRPr>
          </a:p>
        </p:txBody>
      </p:sp>
      <p:sp>
        <p:nvSpPr>
          <p:cNvPr id="3" name="Вертикальный текст 2"/>
          <p:cNvSpPr>
            <a:spLocks noGrp="1"/>
          </p:cNvSpPr>
          <p:nvPr>
            <p:ph type="body" orient="vert" idx="1"/>
          </p:nvPr>
        </p:nvSpPr>
        <p:spPr/>
        <p:txBody>
          <a:bodyPr vert="eaVert"/>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4" name="Дата 3"/>
          <p:cNvSpPr>
            <a:spLocks noGrp="1"/>
          </p:cNvSpPr>
          <p:nvPr>
            <p:ph type="dt" sz="half" idx="10"/>
          </p:nvPr>
        </p:nvSpPr>
        <p:spPr/>
        <p:txBody>
          <a:bodyPr/>
          <a:lstStyle/>
          <a:p>
            <a:fld id="{B4C71EC6-210F-42DE-9C53-41977AD35B3D}" type="datetimeFigureOut">
              <a:rPr lang="ru-RU" smtClean="0">
                <a:uFillTx/>
              </a:rPr>
              <a:t>06.04.2021</a:t>
            </a:fld>
            <a:endParaRPr lang="ru-RU">
              <a:uFillTx/>
            </a:endParaRPr>
          </a:p>
        </p:txBody>
      </p:sp>
      <p:sp>
        <p:nvSpPr>
          <p:cNvPr id="5" name="Нижний колонтитул 4"/>
          <p:cNvSpPr>
            <a:spLocks noGrp="1"/>
          </p:cNvSpPr>
          <p:nvPr>
            <p:ph type="ftr" sz="quarter" idx="11"/>
          </p:nvPr>
        </p:nvSpPr>
        <p:spPr/>
        <p:txBody>
          <a:bodyPr/>
          <a:lstStyle/>
          <a:p>
            <a:endParaRPr lang="ru-RU">
              <a:uFillTx/>
            </a:endParaRPr>
          </a:p>
        </p:txBody>
      </p:sp>
      <p:sp>
        <p:nvSpPr>
          <p:cNvPr id="6" name="Номер слайда 5"/>
          <p:cNvSpPr>
            <a:spLocks noGrp="1"/>
          </p:cNvSpPr>
          <p:nvPr>
            <p:ph type="sldNum" sz="quarter" idx="12"/>
          </p:nvPr>
        </p:nvSpPr>
        <p:spPr/>
        <p:txBody>
          <a:bodyPr/>
          <a:lstStyle/>
          <a:p>
            <a:fld id="{B19B0651-EE4F-4900-A07F-96A6BFA9D0F0}" type="slidenum">
              <a:rPr lang="ru-RU" smtClean="0">
                <a:uFillTx/>
              </a:rPr>
              <a:t>‹#›</a:t>
            </a:fld>
            <a:endParaRPr lang="ru-RU">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a:uFillTx/>
              </a:rPr>
              <a:t>Образец заголовка</a:t>
            </a:r>
            <a:endParaRPr kumimoji="0" lang="en-US">
              <a:uFillTx/>
            </a:endParaRP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4" name="Дата 3"/>
          <p:cNvSpPr>
            <a:spLocks noGrp="1"/>
          </p:cNvSpPr>
          <p:nvPr>
            <p:ph type="dt" sz="half" idx="10"/>
          </p:nvPr>
        </p:nvSpPr>
        <p:spPr/>
        <p:txBody>
          <a:bodyPr/>
          <a:lstStyle/>
          <a:p>
            <a:fld id="{B4C71EC6-210F-42DE-9C53-41977AD35B3D}" type="datetimeFigureOut">
              <a:rPr lang="ru-RU" smtClean="0">
                <a:uFillTx/>
              </a:rPr>
              <a:t>06.04.2021</a:t>
            </a:fld>
            <a:endParaRPr lang="ru-RU">
              <a:uFillTx/>
            </a:endParaRPr>
          </a:p>
        </p:txBody>
      </p:sp>
      <p:sp>
        <p:nvSpPr>
          <p:cNvPr id="5" name="Нижний колонтитул 4"/>
          <p:cNvSpPr>
            <a:spLocks noGrp="1"/>
          </p:cNvSpPr>
          <p:nvPr>
            <p:ph type="ftr" sz="quarter" idx="11"/>
          </p:nvPr>
        </p:nvSpPr>
        <p:spPr/>
        <p:txBody>
          <a:bodyPr/>
          <a:lstStyle/>
          <a:p>
            <a:endParaRPr lang="ru-RU">
              <a:uFillTx/>
            </a:endParaRPr>
          </a:p>
        </p:txBody>
      </p:sp>
      <p:sp>
        <p:nvSpPr>
          <p:cNvPr id="6" name="Номер слайда 5"/>
          <p:cNvSpPr>
            <a:spLocks noGrp="1"/>
          </p:cNvSpPr>
          <p:nvPr>
            <p:ph type="sldNum" sz="quarter" idx="12"/>
          </p:nvPr>
        </p:nvSpPr>
        <p:spPr/>
        <p:txBody>
          <a:bodyPr/>
          <a:lstStyle/>
          <a:p>
            <a:fld id="{B19B0651-EE4F-4900-A07F-96A6BFA9D0F0}" type="slidenum">
              <a:rPr lang="ru-RU" smtClean="0">
                <a:uFillTx/>
              </a:rPr>
              <a:t>‹#›</a:t>
            </a:fld>
            <a:endParaRPr lang="ru-RU">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uFillTx/>
              </a:rPr>
              <a:t>Образец заголовка</a:t>
            </a:r>
            <a:endParaRPr kumimoji="0" lang="en-US">
              <a:uFillTx/>
            </a:endParaRPr>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7" name="Дата 6"/>
          <p:cNvSpPr>
            <a:spLocks noGrp="1"/>
          </p:cNvSpPr>
          <p:nvPr>
            <p:ph type="dt" sz="half" idx="14"/>
          </p:nvPr>
        </p:nvSpPr>
        <p:spPr/>
        <p:txBody>
          <a:bodyPr rtlCol="0"/>
          <a:lstStyle/>
          <a:p>
            <a:fld id="{B4C71EC6-210F-42DE-9C53-41977AD35B3D}" type="datetimeFigureOut">
              <a:rPr lang="ru-RU" smtClean="0">
                <a:uFillTx/>
              </a:rPr>
              <a:t>06.04.2021</a:t>
            </a:fld>
            <a:endParaRPr lang="ru-RU">
              <a:uFillTx/>
            </a:endParaRPr>
          </a:p>
        </p:txBody>
      </p:sp>
      <p:sp>
        <p:nvSpPr>
          <p:cNvPr id="9" name="Номер слайда 8"/>
          <p:cNvSpPr>
            <a:spLocks noGrp="1"/>
          </p:cNvSpPr>
          <p:nvPr>
            <p:ph type="sldNum" sz="quarter" idx="15"/>
          </p:nvPr>
        </p:nvSpPr>
        <p:spPr/>
        <p:txBody>
          <a:bodyPr rtlCol="0"/>
          <a:lstStyle/>
          <a:p>
            <a:fld id="{B19B0651-EE4F-4900-A07F-96A6BFA9D0F0}" type="slidenum">
              <a:rPr lang="ru-RU" smtClean="0">
                <a:uFillTx/>
              </a:rPr>
              <a:t>‹#›</a:t>
            </a:fld>
            <a:endParaRPr lang="ru-RU">
              <a:uFillTx/>
            </a:endParaRPr>
          </a:p>
        </p:txBody>
      </p:sp>
      <p:sp>
        <p:nvSpPr>
          <p:cNvPr id="10" name="Нижний колонтитул 9"/>
          <p:cNvSpPr>
            <a:spLocks noGrp="1"/>
          </p:cNvSpPr>
          <p:nvPr>
            <p:ph type="ftr" sz="quarter" idx="16"/>
          </p:nvPr>
        </p:nvSpPr>
        <p:spPr/>
        <p:txBody>
          <a:bodyPr rtlCol="0"/>
          <a:lstStyle/>
          <a:p>
            <a:endParaRPr lang="ru-RU">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uFillTx/>
              </a:defRPr>
            </a:lvl1pPr>
          </a:lstStyle>
          <a:p>
            <a:r>
              <a:rPr kumimoji="0" lang="ru-RU">
                <a:uFillTx/>
              </a:rPr>
              <a:t>Образец заголовка</a:t>
            </a:r>
            <a:endParaRPr kumimoji="0" lang="en-US">
              <a:uFillTx/>
            </a:endParaRPr>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uFillTx/>
              </a:defRPr>
            </a:lvl1pPr>
            <a:lvl2pPr>
              <a:buNone/>
              <a:defRPr sz="1800">
                <a:solidFill>
                  <a:schemeClr val="tx1">
                    <a:tint val="75000"/>
                  </a:schemeClr>
                </a:solidFill>
                <a:uFillTx/>
              </a:defRPr>
            </a:lvl2pPr>
            <a:lvl3pPr>
              <a:buNone/>
              <a:defRPr sz="1600">
                <a:solidFill>
                  <a:schemeClr val="tx1">
                    <a:tint val="75000"/>
                  </a:schemeClr>
                </a:solidFill>
                <a:uFillTx/>
              </a:defRPr>
            </a:lvl3pPr>
            <a:lvl4pPr>
              <a:buNone/>
              <a:defRPr sz="1400">
                <a:solidFill>
                  <a:schemeClr val="tx1">
                    <a:tint val="75000"/>
                  </a:schemeClr>
                </a:solidFill>
                <a:uFillTx/>
              </a:defRPr>
            </a:lvl4pPr>
            <a:lvl5pPr>
              <a:buNone/>
              <a:defRPr sz="1400">
                <a:solidFill>
                  <a:schemeClr val="tx1">
                    <a:tint val="75000"/>
                  </a:schemeClr>
                </a:solidFill>
                <a:uFillTx/>
              </a:defRPr>
            </a:lvl5pPr>
          </a:lstStyle>
          <a:p>
            <a:pPr lvl="0" eaLnBrk="1" latinLnBrk="0" hangingPunct="1"/>
            <a:r>
              <a:rPr kumimoji="0" lang="ru-RU">
                <a:uFillTx/>
              </a:rPr>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B4C71EC6-210F-42DE-9C53-41977AD35B3D}" type="datetimeFigureOut">
              <a:rPr lang="ru-RU" smtClean="0">
                <a:uFillTx/>
              </a:rPr>
              <a:t>06.04.2021</a:t>
            </a:fld>
            <a:endParaRPr lang="ru-RU">
              <a:uFillTx/>
            </a:endParaRPr>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uFillTx/>
            </a:endParaRPr>
          </a:p>
        </p:txBody>
      </p:sp>
      <p:sp>
        <p:nvSpPr>
          <p:cNvPr id="9" name="Прямоугольник 8"/>
          <p:cNvSpPr>
            <a:spLocks/>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0" name="Прямоугольник 9"/>
          <p:cNvSpPr>
            <a:spLocks/>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1" name="Прямоугольник 10"/>
          <p:cNvSpPr>
            <a:spLocks/>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2" name="Прямоугольник 11"/>
          <p:cNvSpPr>
            <a:spLocks/>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8" name="Прямоугольник 17"/>
          <p:cNvSpPr>
            <a:spLocks/>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19" name="Овал 18"/>
          <p:cNvSpPr>
            <a:spLocks/>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0" name="Овал 19"/>
          <p:cNvSpPr>
            <a:spLocks/>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1" name="Овал 20"/>
          <p:cNvSpPr>
            <a:spLocks/>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2" name="Овал 21"/>
          <p:cNvSpPr>
            <a:spLocks/>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3" name="Овал 22"/>
          <p:cNvSpPr>
            <a:spLocks/>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uFillTx/>
              </a:rPr>
              <a:t>‹#›</a:t>
            </a:fld>
            <a:endParaRPr lang="ru-RU">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uFillTx/>
              </a:rPr>
              <a:t>Образец заголовка</a:t>
            </a:r>
            <a:endParaRPr kumimoji="0" lang="en-US">
              <a:uFillTx/>
            </a:endParaRPr>
          </a:p>
        </p:txBody>
      </p:sp>
      <p:sp>
        <p:nvSpPr>
          <p:cNvPr id="5" name="Дата 4"/>
          <p:cNvSpPr>
            <a:spLocks noGrp="1"/>
          </p:cNvSpPr>
          <p:nvPr>
            <p:ph type="dt" sz="half" idx="10"/>
          </p:nvPr>
        </p:nvSpPr>
        <p:spPr/>
        <p:txBody>
          <a:bodyPr/>
          <a:lstStyle/>
          <a:p>
            <a:fld id="{B4C71EC6-210F-42DE-9C53-41977AD35B3D}" type="datetimeFigureOut">
              <a:rPr lang="ru-RU" smtClean="0">
                <a:uFillTx/>
              </a:rPr>
              <a:t>06.04.2021</a:t>
            </a:fld>
            <a:endParaRPr lang="ru-RU">
              <a:uFillTx/>
            </a:endParaRPr>
          </a:p>
        </p:txBody>
      </p:sp>
      <p:sp>
        <p:nvSpPr>
          <p:cNvPr id="6" name="Нижний колонтитул 5"/>
          <p:cNvSpPr>
            <a:spLocks noGrp="1"/>
          </p:cNvSpPr>
          <p:nvPr>
            <p:ph type="ftr" sz="quarter" idx="11"/>
          </p:nvPr>
        </p:nvSpPr>
        <p:spPr/>
        <p:txBody>
          <a:bodyPr/>
          <a:lstStyle/>
          <a:p>
            <a:endParaRPr lang="ru-RU">
              <a:uFillTx/>
            </a:endParaRPr>
          </a:p>
        </p:txBody>
      </p:sp>
      <p:sp>
        <p:nvSpPr>
          <p:cNvPr id="7" name="Номер слайда 6"/>
          <p:cNvSpPr>
            <a:spLocks noGrp="1"/>
          </p:cNvSpPr>
          <p:nvPr>
            <p:ph type="sldNum" sz="quarter" idx="12"/>
          </p:nvPr>
        </p:nvSpPr>
        <p:spPr/>
        <p:txBody>
          <a:bodyPr/>
          <a:lstStyle/>
          <a:p>
            <a:fld id="{B19B0651-EE4F-4900-A07F-96A6BFA9D0F0}" type="slidenum">
              <a:rPr lang="ru-RU" smtClean="0">
                <a:uFillTx/>
              </a:rPr>
              <a:t>‹#›</a:t>
            </a:fld>
            <a:endParaRPr lang="ru-RU">
              <a:uFillTx/>
            </a:endParaRPr>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uFillTx/>
              </a:defRPr>
            </a:lvl1pPr>
          </a:lstStyle>
          <a:p>
            <a:r>
              <a:rPr kumimoji="0" lang="ru-RU">
                <a:uFillTx/>
              </a:rPr>
              <a:t>Образец заголовка</a:t>
            </a:r>
            <a:endParaRPr kumimoji="0" lang="en-US">
              <a:uFillTx/>
            </a:endParaRPr>
          </a:p>
        </p:txBody>
      </p:sp>
      <p:sp>
        <p:nvSpPr>
          <p:cNvPr id="7" name="Дата 6"/>
          <p:cNvSpPr>
            <a:spLocks noGrp="1"/>
          </p:cNvSpPr>
          <p:nvPr>
            <p:ph type="dt" sz="half" idx="10"/>
          </p:nvPr>
        </p:nvSpPr>
        <p:spPr/>
        <p:txBody>
          <a:bodyPr/>
          <a:lstStyle/>
          <a:p>
            <a:fld id="{B4C71EC6-210F-42DE-9C53-41977AD35B3D}" type="datetimeFigureOut">
              <a:rPr lang="ru-RU" smtClean="0">
                <a:uFillTx/>
              </a:rPr>
              <a:t>06.04.2021</a:t>
            </a:fld>
            <a:endParaRPr lang="ru-RU">
              <a:uFillTx/>
            </a:endParaRPr>
          </a:p>
        </p:txBody>
      </p:sp>
      <p:sp>
        <p:nvSpPr>
          <p:cNvPr id="8" name="Нижний колонтитул 7"/>
          <p:cNvSpPr>
            <a:spLocks noGrp="1"/>
          </p:cNvSpPr>
          <p:nvPr>
            <p:ph type="ftr" sz="quarter" idx="11"/>
          </p:nvPr>
        </p:nvSpPr>
        <p:spPr/>
        <p:txBody>
          <a:bodyPr/>
          <a:lstStyle/>
          <a:p>
            <a:endParaRPr lang="ru-RU">
              <a:uFillTx/>
            </a:endParaRPr>
          </a:p>
        </p:txBody>
      </p:sp>
      <p:sp>
        <p:nvSpPr>
          <p:cNvPr id="9" name="Номер слайда 8"/>
          <p:cNvSpPr>
            <a:spLocks noGrp="1"/>
          </p:cNvSpPr>
          <p:nvPr>
            <p:ph type="sldNum" sz="quarter" idx="12"/>
          </p:nvPr>
        </p:nvSpPr>
        <p:spPr/>
        <p:txBody>
          <a:bodyPr/>
          <a:lstStyle/>
          <a:p>
            <a:fld id="{B19B0651-EE4F-4900-A07F-96A6BFA9D0F0}" type="slidenum">
              <a:rPr lang="ru-RU" smtClean="0">
                <a:uFillTx/>
              </a:rPr>
              <a:t>‹#›</a:t>
            </a:fld>
            <a:endParaRPr lang="ru-RU">
              <a:uFillTx/>
            </a:endParaRPr>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uFillTx/>
              </a:defRPr>
            </a:lvl1pPr>
          </a:lstStyle>
          <a:p>
            <a:pPr lvl="0" eaLnBrk="1" latinLnBrk="0" hangingPunct="1"/>
            <a:r>
              <a:rPr kumimoji="0" lang="ru-RU">
                <a:uFillTx/>
              </a:rPr>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uFillTx/>
              </a:defRPr>
            </a:lvl1pPr>
          </a:lstStyle>
          <a:p>
            <a:pPr lvl="0" eaLnBrk="1" latinLnBrk="0" hangingPunct="1"/>
            <a:r>
              <a:rPr kumimoji="0" lang="ru-RU">
                <a:uFillTx/>
              </a:rPr>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uFillTx/>
              </a:rPr>
              <a:t>Образец заголовка</a:t>
            </a:r>
            <a:endParaRPr kumimoji="0" lang="en-US">
              <a:uFillTx/>
            </a:endParaRPr>
          </a:p>
        </p:txBody>
      </p:sp>
      <p:sp>
        <p:nvSpPr>
          <p:cNvPr id="6" name="Дата 5"/>
          <p:cNvSpPr>
            <a:spLocks noGrp="1"/>
          </p:cNvSpPr>
          <p:nvPr>
            <p:ph type="dt" sz="half" idx="10"/>
          </p:nvPr>
        </p:nvSpPr>
        <p:spPr/>
        <p:txBody>
          <a:bodyPr rtlCol="0"/>
          <a:lstStyle/>
          <a:p>
            <a:fld id="{B4C71EC6-210F-42DE-9C53-41977AD35B3D}" type="datetimeFigureOut">
              <a:rPr lang="ru-RU" smtClean="0">
                <a:uFillTx/>
              </a:rPr>
              <a:t>06.04.2021</a:t>
            </a:fld>
            <a:endParaRPr lang="ru-RU">
              <a:uFillTx/>
            </a:endParaRPr>
          </a:p>
        </p:txBody>
      </p:sp>
      <p:sp>
        <p:nvSpPr>
          <p:cNvPr id="7" name="Номер слайда 6"/>
          <p:cNvSpPr>
            <a:spLocks noGrp="1"/>
          </p:cNvSpPr>
          <p:nvPr>
            <p:ph type="sldNum" sz="quarter" idx="11"/>
          </p:nvPr>
        </p:nvSpPr>
        <p:spPr/>
        <p:txBody>
          <a:bodyPr rtlCol="0"/>
          <a:lstStyle/>
          <a:p>
            <a:fld id="{B19B0651-EE4F-4900-A07F-96A6BFA9D0F0}" type="slidenum">
              <a:rPr lang="ru-RU" smtClean="0">
                <a:uFillTx/>
              </a:rPr>
              <a:t>‹#›</a:t>
            </a:fld>
            <a:endParaRPr lang="ru-RU">
              <a:uFillTx/>
            </a:endParaRPr>
          </a:p>
        </p:txBody>
      </p:sp>
      <p:sp>
        <p:nvSpPr>
          <p:cNvPr id="8" name="Нижний колонтитул 7"/>
          <p:cNvSpPr>
            <a:spLocks noGrp="1"/>
          </p:cNvSpPr>
          <p:nvPr>
            <p:ph type="ftr" sz="quarter" idx="12"/>
          </p:nvPr>
        </p:nvSpPr>
        <p:spPr/>
        <p:txBody>
          <a:bodyPr rtlCol="0"/>
          <a:lstStyle/>
          <a:p>
            <a:endParaRPr lang="ru-RU">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uFillTx/>
              </a:rPr>
              <a:t>06.04.2021</a:t>
            </a:fld>
            <a:endParaRPr lang="ru-RU">
              <a:uFillTx/>
            </a:endParaRPr>
          </a:p>
        </p:txBody>
      </p:sp>
      <p:sp>
        <p:nvSpPr>
          <p:cNvPr id="3" name="Нижний колонтитул 2"/>
          <p:cNvSpPr>
            <a:spLocks noGrp="1"/>
          </p:cNvSpPr>
          <p:nvPr>
            <p:ph type="ftr" sz="quarter" idx="11"/>
          </p:nvPr>
        </p:nvSpPr>
        <p:spPr/>
        <p:txBody>
          <a:bodyPr/>
          <a:lstStyle/>
          <a:p>
            <a:endParaRPr lang="ru-RU">
              <a:uFillTx/>
            </a:endParaRPr>
          </a:p>
        </p:txBody>
      </p:sp>
      <p:sp>
        <p:nvSpPr>
          <p:cNvPr id="4" name="Номер слайда 3"/>
          <p:cNvSpPr>
            <a:spLocks noGrp="1"/>
          </p:cNvSpPr>
          <p:nvPr>
            <p:ph type="sldNum" sz="quarter" idx="12"/>
          </p:nvPr>
        </p:nvSpPr>
        <p:spPr/>
        <p:txBody>
          <a:bodyPr/>
          <a:lstStyle/>
          <a:p>
            <a:fld id="{B19B0651-EE4F-4900-A07F-96A6BFA9D0F0}" type="slidenum">
              <a:rPr lang="ru-RU" smtClean="0">
                <a:uFillTx/>
              </a:rPr>
              <a:t>‹#›</a:t>
            </a:fld>
            <a:endParaRPr lang="ru-RU">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uFillTx/>
              </a:defRPr>
            </a:lvl1pPr>
          </a:lstStyle>
          <a:p>
            <a:r>
              <a:rPr kumimoji="0" lang="ru-RU">
                <a:uFillTx/>
              </a:rPr>
              <a:t>Образец заголовка</a:t>
            </a:r>
            <a:endParaRPr kumimoji="0" lang="en-US">
              <a:uFillTx/>
            </a:endParaRPr>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uFillTx/>
              </a:defRPr>
            </a:lvl1pPr>
            <a:lvl2pPr>
              <a:buNone/>
              <a:defRPr sz="1200">
                <a:uFillTx/>
              </a:defRPr>
            </a:lvl2pPr>
            <a:lvl3pPr>
              <a:buNone/>
              <a:defRPr sz="1000">
                <a:uFillTx/>
              </a:defRPr>
            </a:lvl3pPr>
            <a:lvl4pPr>
              <a:buNone/>
              <a:defRPr sz="900">
                <a:uFillTx/>
              </a:defRPr>
            </a:lvl4pPr>
            <a:lvl5pPr>
              <a:buNone/>
              <a:defRPr sz="900">
                <a:uFillTx/>
              </a:defRPr>
            </a:lvl5pPr>
          </a:lstStyle>
          <a:p>
            <a:pPr lvl="0" eaLnBrk="1" latinLnBrk="0" hangingPunct="1"/>
            <a:r>
              <a:rPr kumimoji="0" lang="ru-RU">
                <a:uFillTx/>
              </a:rPr>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2" name="Прямоугольник 11"/>
          <p:cNvSpPr>
            <a:spLocks/>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4" name="Овал 13"/>
          <p:cNvSpPr>
            <a:spLocks/>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a:uFillTx/>
              </a:rPr>
              <a:t>Образец текста</a:t>
            </a:r>
          </a:p>
          <a:p>
            <a:pPr lvl="1" eaLnBrk="1" latinLnBrk="0" hangingPunct="1"/>
            <a:r>
              <a:rPr lang="ru-RU">
                <a:uFillTx/>
              </a:rPr>
              <a:t>Второй уровень</a:t>
            </a:r>
          </a:p>
          <a:p>
            <a:pPr lvl="2" eaLnBrk="1" latinLnBrk="0" hangingPunct="1"/>
            <a:r>
              <a:rPr lang="ru-RU">
                <a:uFillTx/>
              </a:rPr>
              <a:t>Третий уровень</a:t>
            </a:r>
          </a:p>
          <a:p>
            <a:pPr lvl="3" eaLnBrk="1" latinLnBrk="0" hangingPunct="1"/>
            <a:r>
              <a:rPr lang="ru-RU">
                <a:uFillTx/>
              </a:rPr>
              <a:t>Четвертый уровень</a:t>
            </a:r>
          </a:p>
          <a:p>
            <a:pPr lvl="4" eaLnBrk="1" latinLnBrk="0" hangingPunct="1"/>
            <a:r>
              <a:rPr lang="ru-RU">
                <a:uFillTx/>
              </a:rPr>
              <a:t>Пятый уровень</a:t>
            </a:r>
            <a:endParaRPr kumimoji="0" lang="en-US">
              <a:uFillTx/>
            </a:endParaRPr>
          </a:p>
        </p:txBody>
      </p:sp>
      <p:sp>
        <p:nvSpPr>
          <p:cNvPr id="21" name="Дата 20"/>
          <p:cNvSpPr>
            <a:spLocks noGrp="1"/>
          </p:cNvSpPr>
          <p:nvPr>
            <p:ph type="dt" sz="half" idx="14"/>
          </p:nvPr>
        </p:nvSpPr>
        <p:spPr/>
        <p:txBody>
          <a:bodyPr rtlCol="0"/>
          <a:lstStyle/>
          <a:p>
            <a:fld id="{B4C71EC6-210F-42DE-9C53-41977AD35B3D}" type="datetimeFigureOut">
              <a:rPr lang="ru-RU" smtClean="0">
                <a:uFillTx/>
              </a:rPr>
              <a:t>06.04.2021</a:t>
            </a:fld>
            <a:endParaRPr lang="ru-RU">
              <a:uFillTx/>
            </a:endParaRPr>
          </a:p>
        </p:txBody>
      </p:sp>
      <p:sp>
        <p:nvSpPr>
          <p:cNvPr id="22" name="Номер слайда 21"/>
          <p:cNvSpPr>
            <a:spLocks noGrp="1"/>
          </p:cNvSpPr>
          <p:nvPr>
            <p:ph type="sldNum" sz="quarter" idx="15"/>
          </p:nvPr>
        </p:nvSpPr>
        <p:spPr/>
        <p:txBody>
          <a:bodyPr rtlCol="0"/>
          <a:lstStyle/>
          <a:p>
            <a:fld id="{B19B0651-EE4F-4900-A07F-96A6BFA9D0F0}" type="slidenum">
              <a:rPr lang="ru-RU" smtClean="0">
                <a:uFillTx/>
              </a:rPr>
              <a:t>‹#›</a:t>
            </a:fld>
            <a:endParaRPr lang="ru-RU">
              <a:uFillTx/>
            </a:endParaRPr>
          </a:p>
        </p:txBody>
      </p:sp>
      <p:sp>
        <p:nvSpPr>
          <p:cNvPr id="23" name="Нижний колонтитул 22"/>
          <p:cNvSpPr>
            <a:spLocks noGrp="1"/>
          </p:cNvSpPr>
          <p:nvPr>
            <p:ph type="ftr" sz="quarter" idx="16"/>
          </p:nvPr>
        </p:nvSpPr>
        <p:spPr/>
        <p:txBody>
          <a:bodyPr rtlCol="0"/>
          <a:lstStyle/>
          <a:p>
            <a:endParaRPr lang="ru-RU">
              <a:uFillTx/>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3" name="Овал 12"/>
          <p:cNvSpPr>
            <a:spLocks/>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uFillTx/>
              </a:defRPr>
            </a:lvl1pPr>
          </a:lstStyle>
          <a:p>
            <a:r>
              <a:rPr kumimoji="0" lang="ru-RU">
                <a:uFillTx/>
              </a:rPr>
              <a:t>Образец заголовка</a:t>
            </a:r>
            <a:endParaRPr kumimoji="0" lang="en-US">
              <a:uFillTx/>
            </a:endParaRPr>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uFillTx/>
              </a:defRPr>
            </a:lvl1pPr>
          </a:lstStyle>
          <a:p>
            <a:pPr algn="ctr" eaLnBrk="1" latinLnBrk="0" hangingPunct="1">
              <a:buFontTx/>
              <a:buNone/>
            </a:pPr>
            <a:r>
              <a:rPr kumimoji="0" lang="ru-RU">
                <a:uFillTx/>
              </a:rPr>
              <a:t>Вставка рисунка</a:t>
            </a:r>
            <a:endParaRPr kumimoji="0" lang="en-US" dirty="0">
              <a:uFillTx/>
            </a:endParaRPr>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rtlCol="0" fromWordArt="0" anchor="t" anchorCtr="0" forceAA="0" compatLnSpc="1">
            <a:normAutofit/>
          </a:bodyPr>
          <a:lstStyle>
            <a:lvl1pPr marL="0" indent="0">
              <a:spcBef>
                <a:spcPts val="100"/>
              </a:spcBef>
              <a:spcAft>
                <a:spcPts val="400"/>
              </a:spcAft>
              <a:buFontTx/>
              <a:buNone/>
              <a:defRPr sz="1200">
                <a:uFillTx/>
              </a:defRPr>
            </a:lvl1pPr>
            <a:lvl2pPr>
              <a:defRPr sz="1200">
                <a:uFillTx/>
              </a:defRPr>
            </a:lvl2pPr>
            <a:lvl3pPr>
              <a:defRPr sz="1000">
                <a:uFillTx/>
              </a:defRPr>
            </a:lvl3pPr>
            <a:lvl4pPr>
              <a:defRPr sz="900">
                <a:uFillTx/>
              </a:defRPr>
            </a:lvl4pPr>
            <a:lvl5pPr>
              <a:defRPr sz="900">
                <a:uFillTx/>
              </a:defRPr>
            </a:lvl5pPr>
          </a:lstStyle>
          <a:p>
            <a:pPr lvl="0" eaLnBrk="1" latinLnBrk="0" hangingPunct="1"/>
            <a:r>
              <a:rPr kumimoji="0" lang="ru-RU">
                <a:uFillTx/>
              </a:rPr>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1" name="Прямоугольник 10"/>
          <p:cNvSpPr>
            <a:spLocks/>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17" name="Дата 16"/>
          <p:cNvSpPr>
            <a:spLocks noGrp="1"/>
          </p:cNvSpPr>
          <p:nvPr>
            <p:ph type="dt" sz="half" idx="10"/>
          </p:nvPr>
        </p:nvSpPr>
        <p:spPr/>
        <p:txBody>
          <a:bodyPr rtlCol="0"/>
          <a:lstStyle/>
          <a:p>
            <a:fld id="{B4C71EC6-210F-42DE-9C53-41977AD35B3D}" type="datetimeFigureOut">
              <a:rPr lang="ru-RU" smtClean="0">
                <a:uFillTx/>
              </a:rPr>
              <a:t>06.04.2021</a:t>
            </a:fld>
            <a:endParaRPr lang="ru-RU">
              <a:uFillTx/>
            </a:endParaRPr>
          </a:p>
        </p:txBody>
      </p:sp>
      <p:sp>
        <p:nvSpPr>
          <p:cNvPr id="18" name="Номер слайда 17"/>
          <p:cNvSpPr>
            <a:spLocks noGrp="1"/>
          </p:cNvSpPr>
          <p:nvPr>
            <p:ph type="sldNum" sz="quarter" idx="11"/>
          </p:nvPr>
        </p:nvSpPr>
        <p:spPr/>
        <p:txBody>
          <a:bodyPr rtlCol="0"/>
          <a:lstStyle/>
          <a:p>
            <a:fld id="{B19B0651-EE4F-4900-A07F-96A6BFA9D0F0}" type="slidenum">
              <a:rPr lang="ru-RU" smtClean="0">
                <a:uFillTx/>
              </a:rPr>
              <a:t>‹#›</a:t>
            </a:fld>
            <a:endParaRPr lang="ru-RU">
              <a:uFillTx/>
            </a:endParaRPr>
          </a:p>
        </p:txBody>
      </p:sp>
      <p:sp>
        <p:nvSpPr>
          <p:cNvPr id="21" name="Нижний колонтитул 20"/>
          <p:cNvSpPr>
            <a:spLocks noGrp="1"/>
          </p:cNvSpPr>
          <p:nvPr>
            <p:ph type="ftr" sz="quarter" idx="12"/>
          </p:nvPr>
        </p:nvSpPr>
        <p:spPr/>
        <p:txBody>
          <a:bodyPr rtlCol="0"/>
          <a:lstStyle/>
          <a:p>
            <a:endParaRPr lang="ru-RU">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uFillTx/>
            </a:endParaRPr>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a:uFillTx/>
              </a:rPr>
              <a:t>Образец заголовка</a:t>
            </a:r>
            <a:endParaRPr kumimoji="0" lang="en-US">
              <a:uFillTx/>
            </a:endParaRPr>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a:uFillTx/>
              </a:rPr>
              <a:t>Образец текста</a:t>
            </a:r>
          </a:p>
          <a:p>
            <a:pPr lvl="1" eaLnBrk="1" latinLnBrk="0" hangingPunct="1"/>
            <a:r>
              <a:rPr kumimoji="0" lang="ru-RU">
                <a:uFillTx/>
              </a:rPr>
              <a:t>Второй уровень</a:t>
            </a:r>
          </a:p>
          <a:p>
            <a:pPr lvl="2" eaLnBrk="1" latinLnBrk="0" hangingPunct="1"/>
            <a:r>
              <a:rPr kumimoji="0" lang="ru-RU">
                <a:uFillTx/>
              </a:rPr>
              <a:t>Третий уровень</a:t>
            </a:r>
          </a:p>
          <a:p>
            <a:pPr lvl="3" eaLnBrk="1" latinLnBrk="0" hangingPunct="1"/>
            <a:r>
              <a:rPr kumimoji="0" lang="ru-RU">
                <a:uFillTx/>
              </a:rPr>
              <a:t>Четвертый уровень</a:t>
            </a:r>
          </a:p>
          <a:p>
            <a:pPr lvl="4" eaLnBrk="1" latinLnBrk="0" hangingPunct="1"/>
            <a:r>
              <a:rPr kumimoji="0" lang="ru-RU">
                <a:uFillTx/>
              </a:rPr>
              <a:t>Пятый уровень</a:t>
            </a:r>
            <a:endParaRPr kumimoji="0" lang="en-US">
              <a:uFillTx/>
            </a:endParaRPr>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uFillTx/>
              </a:defRPr>
            </a:lvl1pPr>
          </a:lstStyle>
          <a:p>
            <a:fld id="{B4C71EC6-210F-42DE-9C53-41977AD35B3D}" type="datetimeFigureOut">
              <a:rPr lang="ru-RU" smtClean="0">
                <a:uFillTx/>
              </a:rPr>
              <a:t>06.04.2021</a:t>
            </a:fld>
            <a:endParaRPr lang="ru-RU">
              <a:uFillTx/>
            </a:endParaRPr>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uFillTx/>
              </a:defRPr>
            </a:lvl1pPr>
          </a:lstStyle>
          <a:p>
            <a:endParaRPr lang="ru-RU">
              <a:uFillTx/>
            </a:endParaRPr>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0" name="Прямоугольник 9"/>
          <p:cNvSpPr>
            <a:spLocks/>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uFillTx/>
            </a:endParaRPr>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uFillTx/>
            </a:endParaRPr>
          </a:p>
        </p:txBody>
      </p:sp>
      <p:sp>
        <p:nvSpPr>
          <p:cNvPr id="12" name="Овал 11"/>
          <p:cNvSpPr>
            <a:spLocks/>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uFillTx/>
            </a:endParaRPr>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uFillTx/>
              </a:defRPr>
            </a:lvl1pPr>
          </a:lstStyle>
          <a:p>
            <a:fld id="{B19B0651-EE4F-4900-A07F-96A6BFA9D0F0}" type="slidenum">
              <a:rPr lang="ru-RU" smtClean="0">
                <a:uFillTx/>
              </a:rPr>
              <a:t>‹#›</a:t>
            </a:fld>
            <a:endParaRPr lang="ru-RU">
              <a:uFillTx/>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uFillTx/>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uFillTx/>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uFillTx/>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uFillTx/>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uFillTx/>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uFillTx/>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uFillTx/>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uFillTx/>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uFillTx/>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uFillTx/>
          <a:latin typeface="+mn-lt"/>
          <a:ea typeface="+mn-ea"/>
          <a:cs typeface="+mn-cs"/>
        </a:defRPr>
      </a:lvl9pPr>
    </p:bodyStyle>
    <p:otherStyle>
      <a:lvl1pPr marL="0" algn="l" rtl="0" eaLnBrk="1" latinLnBrk="0" hangingPunct="1">
        <a:defRPr kumimoji="0" kern="1200">
          <a:solidFill>
            <a:schemeClr val="tx1"/>
          </a:solidFill>
          <a:uFillTx/>
          <a:latin typeface="+mn-lt"/>
          <a:ea typeface="+mn-ea"/>
          <a:cs typeface="+mn-cs"/>
        </a:defRPr>
      </a:lvl1pPr>
      <a:lvl2pPr marL="457200" algn="l" rtl="0" eaLnBrk="1" latinLnBrk="0" hangingPunct="1">
        <a:defRPr kumimoji="0" kern="1200">
          <a:solidFill>
            <a:schemeClr val="tx1"/>
          </a:solidFill>
          <a:uFillTx/>
          <a:latin typeface="+mn-lt"/>
          <a:ea typeface="+mn-ea"/>
          <a:cs typeface="+mn-cs"/>
        </a:defRPr>
      </a:lvl2pPr>
      <a:lvl3pPr marL="914400" algn="l" rtl="0" eaLnBrk="1" latinLnBrk="0" hangingPunct="1">
        <a:defRPr kumimoji="0" kern="1200">
          <a:solidFill>
            <a:schemeClr val="tx1"/>
          </a:solidFill>
          <a:uFillTx/>
          <a:latin typeface="+mn-lt"/>
          <a:ea typeface="+mn-ea"/>
          <a:cs typeface="+mn-cs"/>
        </a:defRPr>
      </a:lvl3pPr>
      <a:lvl4pPr marL="1371600" algn="l" rtl="0" eaLnBrk="1" latinLnBrk="0" hangingPunct="1">
        <a:defRPr kumimoji="0" kern="1200">
          <a:solidFill>
            <a:schemeClr val="tx1"/>
          </a:solidFill>
          <a:uFillTx/>
          <a:latin typeface="+mn-lt"/>
          <a:ea typeface="+mn-ea"/>
          <a:cs typeface="+mn-cs"/>
        </a:defRPr>
      </a:lvl4pPr>
      <a:lvl5pPr marL="1828800" algn="l" rtl="0" eaLnBrk="1" latinLnBrk="0" hangingPunct="1">
        <a:defRPr kumimoji="0" kern="1200">
          <a:solidFill>
            <a:schemeClr val="tx1"/>
          </a:solidFill>
          <a:uFillTx/>
          <a:latin typeface="+mn-lt"/>
          <a:ea typeface="+mn-ea"/>
          <a:cs typeface="+mn-cs"/>
        </a:defRPr>
      </a:lvl5pPr>
      <a:lvl6pPr marL="2286000" algn="l" rtl="0" eaLnBrk="1" latinLnBrk="0" hangingPunct="1">
        <a:defRPr kumimoji="0" kern="1200">
          <a:solidFill>
            <a:schemeClr val="tx1"/>
          </a:solidFill>
          <a:uFillTx/>
          <a:latin typeface="+mn-lt"/>
          <a:ea typeface="+mn-ea"/>
          <a:cs typeface="+mn-cs"/>
        </a:defRPr>
      </a:lvl6pPr>
      <a:lvl7pPr marL="2743200" algn="l" rtl="0" eaLnBrk="1" latinLnBrk="0" hangingPunct="1">
        <a:defRPr kumimoji="0" kern="1200">
          <a:solidFill>
            <a:schemeClr val="tx1"/>
          </a:solidFill>
          <a:uFillTx/>
          <a:latin typeface="+mn-lt"/>
          <a:ea typeface="+mn-ea"/>
          <a:cs typeface="+mn-cs"/>
        </a:defRPr>
      </a:lvl7pPr>
      <a:lvl8pPr marL="3200400" algn="l" rtl="0" eaLnBrk="1" latinLnBrk="0" hangingPunct="1">
        <a:defRPr kumimoji="0" kern="1200">
          <a:solidFill>
            <a:schemeClr val="tx1"/>
          </a:solidFill>
          <a:uFillTx/>
          <a:latin typeface="+mn-lt"/>
          <a:ea typeface="+mn-ea"/>
          <a:cs typeface="+mn-cs"/>
        </a:defRPr>
      </a:lvl8pPr>
      <a:lvl9pPr marL="3657600" algn="l" rtl="0" eaLnBrk="1" latinLnBrk="0" hangingPunct="1">
        <a:defRPr kumimoji="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n-US" dirty="0">
                <a:uFillTx/>
              </a:rPr>
              <a:t>Conceptual and logical DB design</a:t>
            </a:r>
            <a:endParaRPr lang="ru-RU" dirty="0">
              <a:uFillTx/>
            </a:endParaRPr>
          </a:p>
        </p:txBody>
      </p:sp>
      <p:sp>
        <p:nvSpPr>
          <p:cNvPr id="3" name="Подзаголовок 2"/>
          <p:cNvSpPr>
            <a:spLocks noGrp="1"/>
          </p:cNvSpPr>
          <p:nvPr>
            <p:ph type="subTitle" idx="1"/>
          </p:nvPr>
        </p:nvSpPr>
        <p:spPr/>
        <p:txBody>
          <a:bodyPr/>
          <a:lstStyle/>
          <a:p>
            <a:r>
              <a:rPr lang="en-US" dirty="0" err="1">
                <a:uFillTx/>
              </a:rPr>
              <a:t>Abylkassymova</a:t>
            </a:r>
            <a:r>
              <a:rPr lang="en-US" dirty="0">
                <a:uFillTx/>
              </a:rPr>
              <a:t> A.B.</a:t>
            </a:r>
            <a:endParaRPr lang="ru-RU" dirty="0">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Do we really need to design stuff?</a:t>
            </a:r>
            <a:endParaRPr lang="ru-RU" dirty="0">
              <a:uFillTx/>
            </a:endParaRPr>
          </a:p>
        </p:txBody>
      </p:sp>
      <p:sp>
        <p:nvSpPr>
          <p:cNvPr id="3" name="Объект 2"/>
          <p:cNvSpPr>
            <a:spLocks noGrp="1"/>
          </p:cNvSpPr>
          <p:nvPr>
            <p:ph sz="quarter" idx="1"/>
          </p:nvPr>
        </p:nvSpPr>
        <p:spPr/>
        <p:txBody>
          <a:bodyPr>
            <a:normAutofit/>
          </a:bodyPr>
          <a:lstStyle/>
          <a:p>
            <a:pPr marL="0" indent="0">
              <a:buNone/>
            </a:pPr>
            <a:r>
              <a:rPr lang="en-US" b="1" dirty="0">
                <a:uFillTx/>
              </a:rPr>
              <a:t>What is design?</a:t>
            </a:r>
          </a:p>
          <a:p>
            <a:r>
              <a:rPr lang="en-US" dirty="0">
                <a:uFillTx/>
              </a:rPr>
              <a:t>Architects learn all the arty stuff such as where the bathrooms go and how many bathrooms there are, and whether or not there are bathrooms…. </a:t>
            </a:r>
          </a:p>
          <a:p>
            <a:r>
              <a:rPr lang="en-US" dirty="0">
                <a:uFillTx/>
              </a:rPr>
              <a:t>Essentially, the design process involves putting your ideas on paper before actually constructing your object, and perhaps experimenting with moving parts and pieces around a bit just to see what they look like.</a:t>
            </a:r>
          </a:p>
          <a:p>
            <a:r>
              <a:rPr lang="en-US" dirty="0">
                <a:uFillTx/>
              </a:rPr>
              <a:t>In terms of the database model, you must design it before you build it and then start filling it with data and hooking it up to applications.</a:t>
            </a:r>
          </a:p>
          <a:p>
            <a:pPr marL="0" indent="0">
              <a:buNone/>
            </a:pPr>
            <a:endParaRPr lang="en-US" dirty="0">
              <a:uFillTx/>
            </a:endParaRPr>
          </a:p>
          <a:p>
            <a:pPr marL="0" indent="0">
              <a:buNone/>
            </a:pPr>
            <a:endParaRPr lang="en-US" dirty="0">
              <a:uFillTx/>
            </a:endParaRPr>
          </a:p>
          <a:p>
            <a:endParaRPr lang="ru-RU" dirty="0">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Designs</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Database design involves constructing a suitable model of this information. Since the design process is complicated, especially for large databases, database design is divided into three phases: </a:t>
            </a:r>
          </a:p>
          <a:p>
            <a:pPr marL="0" indent="0">
              <a:buNone/>
            </a:pPr>
            <a:r>
              <a:rPr lang="en-US" dirty="0">
                <a:uFillTx/>
              </a:rPr>
              <a:t>• Conceptual database design </a:t>
            </a:r>
          </a:p>
          <a:p>
            <a:pPr marL="0" indent="0">
              <a:buNone/>
            </a:pPr>
            <a:r>
              <a:rPr lang="en-US" dirty="0">
                <a:uFillTx/>
              </a:rPr>
              <a:t>• Logical database design </a:t>
            </a:r>
          </a:p>
          <a:p>
            <a:pPr marL="0" indent="0">
              <a:buNone/>
            </a:pPr>
            <a:r>
              <a:rPr lang="en-US" dirty="0">
                <a:uFillTx/>
              </a:rPr>
              <a:t>• Physical database design</a:t>
            </a: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CONCEPTUAL DATABASE DESIGN </a:t>
            </a:r>
            <a:endParaRPr lang="ru-RU" dirty="0">
              <a:uFillTx/>
            </a:endParaRPr>
          </a:p>
        </p:txBody>
      </p:sp>
      <p:sp>
        <p:nvSpPr>
          <p:cNvPr id="3" name="Объект 2"/>
          <p:cNvSpPr>
            <a:spLocks noGrp="1"/>
          </p:cNvSpPr>
          <p:nvPr>
            <p:ph sz="quarter" idx="1"/>
          </p:nvPr>
        </p:nvSpPr>
        <p:spPr/>
        <p:txBody>
          <a:bodyPr/>
          <a:lstStyle/>
          <a:p>
            <a:r>
              <a:rPr lang="en-US" dirty="0">
                <a:uFillTx/>
              </a:rPr>
              <a:t>Conceptual database design involves </a:t>
            </a:r>
            <a:r>
              <a:rPr lang="en-US" dirty="0" err="1">
                <a:uFillTx/>
              </a:rPr>
              <a:t>modelling</a:t>
            </a:r>
            <a:r>
              <a:rPr lang="en-US" dirty="0">
                <a:uFillTx/>
              </a:rPr>
              <a:t> the collected information at a high-level of abstraction without using a particular data model or DBMS. </a:t>
            </a:r>
          </a:p>
          <a:p>
            <a:endParaRPr lang="ru-RU" dirty="0">
              <a:uFillTx/>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uFillTx/>
              </a:rPr>
              <a:t>REASONS FOR CONCEPTUAL MODELING </a:t>
            </a:r>
            <a:endParaRPr lang="ru-RU" dirty="0">
              <a:uFillTx/>
            </a:endParaRPr>
          </a:p>
        </p:txBody>
      </p:sp>
      <p:sp>
        <p:nvSpPr>
          <p:cNvPr id="3" name="Объект 2"/>
          <p:cNvSpPr>
            <a:spLocks noGrp="1"/>
          </p:cNvSpPr>
          <p:nvPr>
            <p:ph sz="quarter" idx="1"/>
          </p:nvPr>
        </p:nvSpPr>
        <p:spPr/>
        <p:txBody>
          <a:bodyPr/>
          <a:lstStyle/>
          <a:p>
            <a:pPr marL="0" indent="0">
              <a:buNone/>
            </a:pPr>
            <a:r>
              <a:rPr lang="en-US" dirty="0">
                <a:uFillTx/>
              </a:rPr>
              <a:t>•Independent of DBMS. </a:t>
            </a:r>
          </a:p>
          <a:p>
            <a:pPr marL="0" indent="0">
              <a:buNone/>
            </a:pPr>
            <a:r>
              <a:rPr lang="en-US" dirty="0">
                <a:uFillTx/>
              </a:rPr>
              <a:t>•Allows for easy communication between end-users and developers. </a:t>
            </a:r>
          </a:p>
          <a:p>
            <a:pPr marL="0" indent="0">
              <a:buNone/>
            </a:pPr>
            <a:r>
              <a:rPr lang="en-US" dirty="0">
                <a:uFillTx/>
              </a:rPr>
              <a:t>•Has a clear method to convert from high-level model to relational model. </a:t>
            </a:r>
          </a:p>
          <a:p>
            <a:pPr marL="0" indent="0">
              <a:buNone/>
            </a:pPr>
            <a:r>
              <a:rPr lang="en-US" dirty="0">
                <a:uFillTx/>
              </a:rPr>
              <a:t>•Conceptual schema is a permanent description of the database requirements.</a:t>
            </a:r>
          </a:p>
          <a:p>
            <a:endParaRPr lang="ru-RU" dirty="0">
              <a:uFillTx/>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188640"/>
            <a:ext cx="7457256" cy="652934"/>
          </a:xfrm>
        </p:spPr>
        <p:txBody>
          <a:bodyPr/>
          <a:lstStyle/>
          <a:p>
            <a:r>
              <a:rPr lang="en-US" dirty="0">
                <a:uFillTx/>
              </a:rPr>
              <a:t>ENTITY-RELATIONSHIP MODEL</a:t>
            </a:r>
            <a:endParaRPr lang="ru-RU" dirty="0">
              <a:uFillTx/>
            </a:endParaRPr>
          </a:p>
        </p:txBody>
      </p:sp>
      <p:sp>
        <p:nvSpPr>
          <p:cNvPr id="3" name="Объект 2"/>
          <p:cNvSpPr>
            <a:spLocks noGrp="1"/>
          </p:cNvSpPr>
          <p:nvPr>
            <p:ph sz="quarter" idx="1"/>
          </p:nvPr>
        </p:nvSpPr>
        <p:spPr>
          <a:xfrm>
            <a:off x="467544" y="908720"/>
            <a:ext cx="7467600" cy="4873752"/>
          </a:xfrm>
        </p:spPr>
        <p:txBody>
          <a:bodyPr>
            <a:normAutofit lnSpcReduction="10000"/>
          </a:bodyPr>
          <a:lstStyle/>
          <a:p>
            <a:r>
              <a:rPr lang="en-US" dirty="0">
                <a:uFillTx/>
              </a:rPr>
              <a:t>- Most popular conceptual model for database design </a:t>
            </a:r>
          </a:p>
          <a:p>
            <a:r>
              <a:rPr lang="en-US" dirty="0">
                <a:uFillTx/>
              </a:rPr>
              <a:t>- Basis for many other models </a:t>
            </a:r>
          </a:p>
          <a:p>
            <a:r>
              <a:rPr lang="en-US" dirty="0">
                <a:uFillTx/>
              </a:rPr>
              <a:t>- Describes the data in a system and how that data is related </a:t>
            </a:r>
          </a:p>
          <a:p>
            <a:r>
              <a:rPr lang="en-US" dirty="0">
                <a:uFillTx/>
              </a:rPr>
              <a:t>- Describes data as entities, attributes and relationships</a:t>
            </a:r>
          </a:p>
          <a:p>
            <a:pPr marL="0" indent="0">
              <a:buNone/>
            </a:pPr>
            <a:r>
              <a:rPr lang="en-US" dirty="0">
                <a:uFillTx/>
              </a:rPr>
              <a:t>The Entity Relationship Diagram (ERD) shows  “entities” and the “relationships” that link them. The entities represent the data items needed by the system and the relationships show how the entities are related to one another. An “entity” is formally called an “entity type” and can be defined as: </a:t>
            </a:r>
          </a:p>
          <a:p>
            <a:pPr marL="0" indent="0">
              <a:buNone/>
            </a:pPr>
            <a:endParaRPr lang="en-US" dirty="0">
              <a:uFillTx/>
            </a:endParaRPr>
          </a:p>
          <a:p>
            <a:pPr marL="0" indent="0">
              <a:buNone/>
            </a:pPr>
            <a:endParaRPr lang="en-US" dirty="0">
              <a:uFillTx/>
            </a:endParaRPr>
          </a:p>
          <a:p>
            <a:pPr marL="0" indent="0">
              <a:buNone/>
            </a:pPr>
            <a:endParaRPr lang="en-US" dirty="0">
              <a:uFillTx/>
            </a:endParaRPr>
          </a:p>
          <a:p>
            <a:pPr marL="0" indent="0">
              <a:buNone/>
            </a:pPr>
            <a:endParaRPr lang="en-US" dirty="0">
              <a:uFillTx/>
            </a:endParaRPr>
          </a:p>
          <a:p>
            <a:endParaRPr lang="ru-RU" dirty="0">
              <a:uFillTx/>
            </a:endParaRPr>
          </a:p>
        </p:txBody>
      </p:sp>
      <p:sp>
        <p:nvSpPr>
          <p:cNvPr id="4" name="Прямоугольник 3"/>
          <p:cNvSpPr>
            <a:spLocks/>
          </p:cNvSpPr>
          <p:nvPr/>
        </p:nvSpPr>
        <p:spPr>
          <a:xfrm>
            <a:off x="295672" y="5661248"/>
            <a:ext cx="849694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uFillTx/>
              </a:rPr>
              <a:t>“A group of objects with the same properties which are identified by the enterprise as having an independent existence.” (Connolly &amp; </a:t>
            </a:r>
            <a:r>
              <a:rPr lang="en-US" dirty="0" err="1">
                <a:uFillTx/>
              </a:rPr>
              <a:t>Begg</a:t>
            </a:r>
            <a:r>
              <a:rPr lang="en-US" dirty="0">
                <a:uFillTx/>
              </a:rPr>
              <a:t> 2015, p. 406)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DATABASE REQUIREMENTS </a:t>
            </a:r>
            <a:br>
              <a:rPr lang="en-US" dirty="0">
                <a:uFillTx/>
              </a:rPr>
            </a:br>
            <a:r>
              <a:rPr lang="en-US" dirty="0">
                <a:uFillTx/>
              </a:rPr>
              <a:t>(First Step)</a:t>
            </a:r>
            <a:endParaRPr lang="ru-RU" dirty="0">
              <a:uFillTx/>
            </a:endParaRPr>
          </a:p>
        </p:txBody>
      </p:sp>
      <p:sp>
        <p:nvSpPr>
          <p:cNvPr id="3" name="Объект 2"/>
          <p:cNvSpPr>
            <a:spLocks noGrp="1"/>
          </p:cNvSpPr>
          <p:nvPr>
            <p:ph sz="quarter" idx="1"/>
          </p:nvPr>
        </p:nvSpPr>
        <p:spPr/>
        <p:txBody>
          <a:bodyPr/>
          <a:lstStyle/>
          <a:p>
            <a:pPr marL="0" indent="0">
              <a:buNone/>
            </a:pPr>
            <a:r>
              <a:rPr lang="en-US" dirty="0">
                <a:uFillTx/>
              </a:rPr>
              <a:t>• We must convert the written database requirements into an E-R diagram </a:t>
            </a:r>
          </a:p>
          <a:p>
            <a:pPr marL="0" indent="0">
              <a:buNone/>
            </a:pPr>
            <a:r>
              <a:rPr lang="en-US" dirty="0">
                <a:uFillTx/>
              </a:rPr>
              <a:t>• Need to determine the entities, attributes and relationships. </a:t>
            </a:r>
          </a:p>
          <a:p>
            <a:r>
              <a:rPr lang="en-US" dirty="0">
                <a:uFillTx/>
              </a:rPr>
              <a:t>– nouns = entities </a:t>
            </a:r>
          </a:p>
          <a:p>
            <a:r>
              <a:rPr lang="en-US" dirty="0">
                <a:uFillTx/>
              </a:rPr>
              <a:t>– adjectives = attributes </a:t>
            </a:r>
          </a:p>
          <a:p>
            <a:r>
              <a:rPr lang="en-US" dirty="0">
                <a:uFillTx/>
              </a:rPr>
              <a:t>– verbs = relationships </a:t>
            </a:r>
          </a:p>
          <a:p>
            <a:endParaRPr lang="ru-RU" dirty="0">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Entity</a:t>
            </a:r>
            <a:endParaRPr lang="ru-RU" dirty="0">
              <a:uFillTx/>
            </a:endParaRPr>
          </a:p>
        </p:txBody>
      </p:sp>
      <p:sp>
        <p:nvSpPr>
          <p:cNvPr id="4" name="Объект 3"/>
          <p:cNvSpPr>
            <a:spLocks noGrp="1"/>
          </p:cNvSpPr>
          <p:nvPr>
            <p:ph sz="quarter" idx="1"/>
          </p:nvPr>
        </p:nvSpPr>
        <p:spPr>
          <a:xfrm>
            <a:off x="457200" y="1600200"/>
            <a:ext cx="7467600" cy="4093428"/>
          </a:xfrm>
          <a:prstGeom prst="rect">
            <a:avLst/>
          </a:prstGeom>
        </p:spPr>
        <p:txBody>
          <a:bodyPr>
            <a:spAutoFit/>
          </a:bodyPr>
          <a:lstStyle/>
          <a:p>
            <a:r>
              <a:rPr lang="en-US" dirty="0">
                <a:uFillTx/>
              </a:rPr>
              <a:t>Each entity type is modeled on the ERD as a round-cornered box with the entity name inside it e.g. </a:t>
            </a:r>
          </a:p>
          <a:p>
            <a:endParaRPr lang="en-US" dirty="0">
              <a:uFillTx/>
            </a:endParaRPr>
          </a:p>
          <a:p>
            <a:endParaRPr lang="en-US" dirty="0">
              <a:uFillTx/>
            </a:endParaRPr>
          </a:p>
          <a:p>
            <a:r>
              <a:rPr lang="en-US" dirty="0">
                <a:uFillTx/>
              </a:rPr>
              <a:t>You should always use UPPER case letters for entity names, and the name of the entity type should be written in the singular, e.g. INVOICE not INVOICES</a:t>
            </a:r>
          </a:p>
          <a:p>
            <a:endParaRPr lang="en-US" b="1" dirty="0">
              <a:uFillTx/>
            </a:endParaRPr>
          </a:p>
        </p:txBody>
      </p:sp>
      <p:pic>
        <p:nvPicPr>
          <p:cNvPr id="2050" name="Picture 2"/>
          <p:cNvPicPr>
            <a:picLocks noChangeAspect="1" noChangeArrowheads="1"/>
          </p:cNvPicPr>
          <p:nvPr/>
        </p:nvPicPr>
        <p:blipFill>
          <a:blip r:embed="rId2"/>
          <a:srcRect/>
          <a:stretch>
            <a:fillRect/>
          </a:stretch>
        </p:blipFill>
        <p:spPr bwMode="auto">
          <a:xfrm>
            <a:off x="1619672" y="2564904"/>
            <a:ext cx="1390650" cy="1228725"/>
          </a:xfrm>
          <a:prstGeom prst="rect">
            <a:avLst/>
          </a:prstGeom>
          <a:noFill/>
          <a:ln>
            <a:noFill/>
          </a:ln>
          <a:effectLst/>
        </p:spPr>
      </p:pic>
      <p:pic>
        <p:nvPicPr>
          <p:cNvPr id="2051" name="Picture 3"/>
          <p:cNvPicPr>
            <a:picLocks noChangeAspect="1" noChangeArrowheads="1"/>
          </p:cNvPicPr>
          <p:nvPr/>
        </p:nvPicPr>
        <p:blipFill>
          <a:blip r:embed="rId3"/>
          <a:srcRect/>
          <a:stretch>
            <a:fillRect/>
          </a:stretch>
        </p:blipFill>
        <p:spPr bwMode="auto">
          <a:xfrm>
            <a:off x="1187624" y="5229200"/>
            <a:ext cx="6696744" cy="1321280"/>
          </a:xfrm>
          <a:prstGeom prst="rect">
            <a:avLst/>
          </a:prstGeom>
          <a:noFill/>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6491064" cy="562074"/>
          </a:xfrm>
        </p:spPr>
        <p:txBody>
          <a:bodyPr/>
          <a:lstStyle/>
          <a:p>
            <a:r>
              <a:rPr lang="en-US" dirty="0">
                <a:uFillTx/>
              </a:rPr>
              <a:t>Entity types </a:t>
            </a:r>
            <a:r>
              <a:rPr lang="en-US" dirty="0" err="1">
                <a:uFillTx/>
              </a:rPr>
              <a:t>vs</a:t>
            </a:r>
            <a:r>
              <a:rPr lang="en-US" dirty="0">
                <a:uFillTx/>
              </a:rPr>
              <a:t> Entity</a:t>
            </a:r>
            <a:endParaRPr lang="ru-RU" dirty="0">
              <a:uFillTx/>
            </a:endParaRPr>
          </a:p>
        </p:txBody>
      </p:sp>
      <p:sp>
        <p:nvSpPr>
          <p:cNvPr id="3" name="Объект 2"/>
          <p:cNvSpPr>
            <a:spLocks noGrp="1"/>
          </p:cNvSpPr>
          <p:nvPr>
            <p:ph sz="quarter" idx="1"/>
          </p:nvPr>
        </p:nvSpPr>
        <p:spPr>
          <a:xfrm>
            <a:off x="467544" y="908720"/>
            <a:ext cx="7467600" cy="4873752"/>
          </a:xfrm>
        </p:spPr>
        <p:txBody>
          <a:bodyPr/>
          <a:lstStyle/>
          <a:p>
            <a:r>
              <a:rPr lang="en-US" dirty="0">
                <a:uFillTx/>
              </a:rPr>
              <a:t>Entity – basic object of E-R model</a:t>
            </a:r>
          </a:p>
          <a:p>
            <a:pPr>
              <a:buFont typeface="Wingdings" pitchFamily="2" charset="2"/>
              <a:buChar char="Ø"/>
            </a:pPr>
            <a:r>
              <a:rPr lang="en-US" dirty="0">
                <a:uFillTx/>
              </a:rPr>
              <a:t>Represents a “thing” with an independent existence</a:t>
            </a:r>
          </a:p>
          <a:p>
            <a:pPr>
              <a:buFont typeface="Wingdings" pitchFamily="2" charset="2"/>
              <a:buChar char="Ø"/>
            </a:pPr>
            <a:r>
              <a:rPr lang="en-US" dirty="0">
                <a:uFillTx/>
              </a:rPr>
              <a:t>Can exist physically or conceptually (a professor, a student, a course)</a:t>
            </a:r>
          </a:p>
          <a:p>
            <a:r>
              <a:rPr lang="en-US" dirty="0">
                <a:uFillTx/>
              </a:rPr>
              <a:t>Entity type – used to define a set of entities with the same properties.</a:t>
            </a:r>
            <a:endParaRPr lang="ru-RU" dirty="0">
              <a:uFillTx/>
            </a:endParaRPr>
          </a:p>
        </p:txBody>
      </p:sp>
      <p:pic>
        <p:nvPicPr>
          <p:cNvPr id="3074" name="Picture 2"/>
          <p:cNvPicPr>
            <a:picLocks noChangeAspect="1" noChangeArrowheads="1"/>
          </p:cNvPicPr>
          <p:nvPr/>
        </p:nvPicPr>
        <p:blipFill>
          <a:blip r:embed="rId2"/>
          <a:srcRect/>
          <a:stretch>
            <a:fillRect/>
          </a:stretch>
        </p:blipFill>
        <p:spPr bwMode="auto">
          <a:xfrm>
            <a:off x="971600" y="3775963"/>
            <a:ext cx="6840760" cy="3012598"/>
          </a:xfrm>
          <a:prstGeom prst="rect">
            <a:avLst/>
          </a:prstGeom>
          <a:noFill/>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Entity Occurrence</a:t>
            </a:r>
            <a:endParaRPr lang="ru-RU" dirty="0">
              <a:uFillTx/>
            </a:endParaRPr>
          </a:p>
        </p:txBody>
      </p:sp>
      <p:sp>
        <p:nvSpPr>
          <p:cNvPr id="3" name="Объект 2"/>
          <p:cNvSpPr>
            <a:spLocks noGrp="1"/>
          </p:cNvSpPr>
          <p:nvPr>
            <p:ph sz="quarter" idx="1"/>
          </p:nvPr>
        </p:nvSpPr>
        <p:spPr/>
        <p:txBody>
          <a:bodyPr>
            <a:normAutofit fontScale="92500" lnSpcReduction="20000"/>
          </a:bodyPr>
          <a:lstStyle/>
          <a:p>
            <a:r>
              <a:rPr lang="en-US" dirty="0">
                <a:uFillTx/>
              </a:rPr>
              <a:t>You should consider the entity type as the definition or template of what data is to be held, and an occurrence as a single set of actual data e.g. </a:t>
            </a:r>
            <a:r>
              <a:rPr lang="en-US" b="1" dirty="0">
                <a:uFillTx/>
              </a:rPr>
              <a:t>entity type: </a:t>
            </a:r>
            <a:r>
              <a:rPr lang="en-US" dirty="0">
                <a:uFillTx/>
              </a:rPr>
              <a:t>STUDENT, </a:t>
            </a:r>
            <a:r>
              <a:rPr lang="en-US" b="1" dirty="0">
                <a:uFillTx/>
              </a:rPr>
              <a:t>occurrence</a:t>
            </a:r>
            <a:r>
              <a:rPr lang="en-US" dirty="0">
                <a:uFillTx/>
              </a:rPr>
              <a:t> “Mike Jones”</a:t>
            </a:r>
          </a:p>
          <a:p>
            <a:r>
              <a:rPr lang="en-US" dirty="0">
                <a:uFillTx/>
              </a:rPr>
              <a:t>For a business system: CUSTOMER, ORDER, INVOICE. </a:t>
            </a:r>
          </a:p>
          <a:p>
            <a:r>
              <a:rPr lang="en-US" dirty="0">
                <a:uFillTx/>
              </a:rPr>
              <a:t>For a university system: STUDENT, LECTURER, COURSE.</a:t>
            </a:r>
          </a:p>
          <a:p>
            <a:pPr marL="0" indent="0">
              <a:buNone/>
            </a:pPr>
            <a:r>
              <a:rPr lang="en-US" dirty="0">
                <a:uFillTx/>
              </a:rPr>
              <a:t>Entities often fall into one of the </a:t>
            </a:r>
            <a:r>
              <a:rPr lang="en-US" b="1" dirty="0">
                <a:uFillTx/>
              </a:rPr>
              <a:t>following categories</a:t>
            </a:r>
            <a:r>
              <a:rPr lang="en-US" dirty="0">
                <a:uFillTx/>
              </a:rPr>
              <a:t>: </a:t>
            </a:r>
          </a:p>
          <a:p>
            <a:r>
              <a:rPr lang="en-US" dirty="0">
                <a:uFillTx/>
              </a:rPr>
              <a:t>Physical – CAR, BUILDING</a:t>
            </a:r>
          </a:p>
          <a:p>
            <a:r>
              <a:rPr lang="en-US" dirty="0">
                <a:uFillTx/>
              </a:rPr>
              <a:t>Human – CUSTOMER, EMPLOYEE</a:t>
            </a:r>
          </a:p>
          <a:p>
            <a:r>
              <a:rPr lang="en-US" dirty="0">
                <a:uFillTx/>
              </a:rPr>
              <a:t>Place – FACTORY, SCHOOL</a:t>
            </a:r>
          </a:p>
          <a:p>
            <a:r>
              <a:rPr lang="en-US" dirty="0">
                <a:uFillTx/>
              </a:rPr>
              <a:t>Group – DEPARTMENT, TEAM</a:t>
            </a:r>
          </a:p>
          <a:p>
            <a:r>
              <a:rPr lang="en-US" dirty="0">
                <a:uFillTx/>
              </a:rPr>
              <a:t>Document – INVOICE, PAYSLIP</a:t>
            </a:r>
          </a:p>
          <a:p>
            <a:endParaRPr lang="en-US" dirty="0">
              <a:uFillTx/>
            </a:endParaRP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circle(in)">
                                      <p:cBhvr>
                                        <p:cTn id="32" dur="2000"/>
                                        <p:tgtEl>
                                          <p:spTgt spid="3">
                                            <p:txEl>
                                              <p:pRg st="3" end="3"/>
                                            </p:txEl>
                                          </p:spTgt>
                                        </p:tgtEl>
                                      </p:cBhvr>
                                    </p:animEffect>
                                  </p:childTnLst>
                                </p:cTn>
                              </p:par>
                              <p:par>
                                <p:cTn id="33" presetID="6" presetClass="entr" presetSubtype="16"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circle(in)">
                                      <p:cBhvr>
                                        <p:cTn id="35" dur="2000"/>
                                        <p:tgtEl>
                                          <p:spTgt spid="3">
                                            <p:txEl>
                                              <p:pRg st="4" end="4"/>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circle(in)">
                                      <p:cBhvr>
                                        <p:cTn id="38" dur="2000"/>
                                        <p:tgtEl>
                                          <p:spTgt spid="3">
                                            <p:txEl>
                                              <p:pRg st="5" end="5"/>
                                            </p:txEl>
                                          </p:spTgt>
                                        </p:tgtEl>
                                      </p:cBhvr>
                                    </p:animEffect>
                                  </p:childTnLst>
                                </p:cTn>
                              </p:par>
                              <p:par>
                                <p:cTn id="39" presetID="6" presetClass="entr" presetSubtype="16"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circle(in)">
                                      <p:cBhvr>
                                        <p:cTn id="41" dur="2000"/>
                                        <p:tgtEl>
                                          <p:spTgt spid="3">
                                            <p:txEl>
                                              <p:pRg st="6" end="6"/>
                                            </p:txEl>
                                          </p:spTgt>
                                        </p:tgtEl>
                                      </p:cBhvr>
                                    </p:animEffect>
                                  </p:childTnLst>
                                </p:cTn>
                              </p:par>
                              <p:par>
                                <p:cTn id="42" presetID="6" presetClass="entr" presetSubtype="16"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circle(in)">
                                      <p:cBhvr>
                                        <p:cTn id="44" dur="2000"/>
                                        <p:tgtEl>
                                          <p:spTgt spid="3">
                                            <p:txEl>
                                              <p:pRg st="7" end="7"/>
                                            </p:txEl>
                                          </p:spTgt>
                                        </p:tgtEl>
                                      </p:cBhvr>
                                    </p:animEffect>
                                  </p:childTnLst>
                                </p:cTn>
                              </p:par>
                              <p:par>
                                <p:cTn id="45" presetID="6" presetClass="entr" presetSubtype="16"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circle(in)">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Exercise 1</a:t>
            </a:r>
            <a:endParaRPr lang="ru-RU" dirty="0">
              <a:uFillTx/>
            </a:endParaRPr>
          </a:p>
        </p:txBody>
      </p:sp>
      <p:sp>
        <p:nvSpPr>
          <p:cNvPr id="3" name="Объект 2"/>
          <p:cNvSpPr>
            <a:spLocks noGrp="1"/>
          </p:cNvSpPr>
          <p:nvPr>
            <p:ph sz="quarter" idx="1"/>
          </p:nvPr>
        </p:nvSpPr>
        <p:spPr/>
        <p:txBody>
          <a:bodyPr/>
          <a:lstStyle/>
          <a:p>
            <a:r>
              <a:rPr lang="en-US" dirty="0">
                <a:uFillTx/>
              </a:rPr>
              <a:t>Identify which of the following are likely to be entity types and which occurrences. If an occurrence, suggest a suitable entity type; if an entity type suggest a suitable occurrence:</a:t>
            </a:r>
          </a:p>
          <a:p>
            <a:pPr marL="0" indent="0">
              <a:buNone/>
            </a:pPr>
            <a:r>
              <a:rPr lang="en-US" dirty="0">
                <a:uFillTx/>
              </a:rPr>
              <a:t>PARIS, MODULE, AMIN KHAN, CUSTOMER, STUDENT, CITY</a:t>
            </a:r>
          </a:p>
          <a:p>
            <a:endParaRPr lang="ru-RU" dirty="0">
              <a:uFillTx/>
            </a:endParaRPr>
          </a:p>
        </p:txBody>
      </p:sp>
      <p:pic>
        <p:nvPicPr>
          <p:cNvPr id="4098" name="Picture 2"/>
          <p:cNvPicPr>
            <a:picLocks noChangeAspect="1" noChangeArrowheads="1"/>
          </p:cNvPicPr>
          <p:nvPr/>
        </p:nvPicPr>
        <p:blipFill>
          <a:blip r:embed="rId2"/>
          <a:srcRect/>
          <a:stretch>
            <a:fillRect/>
          </a:stretch>
        </p:blipFill>
        <p:spPr bwMode="auto">
          <a:xfrm>
            <a:off x="1187624" y="4293096"/>
            <a:ext cx="6048672" cy="1894029"/>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DB Lifecycle</a:t>
            </a:r>
            <a:endParaRPr lang="ru-RU" dirty="0">
              <a:uFillTx/>
            </a:endParaRPr>
          </a:p>
        </p:txBody>
      </p:sp>
      <p:sp>
        <p:nvSpPr>
          <p:cNvPr id="3" name="Объект 2"/>
          <p:cNvSpPr>
            <a:spLocks noGrp="1"/>
          </p:cNvSpPr>
          <p:nvPr>
            <p:ph sz="quarter" idx="1"/>
          </p:nvPr>
        </p:nvSpPr>
        <p:spPr/>
        <p:txBody>
          <a:bodyPr>
            <a:normAutofit/>
          </a:bodyPr>
          <a:lstStyle/>
          <a:p>
            <a:pPr marL="0" indent="0">
              <a:buNone/>
            </a:pPr>
            <a:r>
              <a:rPr lang="en-US" dirty="0">
                <a:uFillTx/>
              </a:rPr>
              <a:t>In order to build an effective database system it is important to understand and apply the database development lifecycle, which includes the</a:t>
            </a:r>
            <a:r>
              <a:rPr lang="en-US" b="1" dirty="0">
                <a:uFillTx/>
              </a:rPr>
              <a:t> following phases:</a:t>
            </a:r>
          </a:p>
          <a:p>
            <a:pPr marL="0" indent="0">
              <a:buNone/>
            </a:pPr>
            <a:r>
              <a:rPr lang="en-US" dirty="0">
                <a:uFillTx/>
              </a:rPr>
              <a:t>1. Strategy and planning</a:t>
            </a:r>
          </a:p>
          <a:p>
            <a:pPr marL="0" indent="0">
              <a:buNone/>
            </a:pPr>
            <a:r>
              <a:rPr lang="en-US" dirty="0">
                <a:uFillTx/>
              </a:rPr>
              <a:t>2. Requirements analysis </a:t>
            </a:r>
          </a:p>
          <a:p>
            <a:pPr marL="0" indent="0">
              <a:buNone/>
            </a:pPr>
            <a:r>
              <a:rPr lang="en-US" dirty="0">
                <a:uFillTx/>
              </a:rPr>
              <a:t>3. Design</a:t>
            </a:r>
          </a:p>
          <a:p>
            <a:pPr marL="0" indent="0">
              <a:buNone/>
            </a:pPr>
            <a:r>
              <a:rPr lang="en-US" dirty="0">
                <a:uFillTx/>
              </a:rPr>
              <a:t>4. Development </a:t>
            </a:r>
          </a:p>
          <a:p>
            <a:pPr marL="0" indent="0">
              <a:buNone/>
            </a:pPr>
            <a:r>
              <a:rPr lang="en-US" dirty="0">
                <a:uFillTx/>
              </a:rPr>
              <a:t>5. Deployment/implementation </a:t>
            </a:r>
          </a:p>
          <a:p>
            <a:pPr marL="0" indent="0">
              <a:buNone/>
            </a:pPr>
            <a:r>
              <a:rPr lang="en-US" dirty="0">
                <a:uFillTx/>
              </a:rPr>
              <a:t>6. Operations and maintenance.</a:t>
            </a: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Entity attributes</a:t>
            </a:r>
            <a:endParaRPr lang="ru-RU" dirty="0">
              <a:uFillTx/>
            </a:endParaRPr>
          </a:p>
        </p:txBody>
      </p:sp>
      <p:sp>
        <p:nvSpPr>
          <p:cNvPr id="3" name="Объект 2"/>
          <p:cNvSpPr>
            <a:spLocks noGrp="1"/>
          </p:cNvSpPr>
          <p:nvPr>
            <p:ph sz="quarter" idx="1"/>
          </p:nvPr>
        </p:nvSpPr>
        <p:spPr/>
        <p:txBody>
          <a:bodyPr/>
          <a:lstStyle/>
          <a:p>
            <a:r>
              <a:rPr lang="en-US" dirty="0">
                <a:uFillTx/>
              </a:rPr>
              <a:t>A </a:t>
            </a:r>
            <a:r>
              <a:rPr lang="en-US" b="1" dirty="0">
                <a:solidFill>
                  <a:schemeClr val="accent1"/>
                </a:solidFill>
                <a:uFillTx/>
              </a:rPr>
              <a:t>property</a:t>
            </a:r>
            <a:r>
              <a:rPr lang="en-US" dirty="0">
                <a:solidFill>
                  <a:schemeClr val="accent1"/>
                </a:solidFill>
                <a:uFillTx/>
              </a:rPr>
              <a:t> </a:t>
            </a:r>
            <a:r>
              <a:rPr lang="en-US" dirty="0">
                <a:uFillTx/>
              </a:rPr>
              <a:t>of an entity or a relationship type;</a:t>
            </a:r>
          </a:p>
          <a:p>
            <a:r>
              <a:rPr lang="en-US" dirty="0">
                <a:uFillTx/>
              </a:rPr>
              <a:t>Each entity will usually have a number of attributes. </a:t>
            </a:r>
          </a:p>
          <a:p>
            <a:r>
              <a:rPr lang="en-US" dirty="0">
                <a:uFillTx/>
              </a:rPr>
              <a:t>These are the </a:t>
            </a:r>
            <a:r>
              <a:rPr lang="en-US" b="1" dirty="0">
                <a:solidFill>
                  <a:schemeClr val="accent1"/>
                </a:solidFill>
                <a:uFillTx/>
              </a:rPr>
              <a:t>individual items </a:t>
            </a:r>
            <a:r>
              <a:rPr lang="en-US" dirty="0">
                <a:uFillTx/>
              </a:rPr>
              <a:t>of data that you need to hold for each occurrence of an entity type. </a:t>
            </a:r>
          </a:p>
          <a:p>
            <a:r>
              <a:rPr lang="en-US" dirty="0">
                <a:uFillTx/>
              </a:rPr>
              <a:t>In some situations a relationship between a pair of entities may also yield attributes; this situation will be discussed later.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391799" y="431800"/>
            <a:ext cx="7457256" cy="427038"/>
          </a:xfrm>
          <a:noFill/>
        </p:spPr>
        <p:txBody>
          <a:bodyPr lIns="88900" rIns="88900">
            <a:normAutofit fontScale="90000"/>
          </a:bodyPr>
          <a:lstStyle/>
          <a:p>
            <a:pPr defTabSz="892175"/>
            <a:r>
              <a:rPr lang="en-US" dirty="0">
                <a:uFillTx/>
              </a:rPr>
              <a:t>Attributes: Notations</a:t>
            </a:r>
          </a:p>
        </p:txBody>
      </p:sp>
      <p:sp>
        <p:nvSpPr>
          <p:cNvPr id="35843" name="Rectangle 1027"/>
          <p:cNvSpPr>
            <a:spLocks noChangeArrowheads="1"/>
          </p:cNvSpPr>
          <p:nvPr/>
        </p:nvSpPr>
        <p:spPr bwMode="auto">
          <a:xfrm>
            <a:off x="119063" y="1236663"/>
            <a:ext cx="949325" cy="352425"/>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2000">
                <a:uFillTx/>
                <a:latin typeface="CG Times (WN)" charset="0"/>
              </a:rPr>
              <a:t>Student</a:t>
            </a:r>
          </a:p>
        </p:txBody>
      </p:sp>
      <p:sp>
        <p:nvSpPr>
          <p:cNvPr id="35844" name="Line 1028"/>
          <p:cNvSpPr>
            <a:spLocks noChangeShapeType="1"/>
          </p:cNvSpPr>
          <p:nvPr/>
        </p:nvSpPr>
        <p:spPr bwMode="auto">
          <a:xfrm flipV="1">
            <a:off x="1058863" y="1114425"/>
            <a:ext cx="557212" cy="2619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45" name="Line 1029"/>
          <p:cNvSpPr>
            <a:spLocks noChangeShapeType="1"/>
          </p:cNvSpPr>
          <p:nvPr/>
        </p:nvSpPr>
        <p:spPr bwMode="auto">
          <a:xfrm>
            <a:off x="1058863" y="1428750"/>
            <a:ext cx="538162"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46" name="Line 1030"/>
          <p:cNvSpPr>
            <a:spLocks noChangeShapeType="1"/>
          </p:cNvSpPr>
          <p:nvPr/>
        </p:nvSpPr>
        <p:spPr bwMode="auto">
          <a:xfrm>
            <a:off x="1058863" y="1498600"/>
            <a:ext cx="574675" cy="2460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47" name="Rectangle 1031"/>
          <p:cNvSpPr>
            <a:spLocks noChangeArrowheads="1"/>
          </p:cNvSpPr>
          <p:nvPr/>
        </p:nvSpPr>
        <p:spPr bwMode="auto">
          <a:xfrm>
            <a:off x="1733550" y="858838"/>
            <a:ext cx="1281113"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Student ID</a:t>
            </a:r>
          </a:p>
        </p:txBody>
      </p:sp>
      <p:sp>
        <p:nvSpPr>
          <p:cNvPr id="35848" name="Rectangle 1032"/>
          <p:cNvSpPr>
            <a:spLocks noChangeArrowheads="1"/>
          </p:cNvSpPr>
          <p:nvPr/>
        </p:nvSpPr>
        <p:spPr bwMode="auto">
          <a:xfrm>
            <a:off x="1733550" y="1227138"/>
            <a:ext cx="1633538"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Student Name</a:t>
            </a:r>
          </a:p>
        </p:txBody>
      </p:sp>
      <p:sp>
        <p:nvSpPr>
          <p:cNvPr id="35849" name="Rectangle 1033"/>
          <p:cNvSpPr>
            <a:spLocks noChangeArrowheads="1"/>
          </p:cNvSpPr>
          <p:nvPr/>
        </p:nvSpPr>
        <p:spPr bwMode="auto">
          <a:xfrm>
            <a:off x="1752600" y="1676400"/>
            <a:ext cx="1195388"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Birth date</a:t>
            </a:r>
          </a:p>
        </p:txBody>
      </p:sp>
      <p:sp>
        <p:nvSpPr>
          <p:cNvPr id="35850" name="Oval 1034"/>
          <p:cNvSpPr>
            <a:spLocks noChangeArrowheads="1"/>
          </p:cNvSpPr>
          <p:nvPr/>
        </p:nvSpPr>
        <p:spPr bwMode="auto">
          <a:xfrm>
            <a:off x="1622425" y="1076325"/>
            <a:ext cx="68263" cy="57150"/>
          </a:xfrm>
          <a:prstGeom prst="ellipse">
            <a:avLst/>
          </a:prstGeom>
          <a:solidFill>
            <a:schemeClr val="tx1"/>
          </a:solidFill>
          <a:ln w="12700">
            <a:solidFill>
              <a:schemeClr val="tx1"/>
            </a:solidFill>
            <a:round/>
          </a:ln>
        </p:spPr>
        <p:txBody>
          <a:bodyPr wrap="none" anchor="ctr"/>
          <a:lstStyle/>
          <a:p>
            <a:endParaRPr lang="ru-RU">
              <a:uFillTx/>
            </a:endParaRPr>
          </a:p>
        </p:txBody>
      </p:sp>
      <p:sp>
        <p:nvSpPr>
          <p:cNvPr id="35851" name="Oval 1035"/>
          <p:cNvSpPr>
            <a:spLocks noChangeArrowheads="1"/>
          </p:cNvSpPr>
          <p:nvPr/>
        </p:nvSpPr>
        <p:spPr bwMode="auto">
          <a:xfrm>
            <a:off x="1603375" y="1400175"/>
            <a:ext cx="60325" cy="57150"/>
          </a:xfrm>
          <a:prstGeom prst="ellipse">
            <a:avLst/>
          </a:prstGeom>
          <a:noFill/>
          <a:ln w="12700">
            <a:solidFill>
              <a:schemeClr val="tx1"/>
            </a:solidFill>
            <a:round/>
          </a:ln>
        </p:spPr>
        <p:txBody>
          <a:bodyPr wrap="none" anchor="ctr"/>
          <a:lstStyle/>
          <a:p>
            <a:endParaRPr lang="ru-RU">
              <a:uFillTx/>
            </a:endParaRPr>
          </a:p>
        </p:txBody>
      </p:sp>
      <p:sp>
        <p:nvSpPr>
          <p:cNvPr id="35852" name="Oval 1036"/>
          <p:cNvSpPr>
            <a:spLocks noChangeArrowheads="1"/>
          </p:cNvSpPr>
          <p:nvPr/>
        </p:nvSpPr>
        <p:spPr bwMode="auto">
          <a:xfrm>
            <a:off x="1630363" y="1724025"/>
            <a:ext cx="68262" cy="66675"/>
          </a:xfrm>
          <a:prstGeom prst="ellipse">
            <a:avLst/>
          </a:prstGeom>
          <a:noFill/>
          <a:ln w="12700">
            <a:solidFill>
              <a:schemeClr val="tx1"/>
            </a:solidFill>
            <a:round/>
          </a:ln>
        </p:spPr>
        <p:txBody>
          <a:bodyPr wrap="none" anchor="ctr"/>
          <a:lstStyle/>
          <a:p>
            <a:endParaRPr lang="ru-RU">
              <a:uFillTx/>
            </a:endParaRPr>
          </a:p>
        </p:txBody>
      </p:sp>
      <p:sp>
        <p:nvSpPr>
          <p:cNvPr id="35853" name="Line 1037"/>
          <p:cNvSpPr>
            <a:spLocks noChangeShapeType="1"/>
          </p:cNvSpPr>
          <p:nvPr/>
        </p:nvSpPr>
        <p:spPr bwMode="auto">
          <a:xfrm flipV="1">
            <a:off x="1611313" y="2236788"/>
            <a:ext cx="557212" cy="26193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54" name="Line 1038"/>
          <p:cNvSpPr>
            <a:spLocks noChangeShapeType="1"/>
          </p:cNvSpPr>
          <p:nvPr/>
        </p:nvSpPr>
        <p:spPr bwMode="auto">
          <a:xfrm>
            <a:off x="1611313" y="2551113"/>
            <a:ext cx="538162"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55" name="Line 1039"/>
          <p:cNvSpPr>
            <a:spLocks noChangeShapeType="1"/>
          </p:cNvSpPr>
          <p:nvPr/>
        </p:nvSpPr>
        <p:spPr bwMode="auto">
          <a:xfrm>
            <a:off x="1611313" y="2620963"/>
            <a:ext cx="574675" cy="24606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56" name="Rectangle 1040"/>
          <p:cNvSpPr>
            <a:spLocks noChangeArrowheads="1"/>
          </p:cNvSpPr>
          <p:nvPr/>
        </p:nvSpPr>
        <p:spPr bwMode="auto">
          <a:xfrm>
            <a:off x="2286000" y="1981200"/>
            <a:ext cx="1281113"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Student ID</a:t>
            </a:r>
          </a:p>
        </p:txBody>
      </p:sp>
      <p:sp>
        <p:nvSpPr>
          <p:cNvPr id="35857" name="Rectangle 1041"/>
          <p:cNvSpPr>
            <a:spLocks noChangeArrowheads="1"/>
          </p:cNvSpPr>
          <p:nvPr/>
        </p:nvSpPr>
        <p:spPr bwMode="auto">
          <a:xfrm>
            <a:off x="2286000" y="2349500"/>
            <a:ext cx="1260475"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Course no.</a:t>
            </a:r>
          </a:p>
        </p:txBody>
      </p:sp>
      <p:sp>
        <p:nvSpPr>
          <p:cNvPr id="35858" name="Rectangle 1042"/>
          <p:cNvSpPr>
            <a:spLocks noChangeArrowheads="1"/>
          </p:cNvSpPr>
          <p:nvPr/>
        </p:nvSpPr>
        <p:spPr bwMode="auto">
          <a:xfrm>
            <a:off x="2320925" y="2768600"/>
            <a:ext cx="1195388" cy="339725"/>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2000">
                <a:uFillTx/>
                <a:latin typeface="CG Times (WN)" charset="0"/>
              </a:rPr>
              <a:t>Birth date</a:t>
            </a:r>
          </a:p>
        </p:txBody>
      </p:sp>
      <p:sp>
        <p:nvSpPr>
          <p:cNvPr id="35859" name="Oval 1043"/>
          <p:cNvSpPr>
            <a:spLocks noChangeArrowheads="1"/>
          </p:cNvSpPr>
          <p:nvPr/>
        </p:nvSpPr>
        <p:spPr bwMode="auto">
          <a:xfrm>
            <a:off x="2174875" y="2198688"/>
            <a:ext cx="68263" cy="57150"/>
          </a:xfrm>
          <a:prstGeom prst="ellipse">
            <a:avLst/>
          </a:prstGeom>
          <a:solidFill>
            <a:schemeClr val="tx1"/>
          </a:solidFill>
          <a:ln w="12700">
            <a:solidFill>
              <a:schemeClr val="tx1"/>
            </a:solidFill>
            <a:round/>
          </a:ln>
        </p:spPr>
        <p:txBody>
          <a:bodyPr wrap="none" anchor="ctr"/>
          <a:lstStyle/>
          <a:p>
            <a:endParaRPr lang="ru-RU">
              <a:uFillTx/>
            </a:endParaRPr>
          </a:p>
        </p:txBody>
      </p:sp>
      <p:sp>
        <p:nvSpPr>
          <p:cNvPr id="35860" name="Oval 1044"/>
          <p:cNvSpPr>
            <a:spLocks noChangeArrowheads="1"/>
          </p:cNvSpPr>
          <p:nvPr/>
        </p:nvSpPr>
        <p:spPr bwMode="auto">
          <a:xfrm>
            <a:off x="2155825" y="2522538"/>
            <a:ext cx="60325" cy="57150"/>
          </a:xfrm>
          <a:prstGeom prst="ellipse">
            <a:avLst/>
          </a:prstGeom>
          <a:solidFill>
            <a:schemeClr val="tx1"/>
          </a:solidFill>
          <a:ln w="12700">
            <a:solidFill>
              <a:schemeClr val="tx1"/>
            </a:solidFill>
            <a:round/>
          </a:ln>
        </p:spPr>
        <p:txBody>
          <a:bodyPr wrap="none" anchor="ctr"/>
          <a:lstStyle/>
          <a:p>
            <a:endParaRPr lang="ru-RU">
              <a:uFillTx/>
            </a:endParaRPr>
          </a:p>
        </p:txBody>
      </p:sp>
      <p:sp>
        <p:nvSpPr>
          <p:cNvPr id="35861" name="Oval 1045"/>
          <p:cNvSpPr>
            <a:spLocks noChangeArrowheads="1"/>
          </p:cNvSpPr>
          <p:nvPr/>
        </p:nvSpPr>
        <p:spPr bwMode="auto">
          <a:xfrm>
            <a:off x="2182813" y="2846388"/>
            <a:ext cx="68262" cy="66675"/>
          </a:xfrm>
          <a:prstGeom prst="ellipse">
            <a:avLst/>
          </a:prstGeom>
          <a:noFill/>
          <a:ln w="12700">
            <a:solidFill>
              <a:schemeClr val="tx1"/>
            </a:solidFill>
            <a:round/>
          </a:ln>
        </p:spPr>
        <p:txBody>
          <a:bodyPr wrap="none" anchor="ctr"/>
          <a:lstStyle/>
          <a:p>
            <a:endParaRPr lang="ru-RU">
              <a:uFillTx/>
            </a:endParaRPr>
          </a:p>
        </p:txBody>
      </p:sp>
      <p:sp>
        <p:nvSpPr>
          <p:cNvPr id="35862" name="Rectangle 1046"/>
          <p:cNvSpPr>
            <a:spLocks noChangeArrowheads="1"/>
          </p:cNvSpPr>
          <p:nvPr/>
        </p:nvSpPr>
        <p:spPr bwMode="auto">
          <a:xfrm>
            <a:off x="322263" y="2376488"/>
            <a:ext cx="1284287" cy="352425"/>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2000">
                <a:uFillTx/>
                <a:latin typeface="CG Times (WN)" charset="0"/>
              </a:rPr>
              <a:t>enrollment</a:t>
            </a:r>
          </a:p>
        </p:txBody>
      </p:sp>
      <p:sp>
        <p:nvSpPr>
          <p:cNvPr id="35863" name="Rectangle 1047"/>
          <p:cNvSpPr>
            <a:spLocks noChangeArrowheads="1"/>
          </p:cNvSpPr>
          <p:nvPr/>
        </p:nvSpPr>
        <p:spPr bwMode="auto">
          <a:xfrm>
            <a:off x="304800" y="3352800"/>
            <a:ext cx="8029575" cy="531813"/>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92075" tIns="46038" rIns="92075" bIns="46038">
            <a:spAutoFit/>
          </a:bodyPr>
          <a:lstStyle/>
          <a:p>
            <a:pPr algn="l">
              <a:lnSpc>
                <a:spcPct val="100000"/>
              </a:lnSpc>
              <a:spcBef>
                <a:spcPct val="0"/>
              </a:spcBef>
            </a:pPr>
            <a:r>
              <a:rPr lang="en-US" sz="2800">
                <a:uFillTx/>
              </a:rPr>
              <a:t>Student(</a:t>
            </a:r>
            <a:r>
              <a:rPr lang="en-US" sz="2800" u="sng">
                <a:uFillTx/>
              </a:rPr>
              <a:t>Student ID</a:t>
            </a:r>
            <a:r>
              <a:rPr lang="en-US" sz="2800">
                <a:uFillTx/>
              </a:rPr>
              <a:t>, Student Name, Birth Date)</a:t>
            </a:r>
          </a:p>
        </p:txBody>
      </p:sp>
      <p:sp>
        <p:nvSpPr>
          <p:cNvPr id="35864" name="Rectangle 1048"/>
          <p:cNvSpPr>
            <a:spLocks noChangeArrowheads="1"/>
          </p:cNvSpPr>
          <p:nvPr/>
        </p:nvSpPr>
        <p:spPr bwMode="auto">
          <a:xfrm>
            <a:off x="0" y="4114800"/>
            <a:ext cx="8902700" cy="2295525"/>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lIns="92075" tIns="46038" rIns="92075" bIns="46038">
            <a:spAutoFit/>
          </a:bodyPr>
          <a:lstStyle/>
          <a:p>
            <a:pPr marL="228600" indent="-228600" algn="l">
              <a:lnSpc>
                <a:spcPct val="100000"/>
              </a:lnSpc>
              <a:spcBef>
                <a:spcPct val="0"/>
              </a:spcBef>
            </a:pPr>
            <a:r>
              <a:rPr lang="en-US" sz="2400">
                <a:uFillTx/>
              </a:rPr>
              <a:t>Finding Attributes: </a:t>
            </a:r>
          </a:p>
          <a:p>
            <a:pPr marL="228600" indent="-228600" algn="l">
              <a:lnSpc>
                <a:spcPct val="100000"/>
              </a:lnSpc>
              <a:spcBef>
                <a:spcPct val="0"/>
              </a:spcBef>
            </a:pPr>
            <a:r>
              <a:rPr lang="en-US" sz="2400">
                <a:uFillTx/>
              </a:rPr>
              <a:t>Attributes are identified progressively during BAA phase.</a:t>
            </a:r>
          </a:p>
          <a:p>
            <a:pPr marL="228600" indent="-228600" algn="l">
              <a:lnSpc>
                <a:spcPct val="100000"/>
              </a:lnSpc>
              <a:spcBef>
                <a:spcPct val="0"/>
              </a:spcBef>
              <a:buFontTx/>
              <a:buChar char="•"/>
            </a:pPr>
            <a:r>
              <a:rPr lang="en-US" sz="2400">
                <a:uFillTx/>
              </a:rPr>
              <a:t>Data Analysis </a:t>
            </a:r>
          </a:p>
          <a:p>
            <a:pPr marL="228600" indent="-228600" algn="l">
              <a:lnSpc>
                <a:spcPct val="100000"/>
              </a:lnSpc>
              <a:spcBef>
                <a:spcPct val="0"/>
              </a:spcBef>
              <a:buFontTx/>
              <a:buChar char="•"/>
            </a:pPr>
            <a:r>
              <a:rPr lang="en-US" sz="2400">
                <a:uFillTx/>
              </a:rPr>
              <a:t>Activity Analysis </a:t>
            </a:r>
          </a:p>
          <a:p>
            <a:pPr marL="228600" indent="-228600" algn="l">
              <a:lnSpc>
                <a:spcPct val="100000"/>
              </a:lnSpc>
              <a:spcBef>
                <a:spcPct val="0"/>
              </a:spcBef>
              <a:buFontTx/>
              <a:buChar char="•"/>
            </a:pPr>
            <a:r>
              <a:rPr lang="en-US" sz="2400">
                <a:uFillTx/>
              </a:rPr>
              <a:t>Interaction Analysis </a:t>
            </a:r>
          </a:p>
          <a:p>
            <a:pPr marL="228600" indent="-228600" algn="l">
              <a:lnSpc>
                <a:spcPct val="100000"/>
              </a:lnSpc>
              <a:spcBef>
                <a:spcPct val="0"/>
              </a:spcBef>
              <a:buFontTx/>
              <a:buChar char="•"/>
            </a:pPr>
            <a:r>
              <a:rPr lang="en-US" sz="2400">
                <a:uFillTx/>
              </a:rPr>
              <a:t>Current Systems Analysis </a:t>
            </a:r>
          </a:p>
        </p:txBody>
      </p:sp>
      <p:pic>
        <p:nvPicPr>
          <p:cNvPr id="35865" name="Picture 1049"/>
          <p:cNvPicPr>
            <a:picLocks noChangeArrowheads="1"/>
          </p:cNvPicPr>
          <p:nvPr/>
        </p:nvPicPr>
        <p:blipFill>
          <a:blip r:embed="rId3"/>
          <a:srcRect/>
          <a:stretch>
            <a:fillRect/>
          </a:stretch>
        </p:blipFill>
        <p:spPr bwMode="auto">
          <a:xfrm>
            <a:off x="3962400" y="1143000"/>
            <a:ext cx="1981200" cy="1676400"/>
          </a:xfrm>
          <a:prstGeom prst="rect">
            <a:avLst/>
          </a:prstGeom>
          <a:noFill/>
          <a:ln>
            <a:noFill/>
          </a:ln>
        </p:spPr>
      </p:pic>
      <p:sp>
        <p:nvSpPr>
          <p:cNvPr id="35866" name="Rectangle 1050"/>
          <p:cNvSpPr>
            <a:spLocks noChangeArrowheads="1"/>
          </p:cNvSpPr>
          <p:nvPr/>
        </p:nvSpPr>
        <p:spPr bwMode="auto">
          <a:xfrm>
            <a:off x="6556375" y="1393825"/>
            <a:ext cx="2082800" cy="1320800"/>
          </a:xfrm>
          <a:prstGeom prst="rect">
            <a:avLst/>
          </a:prstGeom>
          <a:noFill/>
          <a:ln w="12700">
            <a:solidFill>
              <a:schemeClr val="tx1"/>
            </a:solidFill>
            <a:miter lim="800000"/>
          </a:ln>
        </p:spPr>
        <p:txBody>
          <a:bodyPr wrap="none" anchor="ctr"/>
          <a:lstStyle/>
          <a:p>
            <a:endParaRPr lang="ru-RU">
              <a:uFillTx/>
            </a:endParaRPr>
          </a:p>
        </p:txBody>
      </p:sp>
      <p:sp>
        <p:nvSpPr>
          <p:cNvPr id="35867" name="Line 1051"/>
          <p:cNvSpPr>
            <a:spLocks noChangeShapeType="1"/>
          </p:cNvSpPr>
          <p:nvPr/>
        </p:nvSpPr>
        <p:spPr bwMode="auto">
          <a:xfrm>
            <a:off x="6569075" y="1882775"/>
            <a:ext cx="2057400"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5868" name="Rectangle 1052"/>
          <p:cNvSpPr>
            <a:spLocks noChangeArrowheads="1"/>
          </p:cNvSpPr>
          <p:nvPr/>
        </p:nvSpPr>
        <p:spPr bwMode="auto">
          <a:xfrm>
            <a:off x="6686550" y="1371600"/>
            <a:ext cx="1800225" cy="457200"/>
          </a:xfrm>
          <a:prstGeom prst="rect">
            <a:avLst/>
          </a:prstGeom>
          <a:noFill/>
          <a:ln>
            <a:noFill/>
          </a:ln>
        </p:spPr>
        <p:txBody>
          <a:bodyPr lIns="92075" tIns="46038" rIns="92075" bIns="46038">
            <a:spAutoFit/>
          </a:bodyPr>
          <a:lstStyle/>
          <a:p>
            <a:pPr algn="l">
              <a:lnSpc>
                <a:spcPct val="100000"/>
              </a:lnSpc>
              <a:spcBef>
                <a:spcPct val="0"/>
              </a:spcBef>
            </a:pPr>
            <a:r>
              <a:rPr lang="en-US" sz="2400">
                <a:uFillTx/>
              </a:rPr>
              <a:t>studentID</a:t>
            </a:r>
          </a:p>
        </p:txBody>
      </p:sp>
      <p:sp>
        <p:nvSpPr>
          <p:cNvPr id="35869" name="Rectangle 1053"/>
          <p:cNvSpPr>
            <a:spLocks noChangeArrowheads="1"/>
          </p:cNvSpPr>
          <p:nvPr/>
        </p:nvSpPr>
        <p:spPr bwMode="auto">
          <a:xfrm>
            <a:off x="6705600" y="1943100"/>
            <a:ext cx="1096963" cy="822325"/>
          </a:xfrm>
          <a:prstGeom prst="rect">
            <a:avLst/>
          </a:prstGeom>
          <a:noFill/>
          <a:ln>
            <a:noFill/>
          </a:ln>
        </p:spPr>
        <p:txBody>
          <a:bodyPr wrap="none" lIns="92075" tIns="46038" rIns="92075" bIns="46038">
            <a:spAutoFit/>
          </a:bodyPr>
          <a:lstStyle/>
          <a:p>
            <a:pPr algn="l">
              <a:lnSpc>
                <a:spcPct val="100000"/>
              </a:lnSpc>
              <a:spcBef>
                <a:spcPct val="0"/>
              </a:spcBef>
            </a:pPr>
            <a:r>
              <a:rPr lang="en-US" sz="2400">
                <a:uFillTx/>
              </a:rPr>
              <a:t>name</a:t>
            </a:r>
          </a:p>
          <a:p>
            <a:pPr algn="l">
              <a:lnSpc>
                <a:spcPct val="100000"/>
              </a:lnSpc>
              <a:spcBef>
                <a:spcPct val="0"/>
              </a:spcBef>
            </a:pPr>
            <a:r>
              <a:rPr lang="en-US" sz="2400">
                <a:uFillTx/>
              </a:rPr>
              <a:t>phone</a:t>
            </a:r>
          </a:p>
        </p:txBody>
      </p:sp>
      <p:sp>
        <p:nvSpPr>
          <p:cNvPr id="35870" name="Rectangle 1054"/>
          <p:cNvSpPr>
            <a:spLocks noChangeArrowheads="1"/>
          </p:cNvSpPr>
          <p:nvPr/>
        </p:nvSpPr>
        <p:spPr bwMode="auto">
          <a:xfrm>
            <a:off x="6400800" y="990600"/>
            <a:ext cx="1317625" cy="457200"/>
          </a:xfrm>
          <a:prstGeom prst="rect">
            <a:avLst/>
          </a:prstGeom>
          <a:noFill/>
          <a:ln>
            <a:noFill/>
          </a:ln>
        </p:spPr>
        <p:txBody>
          <a:bodyPr wrap="none" lIns="92075" tIns="46038" rIns="92075" bIns="46038">
            <a:spAutoFit/>
          </a:bodyPr>
          <a:lstStyle/>
          <a:p>
            <a:pPr algn="l">
              <a:lnSpc>
                <a:spcPct val="100000"/>
              </a:lnSpc>
              <a:spcBef>
                <a:spcPct val="0"/>
              </a:spcBef>
            </a:pPr>
            <a:r>
              <a:rPr lang="en-US" sz="2400">
                <a:uFillTx/>
              </a:rPr>
              <a:t>Student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Example: Entity, Attributes, </a:t>
            </a:r>
            <a:r>
              <a:rPr lang="en-US" dirty="0" err="1">
                <a:uFillTx/>
              </a:rPr>
              <a:t>Occurance</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The </a:t>
            </a:r>
            <a:r>
              <a:rPr lang="en-US" b="1" dirty="0">
                <a:uFillTx/>
              </a:rPr>
              <a:t>entity</a:t>
            </a:r>
            <a:r>
              <a:rPr lang="en-US" dirty="0">
                <a:uFillTx/>
              </a:rPr>
              <a:t> type INVOICE may include the following </a:t>
            </a:r>
            <a:r>
              <a:rPr lang="en-US" b="1" dirty="0">
                <a:uFillTx/>
              </a:rPr>
              <a:t>attributes</a:t>
            </a:r>
            <a:r>
              <a:rPr lang="en-US" dirty="0">
                <a:uFillTx/>
              </a:rPr>
              <a:t>: </a:t>
            </a:r>
            <a:r>
              <a:rPr lang="en-US" i="1" dirty="0">
                <a:uFillTx/>
              </a:rPr>
              <a:t>Invoice number, Invoice date, Invoice amount and Customer code.</a:t>
            </a:r>
          </a:p>
          <a:p>
            <a:r>
              <a:rPr lang="en-US" dirty="0">
                <a:uFillTx/>
              </a:rPr>
              <a:t>An example entity </a:t>
            </a:r>
            <a:r>
              <a:rPr lang="en-US" b="1" dirty="0">
                <a:uFillTx/>
              </a:rPr>
              <a:t>occurrence</a:t>
            </a:r>
            <a:r>
              <a:rPr lang="en-US" dirty="0">
                <a:uFillTx/>
              </a:rPr>
              <a:t> of the entity type INVOICE would be as follows: </a:t>
            </a:r>
          </a:p>
          <a:p>
            <a:endParaRPr lang="ru-RU" dirty="0">
              <a:uFillTx/>
            </a:endParaRPr>
          </a:p>
        </p:txBody>
      </p:sp>
      <p:pic>
        <p:nvPicPr>
          <p:cNvPr id="5122" name="Picture 2"/>
          <p:cNvPicPr>
            <a:picLocks noChangeAspect="1" noChangeArrowheads="1"/>
          </p:cNvPicPr>
          <p:nvPr/>
        </p:nvPicPr>
        <p:blipFill>
          <a:blip r:embed="rId2"/>
          <a:srcRect/>
          <a:stretch>
            <a:fillRect/>
          </a:stretch>
        </p:blipFill>
        <p:spPr bwMode="auto">
          <a:xfrm>
            <a:off x="1691680" y="3667539"/>
            <a:ext cx="4840538" cy="2160240"/>
          </a:xfrm>
          <a:prstGeom prst="rect">
            <a:avLst/>
          </a:prstGeom>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Exercise 2</a:t>
            </a:r>
            <a:endParaRPr lang="ru-RU" dirty="0">
              <a:uFillTx/>
            </a:endParaRPr>
          </a:p>
        </p:txBody>
      </p:sp>
      <p:sp>
        <p:nvSpPr>
          <p:cNvPr id="3" name="Объект 2"/>
          <p:cNvSpPr>
            <a:spLocks noGrp="1"/>
          </p:cNvSpPr>
          <p:nvPr>
            <p:ph sz="quarter" idx="1"/>
          </p:nvPr>
        </p:nvSpPr>
        <p:spPr/>
        <p:txBody>
          <a:bodyPr/>
          <a:lstStyle/>
          <a:p>
            <a:r>
              <a:rPr lang="en-US" dirty="0">
                <a:uFillTx/>
              </a:rPr>
              <a:t>Which of the following are likely to be attributes and which are likely to be entity types?</a:t>
            </a:r>
          </a:p>
          <a:p>
            <a:pPr marL="0" indent="0">
              <a:buNone/>
            </a:pPr>
            <a:r>
              <a:rPr lang="en-US" dirty="0">
                <a:uFillTx/>
              </a:rPr>
              <a:t>CUSTOMER, PRODUCT, ORDER, ORDER DATE, SIZE, QUANTITY, NAME</a:t>
            </a:r>
          </a:p>
          <a:p>
            <a:endParaRPr lang="ru-RU" dirty="0">
              <a:uFillTx/>
            </a:endParaRPr>
          </a:p>
        </p:txBody>
      </p:sp>
      <p:pic>
        <p:nvPicPr>
          <p:cNvPr id="6146" name="Picture 2"/>
          <p:cNvPicPr>
            <a:picLocks noChangeAspect="1" noChangeArrowheads="1"/>
          </p:cNvPicPr>
          <p:nvPr/>
        </p:nvPicPr>
        <p:blipFill>
          <a:blip r:embed="rId2"/>
          <a:srcRect/>
          <a:stretch>
            <a:fillRect/>
          </a:stretch>
        </p:blipFill>
        <p:spPr bwMode="auto">
          <a:xfrm>
            <a:off x="899592" y="4005064"/>
            <a:ext cx="6727209" cy="1008112"/>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down)">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Exercise 3</a:t>
            </a:r>
            <a:endParaRPr lang="ru-RU" dirty="0">
              <a:uFillTx/>
            </a:endParaRPr>
          </a:p>
        </p:txBody>
      </p:sp>
      <p:sp>
        <p:nvSpPr>
          <p:cNvPr id="3" name="Объект 2"/>
          <p:cNvSpPr>
            <a:spLocks noGrp="1"/>
          </p:cNvSpPr>
          <p:nvPr>
            <p:ph sz="quarter" idx="1"/>
          </p:nvPr>
        </p:nvSpPr>
        <p:spPr/>
        <p:txBody>
          <a:bodyPr>
            <a:normAutofit/>
          </a:bodyPr>
          <a:lstStyle/>
          <a:p>
            <a:pPr marL="0" indent="0">
              <a:buNone/>
            </a:pPr>
            <a:r>
              <a:rPr lang="en-US" dirty="0">
                <a:uFillTx/>
              </a:rPr>
              <a:t>What would be the identifying attribute in each of the following examples of entity types where some attributes have been identified?</a:t>
            </a:r>
          </a:p>
          <a:p>
            <a:r>
              <a:rPr lang="en-US" dirty="0">
                <a:uFillTx/>
              </a:rPr>
              <a:t>CUSTOMER – Customer name, Address, Postcode, Customer code, Phone number.</a:t>
            </a:r>
          </a:p>
          <a:p>
            <a:r>
              <a:rPr lang="en-US" dirty="0">
                <a:uFillTx/>
              </a:rPr>
              <a:t>INVOICE –. Invoice Date, Invoice number, Invoice Amount, Customer code.</a:t>
            </a:r>
          </a:p>
          <a:p>
            <a:pPr marL="0" indent="0">
              <a:buNone/>
            </a:pPr>
            <a:r>
              <a:rPr lang="en-US" i="1" dirty="0">
                <a:uFillTx/>
              </a:rPr>
              <a:t>Remember, wherever possible you should use an existing attribute for the entity identifier and make sure that it will always uniquely identify an occurrence of an entity type.</a:t>
            </a: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Entity definitions</a:t>
            </a:r>
            <a:endParaRPr lang="ru-RU" dirty="0">
              <a:uFillTx/>
            </a:endParaRPr>
          </a:p>
        </p:txBody>
      </p:sp>
      <p:sp>
        <p:nvSpPr>
          <p:cNvPr id="3" name="Объект 2"/>
          <p:cNvSpPr>
            <a:spLocks noGrp="1"/>
          </p:cNvSpPr>
          <p:nvPr>
            <p:ph sz="quarter" idx="1"/>
          </p:nvPr>
        </p:nvSpPr>
        <p:spPr/>
        <p:txBody>
          <a:bodyPr>
            <a:normAutofit fontScale="92500" lnSpcReduction="10000"/>
          </a:bodyPr>
          <a:lstStyle/>
          <a:p>
            <a:r>
              <a:rPr lang="en-US" dirty="0">
                <a:uFillTx/>
              </a:rPr>
              <a:t>It is important to ensure that anyone involved with designing the system is clear about the meaning of the entities being </a:t>
            </a:r>
            <a:r>
              <a:rPr lang="en-US" dirty="0" err="1">
                <a:uFillTx/>
              </a:rPr>
              <a:t>modelled</a:t>
            </a:r>
            <a:r>
              <a:rPr lang="en-US" dirty="0">
                <a:uFillTx/>
              </a:rPr>
              <a:t>. </a:t>
            </a:r>
          </a:p>
          <a:p>
            <a:r>
              <a:rPr lang="en-US" dirty="0">
                <a:uFillTx/>
              </a:rPr>
              <a:t>This is achieved by clearly documenting each entity type with a concise unambiguous definition. The list of definitions is referred to as the “data dictionary” or “data repository” and is usually stored within a tool as this provides a central reference point and allows for easy searching, amendment and reporting. </a:t>
            </a:r>
          </a:p>
          <a:p>
            <a:r>
              <a:rPr lang="en-US" dirty="0">
                <a:uFillTx/>
              </a:rPr>
              <a:t>Other information relating to the entities and their attributes may also be added to the data dictionary such as the number of likely entity occurrences and the data types and sizes of the attributes. This information may be needed in the design phase.</a:t>
            </a:r>
          </a:p>
          <a:p>
            <a:endParaRPr lang="ru-RU" dirty="0">
              <a:uFillTx/>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Example of Entity Definition</a:t>
            </a:r>
            <a:endParaRPr lang="ru-RU" dirty="0">
              <a:uFillTx/>
            </a:endParaRPr>
          </a:p>
        </p:txBody>
      </p:sp>
      <p:pic>
        <p:nvPicPr>
          <p:cNvPr id="7170" name="Picture 2"/>
          <p:cNvPicPr>
            <a:picLocks noChangeAspect="1" noChangeArrowheads="1"/>
          </p:cNvPicPr>
          <p:nvPr/>
        </p:nvPicPr>
        <p:blipFill>
          <a:blip r:embed="rId2"/>
          <a:srcRect/>
          <a:stretch>
            <a:fillRect/>
          </a:stretch>
        </p:blipFill>
        <p:spPr bwMode="auto">
          <a:xfrm>
            <a:off x="323528" y="1844824"/>
            <a:ext cx="8259566" cy="1512168"/>
          </a:xfrm>
          <a:prstGeom prst="rect">
            <a:avLst/>
          </a:prstGeom>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562074"/>
          </a:xfrm>
        </p:spPr>
        <p:txBody>
          <a:bodyPr/>
          <a:lstStyle/>
          <a:p>
            <a:r>
              <a:rPr lang="en-US" dirty="0">
                <a:uFillTx/>
              </a:rPr>
              <a:t>Entity Relationships</a:t>
            </a:r>
            <a:endParaRPr lang="ru-RU" dirty="0">
              <a:uFillTx/>
            </a:endParaRPr>
          </a:p>
        </p:txBody>
      </p:sp>
      <p:sp>
        <p:nvSpPr>
          <p:cNvPr id="3" name="Объект 2"/>
          <p:cNvSpPr>
            <a:spLocks noGrp="1"/>
          </p:cNvSpPr>
          <p:nvPr>
            <p:ph sz="quarter" idx="1"/>
          </p:nvPr>
        </p:nvSpPr>
        <p:spPr>
          <a:xfrm>
            <a:off x="467544" y="908720"/>
            <a:ext cx="7467600" cy="4873752"/>
          </a:xfrm>
        </p:spPr>
        <p:txBody>
          <a:bodyPr>
            <a:normAutofit/>
          </a:bodyPr>
          <a:lstStyle/>
          <a:p>
            <a:r>
              <a:rPr lang="en-US" b="1" i="1" dirty="0">
                <a:solidFill>
                  <a:schemeClr val="tx2"/>
                </a:solidFill>
                <a:uFillTx/>
              </a:rPr>
              <a:t>Relationships</a:t>
            </a:r>
            <a:r>
              <a:rPr lang="en-US" dirty="0">
                <a:uFillTx/>
              </a:rPr>
              <a:t> represent interactions between two or more entities</a:t>
            </a:r>
          </a:p>
          <a:p>
            <a:r>
              <a:rPr lang="en-US" dirty="0">
                <a:uFillTx/>
              </a:rPr>
              <a:t>In order to see what is meant by a relationship, consider the following example which uses the music system entity types COMPANY, CD, TRACK and CATEGORY.</a:t>
            </a:r>
          </a:p>
          <a:p>
            <a:r>
              <a:rPr lang="en-US" dirty="0">
                <a:uFillTx/>
              </a:rPr>
              <a:t>There are a number of relationships between these entity types as follows:</a:t>
            </a:r>
          </a:p>
          <a:p>
            <a:pPr marL="0" indent="0">
              <a:buNone/>
            </a:pPr>
            <a:r>
              <a:rPr lang="en-US" dirty="0">
                <a:uFillTx/>
              </a:rPr>
              <a:t>-A COMPANY produces CDs</a:t>
            </a:r>
          </a:p>
          <a:p>
            <a:pPr marL="0" indent="0">
              <a:buNone/>
            </a:pPr>
            <a:r>
              <a:rPr lang="en-US" dirty="0">
                <a:uFillTx/>
              </a:rPr>
              <a:t>-A CD contains music TRACKs</a:t>
            </a:r>
          </a:p>
          <a:p>
            <a:pPr marL="0" indent="0">
              <a:buNone/>
            </a:pPr>
            <a:r>
              <a:rPr lang="en-US" dirty="0">
                <a:uFillTx/>
              </a:rPr>
              <a:t>-A TRACK belongs to a music CATEGORY</a:t>
            </a:r>
          </a:p>
          <a:p>
            <a:pPr marL="0" indent="0">
              <a:buNone/>
            </a:pPr>
            <a:endParaRPr lang="ru-RU" dirty="0">
              <a:uFillTx/>
            </a:endParaRPr>
          </a:p>
        </p:txBody>
      </p:sp>
      <p:sp>
        <p:nvSpPr>
          <p:cNvPr id="4" name="Прямоугольник 3"/>
          <p:cNvSpPr>
            <a:spLocks/>
          </p:cNvSpPr>
          <p:nvPr/>
        </p:nvSpPr>
        <p:spPr>
          <a:xfrm>
            <a:off x="539552" y="5530006"/>
            <a:ext cx="727280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uFillTx/>
              </a:rPr>
              <a:t>It is important to understand how one occurrence of an entity relates to an occurrence of another entity in order to </a:t>
            </a:r>
          </a:p>
          <a:p>
            <a:r>
              <a:rPr lang="en-US" dirty="0">
                <a:uFillTx/>
              </a:rPr>
              <a:t>define the relationship between them accurately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Exercise 4</a:t>
            </a:r>
            <a:endParaRPr lang="ru-RU" dirty="0">
              <a:uFillTx/>
            </a:endParaRPr>
          </a:p>
        </p:txBody>
      </p:sp>
      <p:sp>
        <p:nvSpPr>
          <p:cNvPr id="3" name="Объект 2"/>
          <p:cNvSpPr>
            <a:spLocks noGrp="1"/>
          </p:cNvSpPr>
          <p:nvPr>
            <p:ph sz="quarter" idx="1"/>
          </p:nvPr>
        </p:nvSpPr>
        <p:spPr/>
        <p:txBody>
          <a:bodyPr/>
          <a:lstStyle/>
          <a:p>
            <a:r>
              <a:rPr lang="en-US" dirty="0">
                <a:uFillTx/>
              </a:rPr>
              <a:t>Which of the following are relationships between entity types and which are relationships between occurrences?</a:t>
            </a:r>
          </a:p>
          <a:p>
            <a:pPr marL="0" indent="0">
              <a:buNone/>
            </a:pPr>
            <a:r>
              <a:rPr lang="en-US" dirty="0">
                <a:uFillTx/>
              </a:rPr>
              <a:t>1. CUSTOMER receives INVOICE</a:t>
            </a:r>
          </a:p>
          <a:p>
            <a:pPr marL="0" indent="0">
              <a:buNone/>
            </a:pPr>
            <a:r>
              <a:rPr lang="en-US" dirty="0">
                <a:uFillTx/>
              </a:rPr>
              <a:t>2. YORKSHIRE SUPPLIES sells TV</a:t>
            </a:r>
          </a:p>
          <a:p>
            <a:pPr marL="0" indent="0">
              <a:buNone/>
            </a:pPr>
            <a:r>
              <a:rPr lang="en-US" dirty="0">
                <a:uFillTx/>
              </a:rPr>
              <a:t>3. STUDENT studies COURSE</a:t>
            </a:r>
          </a:p>
          <a:p>
            <a:pPr marL="0" indent="0">
              <a:buNone/>
            </a:pPr>
            <a:r>
              <a:rPr lang="en-US" dirty="0">
                <a:uFillTx/>
              </a:rPr>
              <a:t>4. JOHN JACKSON studies COMPUTING</a:t>
            </a:r>
          </a:p>
          <a:p>
            <a:endParaRPr lang="ru-RU" dirty="0">
              <a:uFillTx/>
            </a:endParaRPr>
          </a:p>
        </p:txBody>
      </p:sp>
      <p:sp>
        <p:nvSpPr>
          <p:cNvPr id="4" name="Прямоугольник 3"/>
          <p:cNvSpPr>
            <a:spLocks/>
          </p:cNvSpPr>
          <p:nvPr/>
        </p:nvSpPr>
        <p:spPr>
          <a:xfrm>
            <a:off x="827584" y="5085184"/>
            <a:ext cx="7056784"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uFillTx/>
              </a:rPr>
              <a:t>1 and 3 are relationships between entity types, 2 and 4 are relationships between entity occurrences</a:t>
            </a:r>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Relationship cardinality</a:t>
            </a:r>
            <a:endParaRPr lang="ru-RU" dirty="0">
              <a:uFillTx/>
            </a:endParaRPr>
          </a:p>
        </p:txBody>
      </p:sp>
      <p:sp>
        <p:nvSpPr>
          <p:cNvPr id="3" name="Объект 2"/>
          <p:cNvSpPr>
            <a:spLocks noGrp="1"/>
          </p:cNvSpPr>
          <p:nvPr>
            <p:ph sz="quarter" idx="1"/>
          </p:nvPr>
        </p:nvSpPr>
        <p:spPr/>
        <p:txBody>
          <a:bodyPr>
            <a:normAutofit fontScale="85000" lnSpcReduction="10000"/>
          </a:bodyPr>
          <a:lstStyle/>
          <a:p>
            <a:pPr marL="0" indent="0">
              <a:buNone/>
            </a:pPr>
            <a:r>
              <a:rPr lang="en-US" dirty="0">
                <a:uFillTx/>
              </a:rPr>
              <a:t>There are three types of relationship cardinality:</a:t>
            </a:r>
          </a:p>
          <a:p>
            <a:r>
              <a:rPr lang="en-US" dirty="0">
                <a:uFillTx/>
              </a:rPr>
              <a:t>One to One abbreviated as 1:1</a:t>
            </a:r>
          </a:p>
          <a:p>
            <a:pPr marL="279400" indent="-279400" defTabSz="892175">
              <a:lnSpc>
                <a:spcPct val="85000"/>
              </a:lnSpc>
              <a:spcBef>
                <a:spcPct val="15000"/>
              </a:spcBef>
              <a:buFontTx/>
              <a:buNone/>
            </a:pPr>
            <a:r>
              <a:rPr lang="en-US" dirty="0">
                <a:uFillTx/>
              </a:rPr>
              <a:t>   DEPARTMENT has MANAGER</a:t>
            </a:r>
          </a:p>
          <a:p>
            <a:pPr marL="279400" indent="-279400" defTabSz="892175">
              <a:lnSpc>
                <a:spcPct val="85000"/>
              </a:lnSpc>
              <a:spcBef>
                <a:spcPct val="15000"/>
              </a:spcBef>
              <a:buFontTx/>
              <a:buNone/>
            </a:pPr>
            <a:r>
              <a:rPr lang="en-US" dirty="0">
                <a:uFillTx/>
              </a:rPr>
              <a:t>	Each DEPARTMENT has one and only one MANAGER</a:t>
            </a:r>
          </a:p>
          <a:p>
            <a:pPr marL="279400" indent="-279400" defTabSz="892175">
              <a:lnSpc>
                <a:spcPct val="85000"/>
              </a:lnSpc>
              <a:spcBef>
                <a:spcPct val="15000"/>
              </a:spcBef>
              <a:buFontTx/>
              <a:buNone/>
            </a:pPr>
            <a:r>
              <a:rPr lang="en-US" dirty="0">
                <a:uFillTx/>
              </a:rPr>
              <a:t>	Each MANAGER manages one and only one DEPARTMENT</a:t>
            </a:r>
          </a:p>
          <a:p>
            <a:r>
              <a:rPr lang="en-US" dirty="0">
                <a:uFillTx/>
              </a:rPr>
              <a:t>One to many abbreviated as 1:M</a:t>
            </a:r>
          </a:p>
          <a:p>
            <a:pPr marL="279400" indent="-279400" defTabSz="892175">
              <a:lnSpc>
                <a:spcPct val="85000"/>
              </a:lnSpc>
              <a:spcBef>
                <a:spcPct val="15000"/>
              </a:spcBef>
              <a:buFontTx/>
              <a:buNone/>
            </a:pPr>
            <a:r>
              <a:rPr lang="en-US" dirty="0">
                <a:uFillTx/>
              </a:rPr>
              <a:t>   CUSTOMER places ORDER</a:t>
            </a:r>
          </a:p>
          <a:p>
            <a:pPr marL="279400" indent="-279400" defTabSz="892175">
              <a:lnSpc>
                <a:spcPct val="85000"/>
              </a:lnSpc>
              <a:spcBef>
                <a:spcPct val="15000"/>
              </a:spcBef>
              <a:buFontTx/>
              <a:buNone/>
            </a:pPr>
            <a:r>
              <a:rPr lang="en-US" dirty="0">
                <a:uFillTx/>
              </a:rPr>
              <a:t>	Each CUSTOMER sometimes (95%) place one or more ORDERs	</a:t>
            </a:r>
          </a:p>
          <a:p>
            <a:pPr marL="279400" indent="-279400" defTabSz="892175">
              <a:lnSpc>
                <a:spcPct val="85000"/>
              </a:lnSpc>
              <a:spcBef>
                <a:spcPct val="15000"/>
              </a:spcBef>
              <a:buFontTx/>
              <a:buNone/>
            </a:pPr>
            <a:r>
              <a:rPr lang="en-US" dirty="0">
                <a:uFillTx/>
              </a:rPr>
              <a:t>	Each ORDER always is placed by exactly one CUSTOMER</a:t>
            </a:r>
          </a:p>
          <a:p>
            <a:r>
              <a:rPr lang="en-US" dirty="0">
                <a:uFillTx/>
              </a:rPr>
              <a:t>Many to Many abbreviated as M:Mor M:N</a:t>
            </a:r>
          </a:p>
          <a:p>
            <a:pPr marL="279400" indent="-279400" defTabSz="892175">
              <a:lnSpc>
                <a:spcPct val="85000"/>
              </a:lnSpc>
              <a:spcBef>
                <a:spcPct val="15000"/>
              </a:spcBef>
              <a:buFontTx/>
              <a:buNone/>
            </a:pPr>
            <a:r>
              <a:rPr lang="en-US" dirty="0">
                <a:uFillTx/>
              </a:rPr>
              <a:t>    INSTRUCTOR teaches COURSE </a:t>
            </a:r>
          </a:p>
          <a:p>
            <a:pPr marL="279400" indent="-279400" defTabSz="892175">
              <a:lnSpc>
                <a:spcPct val="85000"/>
              </a:lnSpc>
              <a:spcBef>
                <a:spcPct val="15000"/>
              </a:spcBef>
              <a:buFontTx/>
              <a:buNone/>
            </a:pPr>
            <a:r>
              <a:rPr lang="en-US" dirty="0">
                <a:uFillTx/>
              </a:rPr>
              <a:t>	Each INSTRUCTION teaches zero, one, or more COURSEs</a:t>
            </a:r>
          </a:p>
          <a:p>
            <a:pPr marL="279400" indent="-279400" defTabSz="892175">
              <a:lnSpc>
                <a:spcPct val="85000"/>
              </a:lnSpc>
              <a:spcBef>
                <a:spcPct val="15000"/>
              </a:spcBef>
              <a:buFontTx/>
              <a:buNone/>
            </a:pPr>
            <a:r>
              <a:rPr lang="en-US" dirty="0">
                <a:uFillTx/>
              </a:rPr>
              <a:t>	Each COURSE is taught by one or more INSTRUCTORs</a:t>
            </a:r>
          </a:p>
          <a:p>
            <a:endParaRPr lang="ru-RU" dirty="0">
              <a:uFillTx/>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Stages</a:t>
            </a:r>
            <a:endParaRPr lang="ru-RU" dirty="0">
              <a:uFillTx/>
            </a:endParaRPr>
          </a:p>
        </p:txBody>
      </p:sp>
      <p:sp>
        <p:nvSpPr>
          <p:cNvPr id="3" name="Объект 2"/>
          <p:cNvSpPr>
            <a:spLocks noGrp="1"/>
          </p:cNvSpPr>
          <p:nvPr>
            <p:ph sz="quarter" idx="1"/>
          </p:nvPr>
        </p:nvSpPr>
        <p:spPr/>
        <p:txBody>
          <a:bodyPr>
            <a:normAutofit lnSpcReduction="10000"/>
          </a:bodyPr>
          <a:lstStyle/>
          <a:p>
            <a:r>
              <a:rPr lang="en-US" b="1" dirty="0">
                <a:solidFill>
                  <a:schemeClr val="accent1"/>
                </a:solidFill>
                <a:uFillTx/>
              </a:rPr>
              <a:t>1. Strategy and planning </a:t>
            </a:r>
            <a:r>
              <a:rPr lang="en-US" dirty="0">
                <a:uFillTx/>
              </a:rPr>
              <a:t>– typically the cycle starts with the strategy and planning phase to identify the need and scope of a new system. </a:t>
            </a:r>
          </a:p>
          <a:p>
            <a:r>
              <a:rPr lang="en-US" b="1" dirty="0">
                <a:solidFill>
                  <a:schemeClr val="accent1"/>
                </a:solidFill>
                <a:uFillTx/>
              </a:rPr>
              <a:t>2. Requirements analysis phase </a:t>
            </a:r>
            <a:r>
              <a:rPr lang="en-US" dirty="0">
                <a:uFillTx/>
              </a:rPr>
              <a:t>– a more detailed requirements analysis will be carried out which will include identifying what the users require of the system; this will involve conceptual analysis.</a:t>
            </a:r>
          </a:p>
          <a:p>
            <a:r>
              <a:rPr lang="en-US" b="1" dirty="0">
                <a:solidFill>
                  <a:schemeClr val="accent1"/>
                </a:solidFill>
                <a:uFillTx/>
              </a:rPr>
              <a:t>3. Design phase </a:t>
            </a:r>
            <a:r>
              <a:rPr lang="en-US" dirty="0">
                <a:uFillTx/>
              </a:rPr>
              <a:t>– this will involve producing a conceptual, logical and physical design. To undertake these processes it is important to be able to understand and apply the data </a:t>
            </a:r>
            <a:r>
              <a:rPr lang="en-US" dirty="0" err="1">
                <a:uFillTx/>
              </a:rPr>
              <a:t>modelling</a:t>
            </a:r>
            <a:r>
              <a:rPr lang="en-US" dirty="0">
                <a:uFillTx/>
              </a:rPr>
              <a:t> techniques. When a suitable logical design has been obtained the development phase can begin</a:t>
            </a: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7544" y="274638"/>
            <a:ext cx="7457256" cy="493712"/>
          </a:xfrm>
          <a:noFill/>
        </p:spPr>
        <p:txBody>
          <a:bodyPr lIns="88900" rIns="88900">
            <a:normAutofit fontScale="90000"/>
          </a:bodyPr>
          <a:lstStyle/>
          <a:p>
            <a:pPr defTabSz="892175"/>
            <a:r>
              <a:rPr lang="en-US" dirty="0">
                <a:uFillTx/>
              </a:rPr>
              <a:t>Relationship Cardinality</a:t>
            </a:r>
          </a:p>
        </p:txBody>
      </p:sp>
      <p:sp>
        <p:nvSpPr>
          <p:cNvPr id="26627" name="Oval 3"/>
          <p:cNvSpPr>
            <a:spLocks noChangeArrowheads="1"/>
          </p:cNvSpPr>
          <p:nvPr/>
        </p:nvSpPr>
        <p:spPr bwMode="auto">
          <a:xfrm>
            <a:off x="4183063" y="811213"/>
            <a:ext cx="723900" cy="1535112"/>
          </a:xfrm>
          <a:prstGeom prst="ellipse">
            <a:avLst/>
          </a:prstGeom>
          <a:noFill/>
          <a:ln w="12700">
            <a:solidFill>
              <a:schemeClr val="tx1"/>
            </a:solidFill>
            <a:round/>
          </a:ln>
        </p:spPr>
        <p:txBody>
          <a:bodyPr wrap="none" anchor="ctr"/>
          <a:lstStyle/>
          <a:p>
            <a:endParaRPr lang="ru-RU">
              <a:uFillTx/>
            </a:endParaRPr>
          </a:p>
        </p:txBody>
      </p:sp>
      <p:sp>
        <p:nvSpPr>
          <p:cNvPr id="26628" name="Oval 4"/>
          <p:cNvSpPr>
            <a:spLocks noChangeArrowheads="1"/>
          </p:cNvSpPr>
          <p:nvPr/>
        </p:nvSpPr>
        <p:spPr bwMode="auto">
          <a:xfrm>
            <a:off x="6438900" y="801688"/>
            <a:ext cx="723900" cy="1536700"/>
          </a:xfrm>
          <a:prstGeom prst="ellipse">
            <a:avLst/>
          </a:prstGeom>
          <a:noFill/>
          <a:ln w="12700">
            <a:solidFill>
              <a:schemeClr val="tx1"/>
            </a:solidFill>
            <a:round/>
          </a:ln>
        </p:spPr>
        <p:txBody>
          <a:bodyPr wrap="none" anchor="ctr"/>
          <a:lstStyle/>
          <a:p>
            <a:endParaRPr lang="ru-RU">
              <a:uFillTx/>
            </a:endParaRPr>
          </a:p>
        </p:txBody>
      </p:sp>
      <p:sp>
        <p:nvSpPr>
          <p:cNvPr id="26629" name="Oval 5"/>
          <p:cNvSpPr>
            <a:spLocks noChangeArrowheads="1"/>
          </p:cNvSpPr>
          <p:nvPr/>
        </p:nvSpPr>
        <p:spPr bwMode="auto">
          <a:xfrm>
            <a:off x="4506913" y="995363"/>
            <a:ext cx="76200" cy="74612"/>
          </a:xfrm>
          <a:prstGeom prst="ellipse">
            <a:avLst/>
          </a:prstGeom>
          <a:noFill/>
          <a:ln w="12700">
            <a:solidFill>
              <a:schemeClr val="tx1"/>
            </a:solidFill>
            <a:round/>
          </a:ln>
        </p:spPr>
        <p:txBody>
          <a:bodyPr wrap="none" anchor="ctr"/>
          <a:lstStyle/>
          <a:p>
            <a:endParaRPr lang="ru-RU">
              <a:uFillTx/>
            </a:endParaRPr>
          </a:p>
        </p:txBody>
      </p:sp>
      <p:sp>
        <p:nvSpPr>
          <p:cNvPr id="26630" name="Oval 6"/>
          <p:cNvSpPr>
            <a:spLocks noChangeArrowheads="1"/>
          </p:cNvSpPr>
          <p:nvPr/>
        </p:nvSpPr>
        <p:spPr bwMode="auto">
          <a:xfrm>
            <a:off x="4506913" y="1265238"/>
            <a:ext cx="76200" cy="76200"/>
          </a:xfrm>
          <a:prstGeom prst="ellipse">
            <a:avLst/>
          </a:prstGeom>
          <a:noFill/>
          <a:ln w="12700">
            <a:solidFill>
              <a:schemeClr val="tx1"/>
            </a:solidFill>
            <a:round/>
          </a:ln>
        </p:spPr>
        <p:txBody>
          <a:bodyPr wrap="none" anchor="ctr"/>
          <a:lstStyle/>
          <a:p>
            <a:endParaRPr lang="ru-RU">
              <a:uFillTx/>
            </a:endParaRPr>
          </a:p>
        </p:txBody>
      </p:sp>
      <p:sp>
        <p:nvSpPr>
          <p:cNvPr id="26631" name="Oval 7"/>
          <p:cNvSpPr>
            <a:spLocks noChangeArrowheads="1"/>
          </p:cNvSpPr>
          <p:nvPr/>
        </p:nvSpPr>
        <p:spPr bwMode="auto">
          <a:xfrm>
            <a:off x="4506913" y="1519238"/>
            <a:ext cx="76200" cy="74612"/>
          </a:xfrm>
          <a:prstGeom prst="ellipse">
            <a:avLst/>
          </a:prstGeom>
          <a:noFill/>
          <a:ln w="12700">
            <a:solidFill>
              <a:schemeClr val="tx1"/>
            </a:solidFill>
            <a:round/>
          </a:ln>
        </p:spPr>
        <p:txBody>
          <a:bodyPr wrap="none" anchor="ctr"/>
          <a:lstStyle/>
          <a:p>
            <a:endParaRPr lang="ru-RU">
              <a:uFillTx/>
            </a:endParaRPr>
          </a:p>
        </p:txBody>
      </p:sp>
      <p:sp>
        <p:nvSpPr>
          <p:cNvPr id="26632" name="Oval 8"/>
          <p:cNvSpPr>
            <a:spLocks noChangeArrowheads="1"/>
          </p:cNvSpPr>
          <p:nvPr/>
        </p:nvSpPr>
        <p:spPr bwMode="auto">
          <a:xfrm>
            <a:off x="4514850" y="1825625"/>
            <a:ext cx="77788" cy="74613"/>
          </a:xfrm>
          <a:prstGeom prst="ellipse">
            <a:avLst/>
          </a:prstGeom>
          <a:noFill/>
          <a:ln w="12700">
            <a:solidFill>
              <a:schemeClr val="tx1"/>
            </a:solidFill>
            <a:round/>
          </a:ln>
        </p:spPr>
        <p:txBody>
          <a:bodyPr wrap="none" anchor="ctr"/>
          <a:lstStyle/>
          <a:p>
            <a:endParaRPr lang="ru-RU">
              <a:uFillTx/>
            </a:endParaRPr>
          </a:p>
        </p:txBody>
      </p:sp>
      <p:sp>
        <p:nvSpPr>
          <p:cNvPr id="26633" name="Oval 9"/>
          <p:cNvSpPr>
            <a:spLocks noChangeArrowheads="1"/>
          </p:cNvSpPr>
          <p:nvPr/>
        </p:nvSpPr>
        <p:spPr bwMode="auto">
          <a:xfrm>
            <a:off x="4533900" y="2087563"/>
            <a:ext cx="76200" cy="76200"/>
          </a:xfrm>
          <a:prstGeom prst="ellipse">
            <a:avLst/>
          </a:prstGeom>
          <a:noFill/>
          <a:ln w="12700">
            <a:solidFill>
              <a:schemeClr val="tx1"/>
            </a:solidFill>
            <a:round/>
          </a:ln>
        </p:spPr>
        <p:txBody>
          <a:bodyPr wrap="none" anchor="ctr"/>
          <a:lstStyle/>
          <a:p>
            <a:endParaRPr lang="ru-RU">
              <a:uFillTx/>
            </a:endParaRPr>
          </a:p>
        </p:txBody>
      </p:sp>
      <p:sp>
        <p:nvSpPr>
          <p:cNvPr id="26634" name="Oval 10"/>
          <p:cNvSpPr>
            <a:spLocks noChangeArrowheads="1"/>
          </p:cNvSpPr>
          <p:nvPr/>
        </p:nvSpPr>
        <p:spPr bwMode="auto">
          <a:xfrm>
            <a:off x="6734175" y="977900"/>
            <a:ext cx="77788" cy="74613"/>
          </a:xfrm>
          <a:prstGeom prst="ellipse">
            <a:avLst/>
          </a:prstGeom>
          <a:noFill/>
          <a:ln w="12700">
            <a:solidFill>
              <a:schemeClr val="tx1"/>
            </a:solidFill>
            <a:round/>
          </a:ln>
        </p:spPr>
        <p:txBody>
          <a:bodyPr wrap="none" anchor="ctr"/>
          <a:lstStyle/>
          <a:p>
            <a:endParaRPr lang="ru-RU">
              <a:uFillTx/>
            </a:endParaRPr>
          </a:p>
        </p:txBody>
      </p:sp>
      <p:sp>
        <p:nvSpPr>
          <p:cNvPr id="26635" name="Oval 11"/>
          <p:cNvSpPr>
            <a:spLocks noChangeArrowheads="1"/>
          </p:cNvSpPr>
          <p:nvPr/>
        </p:nvSpPr>
        <p:spPr bwMode="auto">
          <a:xfrm>
            <a:off x="6734175" y="1247775"/>
            <a:ext cx="77788" cy="76200"/>
          </a:xfrm>
          <a:prstGeom prst="ellipse">
            <a:avLst/>
          </a:prstGeom>
          <a:noFill/>
          <a:ln w="12700">
            <a:solidFill>
              <a:schemeClr val="tx1"/>
            </a:solidFill>
            <a:round/>
          </a:ln>
        </p:spPr>
        <p:txBody>
          <a:bodyPr wrap="none" anchor="ctr"/>
          <a:lstStyle/>
          <a:p>
            <a:endParaRPr lang="ru-RU">
              <a:uFillTx/>
            </a:endParaRPr>
          </a:p>
        </p:txBody>
      </p:sp>
      <p:sp>
        <p:nvSpPr>
          <p:cNvPr id="26636" name="Oval 12"/>
          <p:cNvSpPr>
            <a:spLocks noChangeArrowheads="1"/>
          </p:cNvSpPr>
          <p:nvPr/>
        </p:nvSpPr>
        <p:spPr bwMode="auto">
          <a:xfrm>
            <a:off x="6734175" y="1501775"/>
            <a:ext cx="77788" cy="74613"/>
          </a:xfrm>
          <a:prstGeom prst="ellipse">
            <a:avLst/>
          </a:prstGeom>
          <a:noFill/>
          <a:ln w="12700">
            <a:solidFill>
              <a:schemeClr val="tx1"/>
            </a:solidFill>
            <a:round/>
          </a:ln>
        </p:spPr>
        <p:txBody>
          <a:bodyPr wrap="none" anchor="ctr"/>
          <a:lstStyle/>
          <a:p>
            <a:endParaRPr lang="ru-RU">
              <a:uFillTx/>
            </a:endParaRPr>
          </a:p>
        </p:txBody>
      </p:sp>
      <p:sp>
        <p:nvSpPr>
          <p:cNvPr id="26637" name="Oval 13"/>
          <p:cNvSpPr>
            <a:spLocks noChangeArrowheads="1"/>
          </p:cNvSpPr>
          <p:nvPr/>
        </p:nvSpPr>
        <p:spPr bwMode="auto">
          <a:xfrm>
            <a:off x="6743700" y="1808163"/>
            <a:ext cx="77788" cy="74612"/>
          </a:xfrm>
          <a:prstGeom prst="ellipse">
            <a:avLst/>
          </a:prstGeom>
          <a:noFill/>
          <a:ln w="12700">
            <a:solidFill>
              <a:schemeClr val="tx1"/>
            </a:solidFill>
            <a:round/>
          </a:ln>
        </p:spPr>
        <p:txBody>
          <a:bodyPr wrap="none" anchor="ctr"/>
          <a:lstStyle/>
          <a:p>
            <a:endParaRPr lang="ru-RU">
              <a:uFillTx/>
            </a:endParaRPr>
          </a:p>
        </p:txBody>
      </p:sp>
      <p:sp>
        <p:nvSpPr>
          <p:cNvPr id="26638" name="Oval 14"/>
          <p:cNvSpPr>
            <a:spLocks noChangeArrowheads="1"/>
          </p:cNvSpPr>
          <p:nvPr/>
        </p:nvSpPr>
        <p:spPr bwMode="auto">
          <a:xfrm>
            <a:off x="6761163" y="2070100"/>
            <a:ext cx="77787" cy="76200"/>
          </a:xfrm>
          <a:prstGeom prst="ellipse">
            <a:avLst/>
          </a:prstGeom>
          <a:noFill/>
          <a:ln w="12700">
            <a:solidFill>
              <a:schemeClr val="tx1"/>
            </a:solidFill>
            <a:round/>
          </a:ln>
        </p:spPr>
        <p:txBody>
          <a:bodyPr wrap="none" anchor="ctr"/>
          <a:lstStyle/>
          <a:p>
            <a:endParaRPr lang="ru-RU">
              <a:uFillTx/>
            </a:endParaRPr>
          </a:p>
        </p:txBody>
      </p:sp>
      <p:sp>
        <p:nvSpPr>
          <p:cNvPr id="26639" name="Line 15"/>
          <p:cNvSpPr>
            <a:spLocks noChangeShapeType="1"/>
          </p:cNvSpPr>
          <p:nvPr/>
        </p:nvSpPr>
        <p:spPr bwMode="auto">
          <a:xfrm>
            <a:off x="4598988" y="1023938"/>
            <a:ext cx="2128837"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40" name="Line 16"/>
          <p:cNvSpPr>
            <a:spLocks noChangeShapeType="1"/>
          </p:cNvSpPr>
          <p:nvPr/>
        </p:nvSpPr>
        <p:spPr bwMode="auto">
          <a:xfrm>
            <a:off x="4598988" y="1295400"/>
            <a:ext cx="2128837" cy="25241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41" name="Line 17"/>
          <p:cNvSpPr>
            <a:spLocks noChangeShapeType="1"/>
          </p:cNvSpPr>
          <p:nvPr/>
        </p:nvSpPr>
        <p:spPr bwMode="auto">
          <a:xfrm flipV="1">
            <a:off x="4616450" y="1854200"/>
            <a:ext cx="2120900" cy="2714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42" name="Rectangle 18"/>
          <p:cNvSpPr>
            <a:spLocks noChangeArrowheads="1"/>
          </p:cNvSpPr>
          <p:nvPr/>
        </p:nvSpPr>
        <p:spPr bwMode="auto">
          <a:xfrm>
            <a:off x="3970338" y="768350"/>
            <a:ext cx="341312"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E1</a:t>
            </a:r>
          </a:p>
        </p:txBody>
      </p:sp>
      <p:sp>
        <p:nvSpPr>
          <p:cNvPr id="26643" name="Rectangle 19"/>
          <p:cNvSpPr>
            <a:spLocks noChangeArrowheads="1"/>
          </p:cNvSpPr>
          <p:nvPr/>
        </p:nvSpPr>
        <p:spPr bwMode="auto">
          <a:xfrm>
            <a:off x="6153150" y="698500"/>
            <a:ext cx="341313"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E2</a:t>
            </a:r>
          </a:p>
        </p:txBody>
      </p:sp>
      <p:sp>
        <p:nvSpPr>
          <p:cNvPr id="26644" name="Oval 20"/>
          <p:cNvSpPr>
            <a:spLocks noChangeArrowheads="1"/>
          </p:cNvSpPr>
          <p:nvPr/>
        </p:nvSpPr>
        <p:spPr bwMode="auto">
          <a:xfrm>
            <a:off x="4237038" y="2727325"/>
            <a:ext cx="723900" cy="1535113"/>
          </a:xfrm>
          <a:prstGeom prst="ellipse">
            <a:avLst/>
          </a:prstGeom>
          <a:noFill/>
          <a:ln w="12700">
            <a:solidFill>
              <a:schemeClr val="tx1"/>
            </a:solidFill>
            <a:round/>
          </a:ln>
        </p:spPr>
        <p:txBody>
          <a:bodyPr wrap="none" anchor="ctr"/>
          <a:lstStyle/>
          <a:p>
            <a:endParaRPr lang="ru-RU">
              <a:uFillTx/>
            </a:endParaRPr>
          </a:p>
        </p:txBody>
      </p:sp>
      <p:sp>
        <p:nvSpPr>
          <p:cNvPr id="26645" name="Oval 21"/>
          <p:cNvSpPr>
            <a:spLocks noChangeArrowheads="1"/>
          </p:cNvSpPr>
          <p:nvPr/>
        </p:nvSpPr>
        <p:spPr bwMode="auto">
          <a:xfrm>
            <a:off x="6492875" y="2717800"/>
            <a:ext cx="723900" cy="1535113"/>
          </a:xfrm>
          <a:prstGeom prst="ellipse">
            <a:avLst/>
          </a:prstGeom>
          <a:noFill/>
          <a:ln w="12700">
            <a:solidFill>
              <a:schemeClr val="tx1"/>
            </a:solidFill>
            <a:round/>
          </a:ln>
        </p:spPr>
        <p:txBody>
          <a:bodyPr wrap="none" anchor="ctr"/>
          <a:lstStyle/>
          <a:p>
            <a:endParaRPr lang="ru-RU">
              <a:uFillTx/>
            </a:endParaRPr>
          </a:p>
        </p:txBody>
      </p:sp>
      <p:sp>
        <p:nvSpPr>
          <p:cNvPr id="26646" name="Oval 22"/>
          <p:cNvSpPr>
            <a:spLocks noChangeArrowheads="1"/>
          </p:cNvSpPr>
          <p:nvPr/>
        </p:nvSpPr>
        <p:spPr bwMode="auto">
          <a:xfrm>
            <a:off x="4560888" y="2909888"/>
            <a:ext cx="76200" cy="74612"/>
          </a:xfrm>
          <a:prstGeom prst="ellipse">
            <a:avLst/>
          </a:prstGeom>
          <a:noFill/>
          <a:ln w="12700">
            <a:solidFill>
              <a:schemeClr val="tx1"/>
            </a:solidFill>
            <a:round/>
          </a:ln>
        </p:spPr>
        <p:txBody>
          <a:bodyPr wrap="none" anchor="ctr"/>
          <a:lstStyle/>
          <a:p>
            <a:endParaRPr lang="ru-RU">
              <a:uFillTx/>
            </a:endParaRPr>
          </a:p>
        </p:txBody>
      </p:sp>
      <p:sp>
        <p:nvSpPr>
          <p:cNvPr id="26647" name="Oval 23"/>
          <p:cNvSpPr>
            <a:spLocks noChangeArrowheads="1"/>
          </p:cNvSpPr>
          <p:nvPr/>
        </p:nvSpPr>
        <p:spPr bwMode="auto">
          <a:xfrm>
            <a:off x="4560888" y="3181350"/>
            <a:ext cx="76200" cy="74613"/>
          </a:xfrm>
          <a:prstGeom prst="ellipse">
            <a:avLst/>
          </a:prstGeom>
          <a:noFill/>
          <a:ln w="12700">
            <a:solidFill>
              <a:schemeClr val="tx1"/>
            </a:solidFill>
            <a:round/>
          </a:ln>
        </p:spPr>
        <p:txBody>
          <a:bodyPr wrap="none" anchor="ctr"/>
          <a:lstStyle/>
          <a:p>
            <a:endParaRPr lang="ru-RU">
              <a:uFillTx/>
            </a:endParaRPr>
          </a:p>
        </p:txBody>
      </p:sp>
      <p:sp>
        <p:nvSpPr>
          <p:cNvPr id="26648" name="Oval 24"/>
          <p:cNvSpPr>
            <a:spLocks noChangeArrowheads="1"/>
          </p:cNvSpPr>
          <p:nvPr/>
        </p:nvSpPr>
        <p:spPr bwMode="auto">
          <a:xfrm>
            <a:off x="4560888" y="3435350"/>
            <a:ext cx="76200" cy="74613"/>
          </a:xfrm>
          <a:prstGeom prst="ellipse">
            <a:avLst/>
          </a:prstGeom>
          <a:noFill/>
          <a:ln w="12700">
            <a:solidFill>
              <a:schemeClr val="tx1"/>
            </a:solidFill>
            <a:round/>
          </a:ln>
        </p:spPr>
        <p:txBody>
          <a:bodyPr wrap="none" anchor="ctr"/>
          <a:lstStyle/>
          <a:p>
            <a:endParaRPr lang="ru-RU">
              <a:uFillTx/>
            </a:endParaRPr>
          </a:p>
        </p:txBody>
      </p:sp>
      <p:sp>
        <p:nvSpPr>
          <p:cNvPr id="26649" name="Oval 25"/>
          <p:cNvSpPr>
            <a:spLocks noChangeArrowheads="1"/>
          </p:cNvSpPr>
          <p:nvPr/>
        </p:nvSpPr>
        <p:spPr bwMode="auto">
          <a:xfrm>
            <a:off x="4568825" y="3741738"/>
            <a:ext cx="77788" cy="74612"/>
          </a:xfrm>
          <a:prstGeom prst="ellipse">
            <a:avLst/>
          </a:prstGeom>
          <a:noFill/>
          <a:ln w="12700">
            <a:solidFill>
              <a:schemeClr val="tx1"/>
            </a:solidFill>
            <a:round/>
          </a:ln>
        </p:spPr>
        <p:txBody>
          <a:bodyPr wrap="none" anchor="ctr"/>
          <a:lstStyle/>
          <a:p>
            <a:endParaRPr lang="ru-RU">
              <a:uFillTx/>
            </a:endParaRPr>
          </a:p>
        </p:txBody>
      </p:sp>
      <p:sp>
        <p:nvSpPr>
          <p:cNvPr id="26650" name="Oval 26"/>
          <p:cNvSpPr>
            <a:spLocks noChangeArrowheads="1"/>
          </p:cNvSpPr>
          <p:nvPr/>
        </p:nvSpPr>
        <p:spPr bwMode="auto">
          <a:xfrm>
            <a:off x="4587875" y="4003675"/>
            <a:ext cx="76200" cy="74613"/>
          </a:xfrm>
          <a:prstGeom prst="ellipse">
            <a:avLst/>
          </a:prstGeom>
          <a:noFill/>
          <a:ln w="12700">
            <a:solidFill>
              <a:schemeClr val="tx1"/>
            </a:solidFill>
            <a:round/>
          </a:ln>
        </p:spPr>
        <p:txBody>
          <a:bodyPr wrap="none" anchor="ctr"/>
          <a:lstStyle/>
          <a:p>
            <a:endParaRPr lang="ru-RU">
              <a:uFillTx/>
            </a:endParaRPr>
          </a:p>
        </p:txBody>
      </p:sp>
      <p:sp>
        <p:nvSpPr>
          <p:cNvPr id="26651" name="Oval 27"/>
          <p:cNvSpPr>
            <a:spLocks noChangeArrowheads="1"/>
          </p:cNvSpPr>
          <p:nvPr/>
        </p:nvSpPr>
        <p:spPr bwMode="auto">
          <a:xfrm>
            <a:off x="6788150" y="2892425"/>
            <a:ext cx="77788" cy="74613"/>
          </a:xfrm>
          <a:prstGeom prst="ellipse">
            <a:avLst/>
          </a:prstGeom>
          <a:noFill/>
          <a:ln w="12700">
            <a:solidFill>
              <a:schemeClr val="tx1"/>
            </a:solidFill>
            <a:round/>
          </a:ln>
        </p:spPr>
        <p:txBody>
          <a:bodyPr wrap="none" anchor="ctr"/>
          <a:lstStyle/>
          <a:p>
            <a:endParaRPr lang="ru-RU">
              <a:uFillTx/>
            </a:endParaRPr>
          </a:p>
        </p:txBody>
      </p:sp>
      <p:sp>
        <p:nvSpPr>
          <p:cNvPr id="26652" name="Oval 28"/>
          <p:cNvSpPr>
            <a:spLocks noChangeArrowheads="1"/>
          </p:cNvSpPr>
          <p:nvPr/>
        </p:nvSpPr>
        <p:spPr bwMode="auto">
          <a:xfrm>
            <a:off x="6788150" y="3163888"/>
            <a:ext cx="77788" cy="74612"/>
          </a:xfrm>
          <a:prstGeom prst="ellipse">
            <a:avLst/>
          </a:prstGeom>
          <a:noFill/>
          <a:ln w="12700">
            <a:solidFill>
              <a:schemeClr val="tx1"/>
            </a:solidFill>
            <a:round/>
          </a:ln>
        </p:spPr>
        <p:txBody>
          <a:bodyPr wrap="none" anchor="ctr"/>
          <a:lstStyle/>
          <a:p>
            <a:endParaRPr lang="ru-RU">
              <a:uFillTx/>
            </a:endParaRPr>
          </a:p>
        </p:txBody>
      </p:sp>
      <p:sp>
        <p:nvSpPr>
          <p:cNvPr id="26653" name="Oval 29"/>
          <p:cNvSpPr>
            <a:spLocks noChangeArrowheads="1"/>
          </p:cNvSpPr>
          <p:nvPr/>
        </p:nvSpPr>
        <p:spPr bwMode="auto">
          <a:xfrm>
            <a:off x="6788150" y="3417888"/>
            <a:ext cx="77788" cy="74612"/>
          </a:xfrm>
          <a:prstGeom prst="ellipse">
            <a:avLst/>
          </a:prstGeom>
          <a:noFill/>
          <a:ln w="12700">
            <a:solidFill>
              <a:schemeClr val="tx1"/>
            </a:solidFill>
            <a:round/>
          </a:ln>
        </p:spPr>
        <p:txBody>
          <a:bodyPr wrap="none" anchor="ctr"/>
          <a:lstStyle/>
          <a:p>
            <a:endParaRPr lang="ru-RU">
              <a:uFillTx/>
            </a:endParaRPr>
          </a:p>
        </p:txBody>
      </p:sp>
      <p:sp>
        <p:nvSpPr>
          <p:cNvPr id="26654" name="Oval 30"/>
          <p:cNvSpPr>
            <a:spLocks noChangeArrowheads="1"/>
          </p:cNvSpPr>
          <p:nvPr/>
        </p:nvSpPr>
        <p:spPr bwMode="auto">
          <a:xfrm>
            <a:off x="6797675" y="3724275"/>
            <a:ext cx="77788" cy="74613"/>
          </a:xfrm>
          <a:prstGeom prst="ellipse">
            <a:avLst/>
          </a:prstGeom>
          <a:noFill/>
          <a:ln w="12700">
            <a:solidFill>
              <a:schemeClr val="tx1"/>
            </a:solidFill>
            <a:round/>
          </a:ln>
        </p:spPr>
        <p:txBody>
          <a:bodyPr wrap="none" anchor="ctr"/>
          <a:lstStyle/>
          <a:p>
            <a:endParaRPr lang="ru-RU">
              <a:uFillTx/>
            </a:endParaRPr>
          </a:p>
        </p:txBody>
      </p:sp>
      <p:sp>
        <p:nvSpPr>
          <p:cNvPr id="26655" name="Oval 31"/>
          <p:cNvSpPr>
            <a:spLocks noChangeArrowheads="1"/>
          </p:cNvSpPr>
          <p:nvPr/>
        </p:nvSpPr>
        <p:spPr bwMode="auto">
          <a:xfrm>
            <a:off x="6815138" y="3986213"/>
            <a:ext cx="77787" cy="74612"/>
          </a:xfrm>
          <a:prstGeom prst="ellipse">
            <a:avLst/>
          </a:prstGeom>
          <a:noFill/>
          <a:ln w="12700">
            <a:solidFill>
              <a:schemeClr val="tx1"/>
            </a:solidFill>
            <a:round/>
          </a:ln>
        </p:spPr>
        <p:txBody>
          <a:bodyPr wrap="none" anchor="ctr"/>
          <a:lstStyle/>
          <a:p>
            <a:endParaRPr lang="ru-RU">
              <a:uFillTx/>
            </a:endParaRPr>
          </a:p>
        </p:txBody>
      </p:sp>
      <p:sp>
        <p:nvSpPr>
          <p:cNvPr id="26656" name="Line 32"/>
          <p:cNvSpPr>
            <a:spLocks noChangeShapeType="1"/>
          </p:cNvSpPr>
          <p:nvPr/>
        </p:nvSpPr>
        <p:spPr bwMode="auto">
          <a:xfrm>
            <a:off x="4652963" y="2938463"/>
            <a:ext cx="2128837"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57" name="Line 33"/>
          <p:cNvSpPr>
            <a:spLocks noChangeShapeType="1"/>
          </p:cNvSpPr>
          <p:nvPr/>
        </p:nvSpPr>
        <p:spPr bwMode="auto">
          <a:xfrm>
            <a:off x="4652963" y="3209925"/>
            <a:ext cx="2128837" cy="2540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58" name="Line 34"/>
          <p:cNvSpPr>
            <a:spLocks noChangeShapeType="1"/>
          </p:cNvSpPr>
          <p:nvPr/>
        </p:nvSpPr>
        <p:spPr bwMode="auto">
          <a:xfrm>
            <a:off x="4670425" y="4041775"/>
            <a:ext cx="2138363"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59" name="Rectangle 35"/>
          <p:cNvSpPr>
            <a:spLocks noChangeArrowheads="1"/>
          </p:cNvSpPr>
          <p:nvPr/>
        </p:nvSpPr>
        <p:spPr bwMode="auto">
          <a:xfrm>
            <a:off x="4024313" y="2684463"/>
            <a:ext cx="341312"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E1</a:t>
            </a:r>
          </a:p>
        </p:txBody>
      </p:sp>
      <p:sp>
        <p:nvSpPr>
          <p:cNvPr id="26660" name="Line 36"/>
          <p:cNvSpPr>
            <a:spLocks noChangeShapeType="1"/>
          </p:cNvSpPr>
          <p:nvPr/>
        </p:nvSpPr>
        <p:spPr bwMode="auto">
          <a:xfrm flipV="1">
            <a:off x="4643438" y="3201988"/>
            <a:ext cx="2130425" cy="793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61" name="Line 37"/>
          <p:cNvSpPr>
            <a:spLocks noChangeShapeType="1"/>
          </p:cNvSpPr>
          <p:nvPr/>
        </p:nvSpPr>
        <p:spPr bwMode="auto">
          <a:xfrm flipV="1">
            <a:off x="4686300" y="3790950"/>
            <a:ext cx="2095500" cy="2476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62" name="Oval 38"/>
          <p:cNvSpPr>
            <a:spLocks noChangeArrowheads="1"/>
          </p:cNvSpPr>
          <p:nvPr/>
        </p:nvSpPr>
        <p:spPr bwMode="auto">
          <a:xfrm>
            <a:off x="4210050" y="4633913"/>
            <a:ext cx="723900" cy="1535112"/>
          </a:xfrm>
          <a:prstGeom prst="ellipse">
            <a:avLst/>
          </a:prstGeom>
          <a:noFill/>
          <a:ln w="12700">
            <a:solidFill>
              <a:schemeClr val="tx1"/>
            </a:solidFill>
            <a:round/>
          </a:ln>
        </p:spPr>
        <p:txBody>
          <a:bodyPr wrap="none" anchor="ctr"/>
          <a:lstStyle/>
          <a:p>
            <a:endParaRPr lang="ru-RU">
              <a:uFillTx/>
            </a:endParaRPr>
          </a:p>
        </p:txBody>
      </p:sp>
      <p:sp>
        <p:nvSpPr>
          <p:cNvPr id="26663" name="Oval 39"/>
          <p:cNvSpPr>
            <a:spLocks noChangeArrowheads="1"/>
          </p:cNvSpPr>
          <p:nvPr/>
        </p:nvSpPr>
        <p:spPr bwMode="auto">
          <a:xfrm>
            <a:off x="6465888" y="4624388"/>
            <a:ext cx="723900" cy="1536700"/>
          </a:xfrm>
          <a:prstGeom prst="ellipse">
            <a:avLst/>
          </a:prstGeom>
          <a:noFill/>
          <a:ln w="12700">
            <a:solidFill>
              <a:schemeClr val="tx1"/>
            </a:solidFill>
            <a:round/>
          </a:ln>
        </p:spPr>
        <p:txBody>
          <a:bodyPr wrap="none" anchor="ctr"/>
          <a:lstStyle/>
          <a:p>
            <a:endParaRPr lang="ru-RU">
              <a:uFillTx/>
            </a:endParaRPr>
          </a:p>
        </p:txBody>
      </p:sp>
      <p:sp>
        <p:nvSpPr>
          <p:cNvPr id="26664" name="Oval 40"/>
          <p:cNvSpPr>
            <a:spLocks noChangeArrowheads="1"/>
          </p:cNvSpPr>
          <p:nvPr/>
        </p:nvSpPr>
        <p:spPr bwMode="auto">
          <a:xfrm>
            <a:off x="4533900" y="4818063"/>
            <a:ext cx="76200" cy="74612"/>
          </a:xfrm>
          <a:prstGeom prst="ellipse">
            <a:avLst/>
          </a:prstGeom>
          <a:noFill/>
          <a:ln w="12700">
            <a:solidFill>
              <a:schemeClr val="tx1"/>
            </a:solidFill>
            <a:round/>
          </a:ln>
        </p:spPr>
        <p:txBody>
          <a:bodyPr wrap="none" anchor="ctr"/>
          <a:lstStyle/>
          <a:p>
            <a:endParaRPr lang="ru-RU">
              <a:uFillTx/>
            </a:endParaRPr>
          </a:p>
        </p:txBody>
      </p:sp>
      <p:sp>
        <p:nvSpPr>
          <p:cNvPr id="26665" name="Oval 41"/>
          <p:cNvSpPr>
            <a:spLocks noChangeArrowheads="1"/>
          </p:cNvSpPr>
          <p:nvPr/>
        </p:nvSpPr>
        <p:spPr bwMode="auto">
          <a:xfrm>
            <a:off x="4533900" y="5087938"/>
            <a:ext cx="76200" cy="76200"/>
          </a:xfrm>
          <a:prstGeom prst="ellipse">
            <a:avLst/>
          </a:prstGeom>
          <a:noFill/>
          <a:ln w="12700">
            <a:solidFill>
              <a:schemeClr val="tx1"/>
            </a:solidFill>
            <a:round/>
          </a:ln>
        </p:spPr>
        <p:txBody>
          <a:bodyPr wrap="none" anchor="ctr"/>
          <a:lstStyle/>
          <a:p>
            <a:endParaRPr lang="ru-RU">
              <a:uFillTx/>
            </a:endParaRPr>
          </a:p>
        </p:txBody>
      </p:sp>
      <p:sp>
        <p:nvSpPr>
          <p:cNvPr id="26666" name="Oval 42"/>
          <p:cNvSpPr>
            <a:spLocks noChangeArrowheads="1"/>
          </p:cNvSpPr>
          <p:nvPr/>
        </p:nvSpPr>
        <p:spPr bwMode="auto">
          <a:xfrm>
            <a:off x="4533900" y="5341938"/>
            <a:ext cx="76200" cy="74612"/>
          </a:xfrm>
          <a:prstGeom prst="ellipse">
            <a:avLst/>
          </a:prstGeom>
          <a:noFill/>
          <a:ln w="12700">
            <a:solidFill>
              <a:schemeClr val="tx1"/>
            </a:solidFill>
            <a:round/>
          </a:ln>
        </p:spPr>
        <p:txBody>
          <a:bodyPr wrap="none" anchor="ctr"/>
          <a:lstStyle/>
          <a:p>
            <a:endParaRPr lang="ru-RU">
              <a:uFillTx/>
            </a:endParaRPr>
          </a:p>
        </p:txBody>
      </p:sp>
      <p:sp>
        <p:nvSpPr>
          <p:cNvPr id="26667" name="Oval 43"/>
          <p:cNvSpPr>
            <a:spLocks noChangeArrowheads="1"/>
          </p:cNvSpPr>
          <p:nvPr/>
        </p:nvSpPr>
        <p:spPr bwMode="auto">
          <a:xfrm>
            <a:off x="4541838" y="5648325"/>
            <a:ext cx="77787" cy="74613"/>
          </a:xfrm>
          <a:prstGeom prst="ellipse">
            <a:avLst/>
          </a:prstGeom>
          <a:noFill/>
          <a:ln w="12700">
            <a:solidFill>
              <a:schemeClr val="tx1"/>
            </a:solidFill>
            <a:round/>
          </a:ln>
        </p:spPr>
        <p:txBody>
          <a:bodyPr wrap="none" anchor="ctr"/>
          <a:lstStyle/>
          <a:p>
            <a:endParaRPr lang="ru-RU">
              <a:uFillTx/>
            </a:endParaRPr>
          </a:p>
        </p:txBody>
      </p:sp>
      <p:sp>
        <p:nvSpPr>
          <p:cNvPr id="26668" name="Oval 44"/>
          <p:cNvSpPr>
            <a:spLocks noChangeArrowheads="1"/>
          </p:cNvSpPr>
          <p:nvPr/>
        </p:nvSpPr>
        <p:spPr bwMode="auto">
          <a:xfrm>
            <a:off x="4560888" y="5910263"/>
            <a:ext cx="76200" cy="74612"/>
          </a:xfrm>
          <a:prstGeom prst="ellipse">
            <a:avLst/>
          </a:prstGeom>
          <a:noFill/>
          <a:ln w="12700">
            <a:solidFill>
              <a:schemeClr val="tx1"/>
            </a:solidFill>
            <a:round/>
          </a:ln>
        </p:spPr>
        <p:txBody>
          <a:bodyPr wrap="none" anchor="ctr"/>
          <a:lstStyle/>
          <a:p>
            <a:endParaRPr lang="ru-RU">
              <a:uFillTx/>
            </a:endParaRPr>
          </a:p>
        </p:txBody>
      </p:sp>
      <p:sp>
        <p:nvSpPr>
          <p:cNvPr id="26669" name="Oval 45"/>
          <p:cNvSpPr>
            <a:spLocks noChangeArrowheads="1"/>
          </p:cNvSpPr>
          <p:nvPr/>
        </p:nvSpPr>
        <p:spPr bwMode="auto">
          <a:xfrm>
            <a:off x="6761163" y="4800600"/>
            <a:ext cx="77787" cy="74613"/>
          </a:xfrm>
          <a:prstGeom prst="ellipse">
            <a:avLst/>
          </a:prstGeom>
          <a:noFill/>
          <a:ln w="12700">
            <a:solidFill>
              <a:schemeClr val="tx1"/>
            </a:solidFill>
            <a:round/>
          </a:ln>
        </p:spPr>
        <p:txBody>
          <a:bodyPr wrap="none" anchor="ctr"/>
          <a:lstStyle/>
          <a:p>
            <a:endParaRPr lang="ru-RU">
              <a:uFillTx/>
            </a:endParaRPr>
          </a:p>
        </p:txBody>
      </p:sp>
      <p:sp>
        <p:nvSpPr>
          <p:cNvPr id="26670" name="Oval 46"/>
          <p:cNvSpPr>
            <a:spLocks noChangeArrowheads="1"/>
          </p:cNvSpPr>
          <p:nvPr/>
        </p:nvSpPr>
        <p:spPr bwMode="auto">
          <a:xfrm>
            <a:off x="6761163" y="5070475"/>
            <a:ext cx="77787" cy="76200"/>
          </a:xfrm>
          <a:prstGeom prst="ellipse">
            <a:avLst/>
          </a:prstGeom>
          <a:noFill/>
          <a:ln w="12700">
            <a:solidFill>
              <a:schemeClr val="tx1"/>
            </a:solidFill>
            <a:round/>
          </a:ln>
        </p:spPr>
        <p:txBody>
          <a:bodyPr wrap="none" anchor="ctr"/>
          <a:lstStyle/>
          <a:p>
            <a:endParaRPr lang="ru-RU">
              <a:uFillTx/>
            </a:endParaRPr>
          </a:p>
        </p:txBody>
      </p:sp>
      <p:sp>
        <p:nvSpPr>
          <p:cNvPr id="26671" name="Oval 47"/>
          <p:cNvSpPr>
            <a:spLocks noChangeArrowheads="1"/>
          </p:cNvSpPr>
          <p:nvPr/>
        </p:nvSpPr>
        <p:spPr bwMode="auto">
          <a:xfrm>
            <a:off x="6761163" y="5324475"/>
            <a:ext cx="77787" cy="74613"/>
          </a:xfrm>
          <a:prstGeom prst="ellipse">
            <a:avLst/>
          </a:prstGeom>
          <a:noFill/>
          <a:ln w="12700">
            <a:solidFill>
              <a:schemeClr val="tx1"/>
            </a:solidFill>
            <a:round/>
          </a:ln>
        </p:spPr>
        <p:txBody>
          <a:bodyPr wrap="none" anchor="ctr"/>
          <a:lstStyle/>
          <a:p>
            <a:endParaRPr lang="ru-RU">
              <a:uFillTx/>
            </a:endParaRPr>
          </a:p>
        </p:txBody>
      </p:sp>
      <p:sp>
        <p:nvSpPr>
          <p:cNvPr id="26672" name="Oval 48"/>
          <p:cNvSpPr>
            <a:spLocks noChangeArrowheads="1"/>
          </p:cNvSpPr>
          <p:nvPr/>
        </p:nvSpPr>
        <p:spPr bwMode="auto">
          <a:xfrm>
            <a:off x="6770688" y="5630863"/>
            <a:ext cx="77787" cy="74612"/>
          </a:xfrm>
          <a:prstGeom prst="ellipse">
            <a:avLst/>
          </a:prstGeom>
          <a:noFill/>
          <a:ln w="12700">
            <a:solidFill>
              <a:schemeClr val="tx1"/>
            </a:solidFill>
            <a:round/>
          </a:ln>
        </p:spPr>
        <p:txBody>
          <a:bodyPr wrap="none" anchor="ctr"/>
          <a:lstStyle/>
          <a:p>
            <a:endParaRPr lang="ru-RU">
              <a:uFillTx/>
            </a:endParaRPr>
          </a:p>
        </p:txBody>
      </p:sp>
      <p:sp>
        <p:nvSpPr>
          <p:cNvPr id="26673" name="Oval 49"/>
          <p:cNvSpPr>
            <a:spLocks noChangeArrowheads="1"/>
          </p:cNvSpPr>
          <p:nvPr/>
        </p:nvSpPr>
        <p:spPr bwMode="auto">
          <a:xfrm>
            <a:off x="6788150" y="5892800"/>
            <a:ext cx="77788" cy="74613"/>
          </a:xfrm>
          <a:prstGeom prst="ellipse">
            <a:avLst/>
          </a:prstGeom>
          <a:noFill/>
          <a:ln w="12700">
            <a:solidFill>
              <a:schemeClr val="tx1"/>
            </a:solidFill>
            <a:round/>
          </a:ln>
        </p:spPr>
        <p:txBody>
          <a:bodyPr wrap="none" anchor="ctr"/>
          <a:lstStyle/>
          <a:p>
            <a:endParaRPr lang="ru-RU">
              <a:uFillTx/>
            </a:endParaRPr>
          </a:p>
        </p:txBody>
      </p:sp>
      <p:sp>
        <p:nvSpPr>
          <p:cNvPr id="26674" name="Line 50"/>
          <p:cNvSpPr>
            <a:spLocks noChangeShapeType="1"/>
          </p:cNvSpPr>
          <p:nvPr/>
        </p:nvSpPr>
        <p:spPr bwMode="auto">
          <a:xfrm>
            <a:off x="4625975" y="4846638"/>
            <a:ext cx="2128838"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75" name="Line 51"/>
          <p:cNvSpPr>
            <a:spLocks noChangeShapeType="1"/>
          </p:cNvSpPr>
          <p:nvPr/>
        </p:nvSpPr>
        <p:spPr bwMode="auto">
          <a:xfrm>
            <a:off x="4625975" y="5116513"/>
            <a:ext cx="2128838" cy="2540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76" name="Line 52"/>
          <p:cNvSpPr>
            <a:spLocks noChangeShapeType="1"/>
          </p:cNvSpPr>
          <p:nvPr/>
        </p:nvSpPr>
        <p:spPr bwMode="auto">
          <a:xfrm>
            <a:off x="4643438" y="5948363"/>
            <a:ext cx="2138362"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77" name="Rectangle 53"/>
          <p:cNvSpPr>
            <a:spLocks noChangeArrowheads="1"/>
          </p:cNvSpPr>
          <p:nvPr/>
        </p:nvSpPr>
        <p:spPr bwMode="auto">
          <a:xfrm>
            <a:off x="3997325" y="4591050"/>
            <a:ext cx="341313"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E1</a:t>
            </a:r>
          </a:p>
        </p:txBody>
      </p:sp>
      <p:sp>
        <p:nvSpPr>
          <p:cNvPr id="26678" name="Line 54"/>
          <p:cNvSpPr>
            <a:spLocks noChangeShapeType="1"/>
          </p:cNvSpPr>
          <p:nvPr/>
        </p:nvSpPr>
        <p:spPr bwMode="auto">
          <a:xfrm flipV="1">
            <a:off x="4616450" y="5108575"/>
            <a:ext cx="2130425" cy="79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79" name="Line 55"/>
          <p:cNvSpPr>
            <a:spLocks noChangeShapeType="1"/>
          </p:cNvSpPr>
          <p:nvPr/>
        </p:nvSpPr>
        <p:spPr bwMode="auto">
          <a:xfrm flipV="1">
            <a:off x="4662488" y="5116513"/>
            <a:ext cx="2092325" cy="831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80" name="Line 56"/>
          <p:cNvSpPr>
            <a:spLocks noChangeShapeType="1"/>
          </p:cNvSpPr>
          <p:nvPr/>
        </p:nvSpPr>
        <p:spPr bwMode="auto">
          <a:xfrm>
            <a:off x="4635500" y="5116513"/>
            <a:ext cx="2119313" cy="56038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81" name="Rectangle 57"/>
          <p:cNvSpPr>
            <a:spLocks noChangeArrowheads="1"/>
          </p:cNvSpPr>
          <p:nvPr/>
        </p:nvSpPr>
        <p:spPr bwMode="auto">
          <a:xfrm>
            <a:off x="6207125" y="2640013"/>
            <a:ext cx="341313"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E2</a:t>
            </a:r>
          </a:p>
        </p:txBody>
      </p:sp>
      <p:sp>
        <p:nvSpPr>
          <p:cNvPr id="26682" name="Rectangle 58"/>
          <p:cNvSpPr>
            <a:spLocks noChangeArrowheads="1"/>
          </p:cNvSpPr>
          <p:nvPr/>
        </p:nvSpPr>
        <p:spPr bwMode="auto">
          <a:xfrm>
            <a:off x="6261100" y="4459288"/>
            <a:ext cx="341313"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latin typeface="CG Times (WN)" charset="0"/>
              </a:rPr>
              <a:t>E2</a:t>
            </a:r>
          </a:p>
        </p:txBody>
      </p:sp>
      <p:sp>
        <p:nvSpPr>
          <p:cNvPr id="26683" name="Line 59"/>
          <p:cNvSpPr>
            <a:spLocks noChangeShapeType="1"/>
          </p:cNvSpPr>
          <p:nvPr/>
        </p:nvSpPr>
        <p:spPr bwMode="auto">
          <a:xfrm flipH="1">
            <a:off x="4608513" y="4846638"/>
            <a:ext cx="2138362" cy="5334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84" name="Line 60"/>
          <p:cNvSpPr>
            <a:spLocks noChangeShapeType="1"/>
          </p:cNvSpPr>
          <p:nvPr/>
        </p:nvSpPr>
        <p:spPr bwMode="auto">
          <a:xfrm flipH="1">
            <a:off x="4608513" y="5370513"/>
            <a:ext cx="2128837" cy="31591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6685" name="Rectangle 61"/>
          <p:cNvSpPr>
            <a:spLocks noChangeArrowheads="1"/>
          </p:cNvSpPr>
          <p:nvPr/>
        </p:nvSpPr>
        <p:spPr bwMode="auto">
          <a:xfrm>
            <a:off x="1697038" y="2674938"/>
            <a:ext cx="2116137" cy="412750"/>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lIns="44450" tIns="17462" rIns="44450" bIns="17462">
            <a:spAutoFit/>
          </a:bodyPr>
          <a:lstStyle/>
          <a:p>
            <a:pPr algn="l" defTabSz="841375">
              <a:lnSpc>
                <a:spcPct val="100000"/>
              </a:lnSpc>
              <a:spcBef>
                <a:spcPct val="0"/>
              </a:spcBef>
            </a:pPr>
            <a:r>
              <a:rPr lang="en-US" sz="2400">
                <a:uFillTx/>
                <a:latin typeface="CG Times (WN)" charset="0"/>
              </a:rPr>
              <a:t>One-to-Many</a:t>
            </a:r>
          </a:p>
        </p:txBody>
      </p:sp>
      <p:sp>
        <p:nvSpPr>
          <p:cNvPr id="26686" name="Rectangle 62"/>
          <p:cNvSpPr>
            <a:spLocks noChangeArrowheads="1"/>
          </p:cNvSpPr>
          <p:nvPr/>
        </p:nvSpPr>
        <p:spPr bwMode="auto">
          <a:xfrm>
            <a:off x="1697038" y="4459288"/>
            <a:ext cx="2222500" cy="412750"/>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lIns="44450" tIns="17462" rIns="44450" bIns="17462">
            <a:spAutoFit/>
          </a:bodyPr>
          <a:lstStyle/>
          <a:p>
            <a:pPr algn="l" defTabSz="841375">
              <a:lnSpc>
                <a:spcPct val="100000"/>
              </a:lnSpc>
              <a:spcBef>
                <a:spcPct val="0"/>
              </a:spcBef>
            </a:pPr>
            <a:r>
              <a:rPr lang="en-US" sz="2400">
                <a:uFillTx/>
                <a:latin typeface="CG Times (WN)" charset="0"/>
              </a:rPr>
              <a:t>Many-to-Many</a:t>
            </a:r>
          </a:p>
        </p:txBody>
      </p:sp>
      <p:sp>
        <p:nvSpPr>
          <p:cNvPr id="26687" name="Rectangle 63"/>
          <p:cNvSpPr>
            <a:spLocks noChangeArrowheads="1"/>
          </p:cNvSpPr>
          <p:nvPr/>
        </p:nvSpPr>
        <p:spPr bwMode="auto">
          <a:xfrm>
            <a:off x="1660525" y="889000"/>
            <a:ext cx="1922463" cy="412750"/>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lIns="44450" tIns="17462" rIns="44450" bIns="17462">
            <a:spAutoFit/>
          </a:bodyPr>
          <a:lstStyle/>
          <a:p>
            <a:pPr algn="l" defTabSz="841375">
              <a:lnSpc>
                <a:spcPct val="100000"/>
              </a:lnSpc>
              <a:spcBef>
                <a:spcPct val="0"/>
              </a:spcBef>
            </a:pPr>
            <a:r>
              <a:rPr lang="en-US" sz="2400">
                <a:uFillTx/>
                <a:latin typeface="CG Times (WN)" charset="0"/>
              </a:rPr>
              <a:t>One-to-One</a:t>
            </a:r>
          </a:p>
        </p:txBody>
      </p:sp>
      <p:sp>
        <p:nvSpPr>
          <p:cNvPr id="26688" name="Rectangle 64"/>
          <p:cNvSpPr>
            <a:spLocks noChangeArrowheads="1"/>
          </p:cNvSpPr>
          <p:nvPr/>
        </p:nvSpPr>
        <p:spPr bwMode="auto">
          <a:xfrm>
            <a:off x="1755775" y="1420813"/>
            <a:ext cx="550863" cy="396875"/>
          </a:xfrm>
          <a:prstGeom prst="rect">
            <a:avLst/>
          </a:prstGeom>
          <a:noFill/>
          <a:ln>
            <a:noFill/>
          </a:ln>
        </p:spPr>
        <p:txBody>
          <a:bodyPr wrap="none" lIns="92075" tIns="46038" rIns="92075" bIns="46038">
            <a:spAutoFit/>
          </a:bodyPr>
          <a:lstStyle/>
          <a:p>
            <a:pPr algn="l">
              <a:lnSpc>
                <a:spcPct val="100000"/>
              </a:lnSpc>
              <a:spcBef>
                <a:spcPct val="0"/>
              </a:spcBef>
            </a:pPr>
            <a:r>
              <a:rPr lang="en-US" sz="2000">
                <a:uFillTx/>
              </a:rPr>
              <a:t>1:1</a:t>
            </a:r>
          </a:p>
        </p:txBody>
      </p:sp>
      <p:sp>
        <p:nvSpPr>
          <p:cNvPr id="26689" name="Rectangle 65"/>
          <p:cNvSpPr>
            <a:spLocks noChangeArrowheads="1"/>
          </p:cNvSpPr>
          <p:nvPr/>
        </p:nvSpPr>
        <p:spPr bwMode="auto">
          <a:xfrm>
            <a:off x="1812925" y="3306763"/>
            <a:ext cx="622300" cy="396875"/>
          </a:xfrm>
          <a:prstGeom prst="rect">
            <a:avLst/>
          </a:prstGeom>
          <a:noFill/>
          <a:ln>
            <a:noFill/>
          </a:ln>
        </p:spPr>
        <p:txBody>
          <a:bodyPr wrap="none" lIns="92075" tIns="46038" rIns="92075" bIns="46038">
            <a:spAutoFit/>
          </a:bodyPr>
          <a:lstStyle/>
          <a:p>
            <a:pPr algn="l">
              <a:lnSpc>
                <a:spcPct val="100000"/>
              </a:lnSpc>
              <a:spcBef>
                <a:spcPct val="0"/>
              </a:spcBef>
            </a:pPr>
            <a:r>
              <a:rPr lang="en-US" sz="2000">
                <a:uFillTx/>
              </a:rPr>
              <a:t>1:M</a:t>
            </a:r>
          </a:p>
        </p:txBody>
      </p:sp>
      <p:sp>
        <p:nvSpPr>
          <p:cNvPr id="26690" name="Rectangle 66"/>
          <p:cNvSpPr>
            <a:spLocks noChangeArrowheads="1"/>
          </p:cNvSpPr>
          <p:nvPr/>
        </p:nvSpPr>
        <p:spPr bwMode="auto">
          <a:xfrm>
            <a:off x="1812925" y="5116513"/>
            <a:ext cx="663575" cy="396875"/>
          </a:xfrm>
          <a:prstGeom prst="rect">
            <a:avLst/>
          </a:prstGeom>
          <a:noFill/>
          <a:ln>
            <a:noFill/>
          </a:ln>
        </p:spPr>
        <p:txBody>
          <a:bodyPr wrap="none" lIns="92075" tIns="46038" rIns="92075" bIns="46038">
            <a:spAutoFit/>
          </a:bodyPr>
          <a:lstStyle/>
          <a:p>
            <a:pPr algn="l">
              <a:lnSpc>
                <a:spcPct val="100000"/>
              </a:lnSpc>
              <a:spcBef>
                <a:spcPct val="0"/>
              </a:spcBef>
            </a:pPr>
            <a:r>
              <a:rPr lang="en-US" sz="2000">
                <a:uFillTx/>
              </a:rPr>
              <a:t>M:N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p:spPr>
        <p:txBody>
          <a:bodyPr lIns="88900" rIns="88900"/>
          <a:lstStyle/>
          <a:p>
            <a:pPr defTabSz="892175"/>
            <a:r>
              <a:rPr lang="en-US">
                <a:uFillTx/>
              </a:rPr>
              <a:t>Entity Relationship Diagram (ERD): Notations</a:t>
            </a:r>
          </a:p>
        </p:txBody>
      </p:sp>
      <p:sp>
        <p:nvSpPr>
          <p:cNvPr id="28675" name="Rectangle 3"/>
          <p:cNvSpPr>
            <a:spLocks noChangeArrowheads="1"/>
          </p:cNvSpPr>
          <p:nvPr/>
        </p:nvSpPr>
        <p:spPr bwMode="auto">
          <a:xfrm>
            <a:off x="92075" y="4221163"/>
            <a:ext cx="8978900" cy="722312"/>
          </a:xfrm>
          <a:prstGeom prst="rect">
            <a:avLst/>
          </a:prstGeom>
          <a:noFill/>
          <a:ln w="12700">
            <a:solidFill>
              <a:schemeClr val="bg2"/>
            </a:solidFill>
            <a:miter lim="800000"/>
          </a:ln>
        </p:spPr>
        <p:txBody>
          <a:bodyPr wrap="none" anchor="ctr"/>
          <a:lstStyle/>
          <a:p>
            <a:endParaRPr lang="ru-RU" sz="2800">
              <a:uFillTx/>
            </a:endParaRPr>
          </a:p>
        </p:txBody>
      </p:sp>
      <p:sp>
        <p:nvSpPr>
          <p:cNvPr id="28676" name="Rectangle 4"/>
          <p:cNvSpPr>
            <a:spLocks noChangeArrowheads="1"/>
          </p:cNvSpPr>
          <p:nvPr/>
        </p:nvSpPr>
        <p:spPr bwMode="auto">
          <a:xfrm>
            <a:off x="7288213" y="1047750"/>
            <a:ext cx="1119187" cy="777875"/>
          </a:xfrm>
          <a:prstGeom prst="rect">
            <a:avLst/>
          </a:prstGeom>
          <a:solidFill>
            <a:schemeClr val="bg1"/>
          </a:solidFill>
          <a:ln w="12700">
            <a:solidFill>
              <a:schemeClr val="bg2"/>
            </a:solidFill>
            <a:miter lim="800000"/>
          </a:ln>
          <a:effectLst>
            <a:outerShdw dist="107763" dir="2700000" algn="ctr" rotWithShape="0">
              <a:schemeClr val="bg2"/>
            </a:outerShdw>
          </a:effectLst>
        </p:spPr>
        <p:txBody>
          <a:bodyPr wrap="none" anchor="ctr"/>
          <a:lstStyle/>
          <a:p>
            <a:endParaRPr lang="ru-RU">
              <a:uFillTx/>
            </a:endParaRPr>
          </a:p>
        </p:txBody>
      </p:sp>
      <p:sp>
        <p:nvSpPr>
          <p:cNvPr id="28677" name="Rectangle 5"/>
          <p:cNvSpPr>
            <a:spLocks noChangeArrowheads="1"/>
          </p:cNvSpPr>
          <p:nvPr/>
        </p:nvSpPr>
        <p:spPr bwMode="auto">
          <a:xfrm>
            <a:off x="882650" y="2120900"/>
            <a:ext cx="1643063" cy="474663"/>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2800">
                <a:uFillTx/>
              </a:rPr>
              <a:t> Entity-X </a:t>
            </a:r>
          </a:p>
        </p:txBody>
      </p:sp>
      <p:sp>
        <p:nvSpPr>
          <p:cNvPr id="28678" name="Rectangle 6"/>
          <p:cNvSpPr>
            <a:spLocks noChangeArrowheads="1"/>
          </p:cNvSpPr>
          <p:nvPr/>
        </p:nvSpPr>
        <p:spPr bwMode="auto">
          <a:xfrm>
            <a:off x="6870700" y="2109788"/>
            <a:ext cx="1543050" cy="474662"/>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2800">
                <a:uFillTx/>
              </a:rPr>
              <a:t>Entity-Y </a:t>
            </a:r>
          </a:p>
        </p:txBody>
      </p:sp>
      <p:sp>
        <p:nvSpPr>
          <p:cNvPr id="28679" name="Line 7"/>
          <p:cNvSpPr>
            <a:spLocks noChangeShapeType="1"/>
          </p:cNvSpPr>
          <p:nvPr/>
        </p:nvSpPr>
        <p:spPr bwMode="auto">
          <a:xfrm>
            <a:off x="2538413" y="2295525"/>
            <a:ext cx="4332287"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80" name="Rectangle 8"/>
          <p:cNvSpPr>
            <a:spLocks noChangeArrowheads="1"/>
          </p:cNvSpPr>
          <p:nvPr/>
        </p:nvSpPr>
        <p:spPr bwMode="auto">
          <a:xfrm>
            <a:off x="2700338" y="1852613"/>
            <a:ext cx="2547937"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relationship-description</a:t>
            </a:r>
          </a:p>
        </p:txBody>
      </p:sp>
      <p:sp>
        <p:nvSpPr>
          <p:cNvPr id="28681" name="Rectangle 9"/>
          <p:cNvSpPr>
            <a:spLocks noChangeArrowheads="1"/>
          </p:cNvSpPr>
          <p:nvPr/>
        </p:nvSpPr>
        <p:spPr bwMode="auto">
          <a:xfrm>
            <a:off x="3338513" y="2325688"/>
            <a:ext cx="3076575"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reversed-relation-description</a:t>
            </a:r>
          </a:p>
        </p:txBody>
      </p:sp>
      <p:sp>
        <p:nvSpPr>
          <p:cNvPr id="28682" name="Rectangle 10"/>
          <p:cNvSpPr>
            <a:spLocks noChangeArrowheads="1"/>
          </p:cNvSpPr>
          <p:nvPr/>
        </p:nvSpPr>
        <p:spPr bwMode="auto">
          <a:xfrm>
            <a:off x="385763" y="5200650"/>
            <a:ext cx="1049337" cy="306388"/>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44450" tIns="17462" rIns="44450" bIns="17462">
            <a:spAutoFit/>
          </a:bodyPr>
          <a:lstStyle/>
          <a:p>
            <a:pPr algn="l" defTabSz="841375">
              <a:lnSpc>
                <a:spcPct val="100000"/>
              </a:lnSpc>
              <a:spcBef>
                <a:spcPct val="0"/>
              </a:spcBef>
            </a:pPr>
            <a:r>
              <a:rPr lang="en-US" sz="1700">
                <a:uFillTx/>
              </a:rPr>
              <a:t>Example </a:t>
            </a:r>
          </a:p>
        </p:txBody>
      </p:sp>
      <p:sp>
        <p:nvSpPr>
          <p:cNvPr id="28683" name="Line 11"/>
          <p:cNvSpPr>
            <a:spLocks noChangeShapeType="1"/>
          </p:cNvSpPr>
          <p:nvPr/>
        </p:nvSpPr>
        <p:spPr bwMode="auto">
          <a:xfrm>
            <a:off x="6510338" y="2173288"/>
            <a:ext cx="0" cy="22701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84" name="Line 12"/>
          <p:cNvSpPr>
            <a:spLocks noChangeShapeType="1"/>
          </p:cNvSpPr>
          <p:nvPr/>
        </p:nvSpPr>
        <p:spPr bwMode="auto">
          <a:xfrm flipV="1">
            <a:off x="6510338" y="2208213"/>
            <a:ext cx="341312" cy="8731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85" name="Line 13"/>
          <p:cNvSpPr>
            <a:spLocks noChangeShapeType="1"/>
          </p:cNvSpPr>
          <p:nvPr/>
        </p:nvSpPr>
        <p:spPr bwMode="auto">
          <a:xfrm>
            <a:off x="6527800" y="2295525"/>
            <a:ext cx="32385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86" name="Rectangle 14"/>
          <p:cNvSpPr>
            <a:spLocks noChangeArrowheads="1"/>
          </p:cNvSpPr>
          <p:nvPr/>
        </p:nvSpPr>
        <p:spPr bwMode="auto">
          <a:xfrm>
            <a:off x="5800725" y="933450"/>
            <a:ext cx="1265238" cy="552450"/>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Cardinality </a:t>
            </a:r>
          </a:p>
          <a:p>
            <a:pPr algn="l" defTabSz="841375">
              <a:lnSpc>
                <a:spcPct val="100000"/>
              </a:lnSpc>
              <a:spcBef>
                <a:spcPct val="0"/>
              </a:spcBef>
            </a:pPr>
            <a:r>
              <a:rPr lang="en-US" sz="1700">
                <a:uFillTx/>
              </a:rPr>
              <a:t>indicator</a:t>
            </a:r>
          </a:p>
        </p:txBody>
      </p:sp>
      <p:sp>
        <p:nvSpPr>
          <p:cNvPr id="28687" name="Line 15"/>
          <p:cNvSpPr>
            <a:spLocks noChangeShapeType="1"/>
          </p:cNvSpPr>
          <p:nvPr/>
        </p:nvSpPr>
        <p:spPr bwMode="auto">
          <a:xfrm>
            <a:off x="6648450" y="1504950"/>
            <a:ext cx="52388" cy="685800"/>
          </a:xfrm>
          <a:prstGeom prst="line">
            <a:avLst/>
          </a:prstGeom>
          <a:noFill/>
          <a:ln w="12700">
            <a:solidFill>
              <a:schemeClr val="bg2"/>
            </a:solidFill>
            <a:round/>
            <a:headEnd type="none" w="sm" len="sm"/>
            <a:tailEnd type="stealth" w="med" len="lg"/>
          </a:ln>
        </p:spPr>
        <p:txBody>
          <a:bodyPr wrap="none" anchor="ctr"/>
          <a:lstStyle/>
          <a:p>
            <a:endParaRPr lang="ru-RU">
              <a:uFillTx/>
            </a:endParaRPr>
          </a:p>
        </p:txBody>
      </p:sp>
      <p:sp>
        <p:nvSpPr>
          <p:cNvPr id="28688" name="Rectangle 16"/>
          <p:cNvSpPr>
            <a:spLocks noChangeArrowheads="1"/>
          </p:cNvSpPr>
          <p:nvPr/>
        </p:nvSpPr>
        <p:spPr bwMode="auto">
          <a:xfrm>
            <a:off x="1501775" y="5581650"/>
            <a:ext cx="1371600" cy="322263"/>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1800">
                <a:uFillTx/>
              </a:rPr>
              <a:t>Department</a:t>
            </a:r>
          </a:p>
        </p:txBody>
      </p:sp>
      <p:sp>
        <p:nvSpPr>
          <p:cNvPr id="28689" name="Rectangle 17"/>
          <p:cNvSpPr>
            <a:spLocks noChangeArrowheads="1"/>
          </p:cNvSpPr>
          <p:nvPr/>
        </p:nvSpPr>
        <p:spPr bwMode="auto">
          <a:xfrm>
            <a:off x="6856413" y="5564188"/>
            <a:ext cx="1041400" cy="322262"/>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1800">
                <a:uFillTx/>
              </a:rPr>
              <a:t>Manager</a:t>
            </a:r>
          </a:p>
        </p:txBody>
      </p:sp>
      <p:sp>
        <p:nvSpPr>
          <p:cNvPr id="28690" name="Line 18"/>
          <p:cNvSpPr>
            <a:spLocks noChangeShapeType="1"/>
          </p:cNvSpPr>
          <p:nvPr/>
        </p:nvSpPr>
        <p:spPr bwMode="auto">
          <a:xfrm>
            <a:off x="2882900" y="5721350"/>
            <a:ext cx="3952875"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91" name="Rectangle 19"/>
          <p:cNvSpPr>
            <a:spLocks noChangeArrowheads="1"/>
          </p:cNvSpPr>
          <p:nvPr/>
        </p:nvSpPr>
        <p:spPr bwMode="auto">
          <a:xfrm>
            <a:off x="3054350" y="5360988"/>
            <a:ext cx="17018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is-managed-by</a:t>
            </a:r>
          </a:p>
        </p:txBody>
      </p:sp>
      <p:sp>
        <p:nvSpPr>
          <p:cNvPr id="28692" name="Rectangle 20"/>
          <p:cNvSpPr>
            <a:spLocks noChangeArrowheads="1"/>
          </p:cNvSpPr>
          <p:nvPr/>
        </p:nvSpPr>
        <p:spPr bwMode="auto">
          <a:xfrm>
            <a:off x="5524500" y="5676900"/>
            <a:ext cx="10795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manages</a:t>
            </a:r>
          </a:p>
        </p:txBody>
      </p:sp>
      <p:sp>
        <p:nvSpPr>
          <p:cNvPr id="28693" name="Line 21"/>
          <p:cNvSpPr>
            <a:spLocks noChangeShapeType="1"/>
          </p:cNvSpPr>
          <p:nvPr/>
        </p:nvSpPr>
        <p:spPr bwMode="auto">
          <a:xfrm>
            <a:off x="6638925" y="5651500"/>
            <a:ext cx="0" cy="1571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94" name="Line 22"/>
          <p:cNvSpPr>
            <a:spLocks noChangeShapeType="1"/>
          </p:cNvSpPr>
          <p:nvPr/>
        </p:nvSpPr>
        <p:spPr bwMode="auto">
          <a:xfrm>
            <a:off x="3133725" y="5668963"/>
            <a:ext cx="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95" name="Line 23"/>
          <p:cNvSpPr>
            <a:spLocks noChangeShapeType="1"/>
          </p:cNvSpPr>
          <p:nvPr/>
        </p:nvSpPr>
        <p:spPr bwMode="auto">
          <a:xfrm>
            <a:off x="3079750" y="5668963"/>
            <a:ext cx="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96" name="Line 24"/>
          <p:cNvSpPr>
            <a:spLocks noChangeShapeType="1"/>
          </p:cNvSpPr>
          <p:nvPr/>
        </p:nvSpPr>
        <p:spPr bwMode="auto">
          <a:xfrm>
            <a:off x="6700838" y="5651500"/>
            <a:ext cx="0" cy="1571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697" name="Rectangle 25"/>
          <p:cNvSpPr>
            <a:spLocks noChangeArrowheads="1"/>
          </p:cNvSpPr>
          <p:nvPr/>
        </p:nvSpPr>
        <p:spPr bwMode="auto">
          <a:xfrm>
            <a:off x="252413" y="3557588"/>
            <a:ext cx="4276725" cy="306387"/>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44450" tIns="17462" rIns="44450" bIns="17462">
            <a:spAutoFit/>
          </a:bodyPr>
          <a:lstStyle/>
          <a:p>
            <a:pPr algn="l" defTabSz="841375">
              <a:lnSpc>
                <a:spcPct val="100000"/>
              </a:lnSpc>
              <a:spcBef>
                <a:spcPct val="0"/>
              </a:spcBef>
            </a:pPr>
            <a:r>
              <a:rPr lang="en-US" sz="1700">
                <a:uFillTx/>
              </a:rPr>
              <a:t>Translate into two structured statements</a:t>
            </a:r>
          </a:p>
        </p:txBody>
      </p:sp>
      <p:sp>
        <p:nvSpPr>
          <p:cNvPr id="28698" name="Line 26"/>
          <p:cNvSpPr>
            <a:spLocks noChangeShapeType="1"/>
          </p:cNvSpPr>
          <p:nvPr/>
        </p:nvSpPr>
        <p:spPr bwMode="auto">
          <a:xfrm flipV="1">
            <a:off x="6419850" y="2471738"/>
            <a:ext cx="90488" cy="419100"/>
          </a:xfrm>
          <a:prstGeom prst="line">
            <a:avLst/>
          </a:prstGeom>
          <a:noFill/>
          <a:ln w="12700">
            <a:solidFill>
              <a:schemeClr val="bg2"/>
            </a:solidFill>
            <a:round/>
            <a:headEnd type="none" w="sm" len="sm"/>
            <a:tailEnd type="stealth" w="med" len="lg"/>
          </a:ln>
        </p:spPr>
        <p:txBody>
          <a:bodyPr wrap="none" anchor="ctr"/>
          <a:lstStyle/>
          <a:p>
            <a:endParaRPr lang="ru-RU">
              <a:uFillTx/>
            </a:endParaRPr>
          </a:p>
        </p:txBody>
      </p:sp>
      <p:sp>
        <p:nvSpPr>
          <p:cNvPr id="28699" name="Line 27"/>
          <p:cNvSpPr>
            <a:spLocks noChangeShapeType="1"/>
          </p:cNvSpPr>
          <p:nvPr/>
        </p:nvSpPr>
        <p:spPr bwMode="auto">
          <a:xfrm flipH="1" flipV="1">
            <a:off x="6743700" y="2419350"/>
            <a:ext cx="53975" cy="488950"/>
          </a:xfrm>
          <a:prstGeom prst="line">
            <a:avLst/>
          </a:prstGeom>
          <a:noFill/>
          <a:ln w="12700">
            <a:solidFill>
              <a:schemeClr val="bg2"/>
            </a:solidFill>
            <a:round/>
            <a:headEnd type="none" w="sm" len="sm"/>
            <a:tailEnd type="stealth" w="med" len="lg"/>
          </a:ln>
        </p:spPr>
        <p:txBody>
          <a:bodyPr wrap="none" anchor="ctr"/>
          <a:lstStyle/>
          <a:p>
            <a:endParaRPr lang="ru-RU">
              <a:uFillTx/>
            </a:endParaRPr>
          </a:p>
        </p:txBody>
      </p:sp>
      <p:sp>
        <p:nvSpPr>
          <p:cNvPr id="28700" name="Rectangle 28"/>
          <p:cNvSpPr>
            <a:spLocks noChangeArrowheads="1"/>
          </p:cNvSpPr>
          <p:nvPr/>
        </p:nvSpPr>
        <p:spPr bwMode="auto">
          <a:xfrm>
            <a:off x="6142038" y="2928938"/>
            <a:ext cx="1084262"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min   max</a:t>
            </a:r>
          </a:p>
        </p:txBody>
      </p:sp>
      <p:sp>
        <p:nvSpPr>
          <p:cNvPr id="28701" name="Line 29"/>
          <p:cNvSpPr>
            <a:spLocks noChangeShapeType="1"/>
          </p:cNvSpPr>
          <p:nvPr/>
        </p:nvSpPr>
        <p:spPr bwMode="auto">
          <a:xfrm>
            <a:off x="7515225" y="1350963"/>
            <a:ext cx="0" cy="1397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702" name="Oval 30"/>
          <p:cNvSpPr>
            <a:spLocks noChangeArrowheads="1"/>
          </p:cNvSpPr>
          <p:nvPr/>
        </p:nvSpPr>
        <p:spPr bwMode="auto">
          <a:xfrm>
            <a:off x="7486650" y="1147763"/>
            <a:ext cx="76200" cy="74612"/>
          </a:xfrm>
          <a:prstGeom prst="ellipse">
            <a:avLst/>
          </a:prstGeom>
          <a:noFill/>
          <a:ln w="12700">
            <a:solidFill>
              <a:schemeClr val="tx1"/>
            </a:solidFill>
            <a:round/>
          </a:ln>
        </p:spPr>
        <p:txBody>
          <a:bodyPr wrap="none" anchor="ctr"/>
          <a:lstStyle/>
          <a:p>
            <a:endParaRPr lang="ru-RU">
              <a:uFillTx/>
            </a:endParaRPr>
          </a:p>
        </p:txBody>
      </p:sp>
      <p:sp>
        <p:nvSpPr>
          <p:cNvPr id="28703" name="Line 31"/>
          <p:cNvSpPr>
            <a:spLocks noChangeShapeType="1"/>
          </p:cNvSpPr>
          <p:nvPr/>
        </p:nvSpPr>
        <p:spPr bwMode="auto">
          <a:xfrm>
            <a:off x="7497763" y="1684338"/>
            <a:ext cx="107950"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704" name="Line 32"/>
          <p:cNvSpPr>
            <a:spLocks noChangeShapeType="1"/>
          </p:cNvSpPr>
          <p:nvPr/>
        </p:nvSpPr>
        <p:spPr bwMode="auto">
          <a:xfrm flipV="1">
            <a:off x="7488238" y="1604963"/>
            <a:ext cx="80962"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705" name="Line 33"/>
          <p:cNvSpPr>
            <a:spLocks noChangeShapeType="1"/>
          </p:cNvSpPr>
          <p:nvPr/>
        </p:nvSpPr>
        <p:spPr bwMode="auto">
          <a:xfrm>
            <a:off x="7480300" y="1684338"/>
            <a:ext cx="88900"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706" name="Rectangle 34"/>
          <p:cNvSpPr>
            <a:spLocks noChangeArrowheads="1"/>
          </p:cNvSpPr>
          <p:nvPr/>
        </p:nvSpPr>
        <p:spPr bwMode="auto">
          <a:xfrm>
            <a:off x="7678738" y="995363"/>
            <a:ext cx="533400" cy="293687"/>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zero</a:t>
            </a:r>
          </a:p>
        </p:txBody>
      </p:sp>
      <p:sp>
        <p:nvSpPr>
          <p:cNvPr id="28707" name="Rectangle 35"/>
          <p:cNvSpPr>
            <a:spLocks noChangeArrowheads="1"/>
          </p:cNvSpPr>
          <p:nvPr/>
        </p:nvSpPr>
        <p:spPr bwMode="auto">
          <a:xfrm>
            <a:off x="7696200" y="1241425"/>
            <a:ext cx="473075"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one</a:t>
            </a:r>
          </a:p>
        </p:txBody>
      </p:sp>
      <p:sp>
        <p:nvSpPr>
          <p:cNvPr id="28708" name="Rectangle 36"/>
          <p:cNvSpPr>
            <a:spLocks noChangeArrowheads="1"/>
          </p:cNvSpPr>
          <p:nvPr/>
        </p:nvSpPr>
        <p:spPr bwMode="auto">
          <a:xfrm>
            <a:off x="7713663" y="1520825"/>
            <a:ext cx="652462"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many</a:t>
            </a:r>
          </a:p>
        </p:txBody>
      </p:sp>
      <p:sp>
        <p:nvSpPr>
          <p:cNvPr id="28709" name="Rectangle 37"/>
          <p:cNvSpPr>
            <a:spLocks noChangeArrowheads="1"/>
          </p:cNvSpPr>
          <p:nvPr/>
        </p:nvSpPr>
        <p:spPr bwMode="auto">
          <a:xfrm>
            <a:off x="152400" y="4359275"/>
            <a:ext cx="8882063"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 Each Entity-X   relationship-description  cardinality-indicator (one-or-many)   Entity-Y</a:t>
            </a:r>
          </a:p>
        </p:txBody>
      </p:sp>
      <p:sp>
        <p:nvSpPr>
          <p:cNvPr id="28710" name="Oval 38"/>
          <p:cNvSpPr>
            <a:spLocks noChangeArrowheads="1"/>
          </p:cNvSpPr>
          <p:nvPr/>
        </p:nvSpPr>
        <p:spPr bwMode="auto">
          <a:xfrm>
            <a:off x="2724150" y="2232025"/>
            <a:ext cx="95250" cy="127000"/>
          </a:xfrm>
          <a:prstGeom prst="ellipse">
            <a:avLst/>
          </a:prstGeom>
          <a:noFill/>
          <a:ln w="12700">
            <a:solidFill>
              <a:schemeClr val="tx1"/>
            </a:solidFill>
            <a:round/>
          </a:ln>
        </p:spPr>
        <p:txBody>
          <a:bodyPr wrap="none" anchor="ctr"/>
          <a:lstStyle/>
          <a:p>
            <a:endParaRPr lang="ru-RU">
              <a:uFillTx/>
            </a:endParaRPr>
          </a:p>
        </p:txBody>
      </p:sp>
      <p:sp>
        <p:nvSpPr>
          <p:cNvPr id="28711" name="Line 39"/>
          <p:cNvSpPr>
            <a:spLocks noChangeShapeType="1"/>
          </p:cNvSpPr>
          <p:nvPr/>
        </p:nvSpPr>
        <p:spPr bwMode="auto">
          <a:xfrm>
            <a:off x="2700338" y="2190750"/>
            <a:ext cx="0" cy="2095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8712" name="Rectangle 40"/>
          <p:cNvSpPr>
            <a:spLocks noChangeArrowheads="1"/>
          </p:cNvSpPr>
          <p:nvPr/>
        </p:nvSpPr>
        <p:spPr bwMode="auto">
          <a:xfrm>
            <a:off x="149225" y="4603750"/>
            <a:ext cx="8362950" cy="323850"/>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900">
                <a:uFillTx/>
              </a:rPr>
              <a:t> Each Entity-Y   reversed-relationship-description  (zero-or-one) Entity-Y</a:t>
            </a:r>
            <a:endParaRPr lang="en-US" sz="1700">
              <a:uFillTx/>
            </a:endParaRPr>
          </a:p>
        </p:txBody>
      </p:sp>
      <p:sp>
        <p:nvSpPr>
          <p:cNvPr id="28713" name="Rectangle 41"/>
          <p:cNvSpPr>
            <a:spLocks noChangeArrowheads="1"/>
          </p:cNvSpPr>
          <p:nvPr/>
        </p:nvSpPr>
        <p:spPr bwMode="auto">
          <a:xfrm>
            <a:off x="468539" y="1451769"/>
            <a:ext cx="2152650" cy="306388"/>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44450" tIns="17462" rIns="44450" bIns="17462">
            <a:spAutoFit/>
          </a:bodyPr>
          <a:lstStyle/>
          <a:p>
            <a:pPr algn="l" defTabSz="841375">
              <a:lnSpc>
                <a:spcPct val="100000"/>
              </a:lnSpc>
              <a:spcBef>
                <a:spcPct val="0"/>
              </a:spcBef>
            </a:pPr>
            <a:r>
              <a:rPr lang="en-US" sz="1700">
                <a:uFillTx/>
              </a:rPr>
              <a:t>Graphical Notations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p:spPr>
        <p:txBody>
          <a:bodyPr lIns="88900" rIns="88900"/>
          <a:lstStyle/>
          <a:p>
            <a:pPr defTabSz="892175"/>
            <a:r>
              <a:rPr lang="en-US">
                <a:uFillTx/>
              </a:rPr>
              <a:t>Optionality of Relationship Memberships</a:t>
            </a:r>
          </a:p>
        </p:txBody>
      </p:sp>
      <p:sp>
        <p:nvSpPr>
          <p:cNvPr id="29699" name="Rectangle 3"/>
          <p:cNvSpPr>
            <a:spLocks noGrp="1" noChangeArrowheads="1"/>
          </p:cNvSpPr>
          <p:nvPr>
            <p:ph type="body" idx="1"/>
          </p:nvPr>
        </p:nvSpPr>
        <p:spPr>
          <a:xfrm>
            <a:off x="457200" y="1600200"/>
            <a:ext cx="7211144" cy="3701008"/>
          </a:xfrm>
          <a:noFill/>
        </p:spPr>
        <p:txBody>
          <a:bodyPr lIns="88900" rIns="88900">
            <a:normAutofit fontScale="92500" lnSpcReduction="20000"/>
          </a:bodyPr>
          <a:lstStyle/>
          <a:p>
            <a:pPr marL="279400" indent="-279400" defTabSz="892175"/>
            <a:r>
              <a:rPr lang="en-US" sz="3200" dirty="0">
                <a:uFillTx/>
              </a:rPr>
              <a:t>Whether all entity instances of both entity types need to participate in relationship pairing.</a:t>
            </a:r>
          </a:p>
          <a:p>
            <a:pPr marL="279400" indent="-279400" defTabSz="892175"/>
            <a:r>
              <a:rPr lang="en-US" sz="3200" dirty="0">
                <a:uFillTx/>
              </a:rPr>
              <a:t>Optionality: </a:t>
            </a:r>
          </a:p>
          <a:p>
            <a:pPr marL="835025" lvl="1" indent="-388938" defTabSz="892175"/>
            <a:r>
              <a:rPr lang="en-US" sz="2800" dirty="0">
                <a:uFillTx/>
              </a:rPr>
              <a:t>Mandatory </a:t>
            </a:r>
          </a:p>
          <a:p>
            <a:pPr marL="835025" lvl="1" indent="-388938" defTabSz="892175"/>
            <a:r>
              <a:rPr lang="en-US" sz="2800" dirty="0">
                <a:uFillTx/>
              </a:rPr>
              <a:t>Optional</a:t>
            </a:r>
          </a:p>
          <a:p>
            <a:pPr marL="279400" indent="-279400" defTabSz="892175"/>
            <a:r>
              <a:rPr lang="en-US" sz="3200" dirty="0">
                <a:uFillTx/>
              </a:rPr>
              <a:t> Example: </a:t>
            </a:r>
          </a:p>
          <a:p>
            <a:pPr marL="835025" lvl="1" indent="-388938" defTabSz="892175"/>
            <a:r>
              <a:rPr lang="en-US" sz="2800" dirty="0">
                <a:uFillTx/>
              </a:rPr>
              <a:t>CUSTOMER membership is optional</a:t>
            </a:r>
          </a:p>
          <a:p>
            <a:pPr marL="835025" lvl="1" indent="-388938" defTabSz="892175"/>
            <a:r>
              <a:rPr lang="en-US" sz="2800" dirty="0">
                <a:uFillTx/>
              </a:rPr>
              <a:t>ORDER membership is mandatory </a:t>
            </a:r>
          </a:p>
        </p:txBody>
      </p:sp>
      <p:sp>
        <p:nvSpPr>
          <p:cNvPr id="29700" name="Rectangle 4"/>
          <p:cNvSpPr>
            <a:spLocks noChangeArrowheads="1"/>
          </p:cNvSpPr>
          <p:nvPr/>
        </p:nvSpPr>
        <p:spPr bwMode="auto">
          <a:xfrm>
            <a:off x="0" y="5703888"/>
            <a:ext cx="2203450" cy="412750"/>
          </a:xfrm>
          <a:prstGeom prst="rect">
            <a:avLst/>
          </a:prstGeom>
          <a:noFill/>
          <a:ln w="12700">
            <a:solidFill>
              <a:schemeClr val="tx1"/>
            </a:solidFill>
            <a:miter lim="800000"/>
          </a:ln>
        </p:spPr>
        <p:txBody>
          <a:bodyPr lIns="44450" tIns="17462" rIns="44450" bIns="17462">
            <a:spAutoFit/>
          </a:bodyPr>
          <a:lstStyle/>
          <a:p>
            <a:pPr algn="l" defTabSz="841375">
              <a:lnSpc>
                <a:spcPct val="100000"/>
              </a:lnSpc>
              <a:spcBef>
                <a:spcPct val="0"/>
              </a:spcBef>
            </a:pPr>
            <a:r>
              <a:rPr lang="en-US" sz="2400" dirty="0">
                <a:uFillTx/>
              </a:rPr>
              <a:t> CUSTOMER</a:t>
            </a:r>
          </a:p>
        </p:txBody>
      </p:sp>
      <p:sp>
        <p:nvSpPr>
          <p:cNvPr id="29701" name="Rectangle 5"/>
          <p:cNvSpPr>
            <a:spLocks noChangeArrowheads="1"/>
          </p:cNvSpPr>
          <p:nvPr/>
        </p:nvSpPr>
        <p:spPr bwMode="auto">
          <a:xfrm>
            <a:off x="6553200" y="5638800"/>
            <a:ext cx="1847850" cy="550863"/>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3300">
                <a:uFillTx/>
              </a:rPr>
              <a:t> ORDER </a:t>
            </a:r>
          </a:p>
        </p:txBody>
      </p:sp>
      <p:sp>
        <p:nvSpPr>
          <p:cNvPr id="29702" name="Line 6"/>
          <p:cNvSpPr>
            <a:spLocks noChangeShapeType="1"/>
          </p:cNvSpPr>
          <p:nvPr/>
        </p:nvSpPr>
        <p:spPr bwMode="auto">
          <a:xfrm>
            <a:off x="2220913" y="5881688"/>
            <a:ext cx="4332287"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9703" name="Rectangle 7"/>
          <p:cNvSpPr>
            <a:spLocks noChangeArrowheads="1"/>
          </p:cNvSpPr>
          <p:nvPr/>
        </p:nvSpPr>
        <p:spPr bwMode="auto">
          <a:xfrm>
            <a:off x="2382838" y="5407025"/>
            <a:ext cx="8001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places</a:t>
            </a:r>
          </a:p>
        </p:txBody>
      </p:sp>
      <p:sp>
        <p:nvSpPr>
          <p:cNvPr id="29704" name="Rectangle 8"/>
          <p:cNvSpPr>
            <a:spLocks noChangeArrowheads="1"/>
          </p:cNvSpPr>
          <p:nvPr/>
        </p:nvSpPr>
        <p:spPr bwMode="auto">
          <a:xfrm>
            <a:off x="4449763" y="5927725"/>
            <a:ext cx="13970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is placed by</a:t>
            </a:r>
          </a:p>
        </p:txBody>
      </p:sp>
      <p:sp>
        <p:nvSpPr>
          <p:cNvPr id="29705" name="Line 9"/>
          <p:cNvSpPr>
            <a:spLocks noChangeShapeType="1"/>
          </p:cNvSpPr>
          <p:nvPr/>
        </p:nvSpPr>
        <p:spPr bwMode="auto">
          <a:xfrm flipV="1">
            <a:off x="6192838" y="5794375"/>
            <a:ext cx="341312" cy="8731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9706" name="Line 10"/>
          <p:cNvSpPr>
            <a:spLocks noChangeShapeType="1"/>
          </p:cNvSpPr>
          <p:nvPr/>
        </p:nvSpPr>
        <p:spPr bwMode="auto">
          <a:xfrm>
            <a:off x="6210300" y="5881688"/>
            <a:ext cx="32385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9707" name="Line 11"/>
          <p:cNvSpPr>
            <a:spLocks noChangeShapeType="1"/>
          </p:cNvSpPr>
          <p:nvPr/>
        </p:nvSpPr>
        <p:spPr bwMode="auto">
          <a:xfrm>
            <a:off x="2382838" y="5776913"/>
            <a:ext cx="0" cy="2095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9708" name="Line 12"/>
          <p:cNvSpPr>
            <a:spLocks noChangeShapeType="1"/>
          </p:cNvSpPr>
          <p:nvPr/>
        </p:nvSpPr>
        <p:spPr bwMode="auto">
          <a:xfrm>
            <a:off x="2463800" y="5795963"/>
            <a:ext cx="0" cy="2095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29709" name="Oval 13"/>
          <p:cNvSpPr>
            <a:spLocks noChangeArrowheads="1"/>
          </p:cNvSpPr>
          <p:nvPr/>
        </p:nvSpPr>
        <p:spPr bwMode="auto">
          <a:xfrm>
            <a:off x="6146800" y="5821363"/>
            <a:ext cx="139700" cy="139700"/>
          </a:xfrm>
          <a:prstGeom prst="ellipse">
            <a:avLst/>
          </a:prstGeom>
          <a:solidFill>
            <a:schemeClr val="bg1"/>
          </a:solidFill>
          <a:ln w="12700">
            <a:solidFill>
              <a:schemeClr val="tx1"/>
            </a:solidFill>
            <a:round/>
          </a:ln>
        </p:spPr>
        <p:txBody>
          <a:bodyPr wrap="none" anchor="ctr"/>
          <a:lstStyle/>
          <a:p>
            <a:endParaRPr lang="ru-RU">
              <a:uFillTx/>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lIns="88900" rIns="88900"/>
          <a:lstStyle/>
          <a:p>
            <a:pPr defTabSz="892175"/>
            <a:r>
              <a:rPr lang="en-US">
                <a:uFillTx/>
              </a:rPr>
              <a:t>Relationship Statements</a:t>
            </a:r>
          </a:p>
        </p:txBody>
      </p:sp>
      <p:sp>
        <p:nvSpPr>
          <p:cNvPr id="30723" name="Rectangle 3"/>
          <p:cNvSpPr>
            <a:spLocks noChangeArrowheads="1"/>
          </p:cNvSpPr>
          <p:nvPr/>
        </p:nvSpPr>
        <p:spPr bwMode="auto">
          <a:xfrm>
            <a:off x="6907213" y="892175"/>
            <a:ext cx="1830387" cy="571500"/>
          </a:xfrm>
          <a:prstGeom prst="rect">
            <a:avLst/>
          </a:prstGeom>
          <a:solidFill>
            <a:schemeClr val="bg1"/>
          </a:solidFill>
          <a:ln w="12700">
            <a:solidFill>
              <a:schemeClr val="bg2"/>
            </a:solidFill>
            <a:miter lim="800000"/>
          </a:ln>
          <a:effectLst>
            <a:outerShdw dist="107763" dir="2700000" algn="ctr" rotWithShape="0">
              <a:schemeClr val="bg2"/>
            </a:outerShdw>
          </a:effectLst>
        </p:spPr>
        <p:txBody>
          <a:bodyPr wrap="none" anchor="ctr"/>
          <a:lstStyle/>
          <a:p>
            <a:endParaRPr lang="ru-RU">
              <a:uFillTx/>
            </a:endParaRPr>
          </a:p>
        </p:txBody>
      </p:sp>
      <p:sp>
        <p:nvSpPr>
          <p:cNvPr id="30724" name="Rectangle 4"/>
          <p:cNvSpPr>
            <a:spLocks noChangeArrowheads="1"/>
          </p:cNvSpPr>
          <p:nvPr/>
        </p:nvSpPr>
        <p:spPr bwMode="auto">
          <a:xfrm>
            <a:off x="317500" y="2117725"/>
            <a:ext cx="2203450" cy="412750"/>
          </a:xfrm>
          <a:prstGeom prst="rect">
            <a:avLst/>
          </a:prstGeom>
          <a:noFill/>
          <a:ln w="12700">
            <a:solidFill>
              <a:schemeClr val="tx1"/>
            </a:solidFill>
            <a:miter lim="800000"/>
          </a:ln>
        </p:spPr>
        <p:txBody>
          <a:bodyPr lIns="44450" tIns="17462" rIns="44450" bIns="17462">
            <a:spAutoFit/>
          </a:bodyPr>
          <a:lstStyle/>
          <a:p>
            <a:pPr algn="l" defTabSz="841375">
              <a:lnSpc>
                <a:spcPct val="100000"/>
              </a:lnSpc>
              <a:spcBef>
                <a:spcPct val="0"/>
              </a:spcBef>
            </a:pPr>
            <a:r>
              <a:rPr lang="en-US" sz="2400">
                <a:uFillTx/>
              </a:rPr>
              <a:t> CUSTOMER</a:t>
            </a:r>
          </a:p>
        </p:txBody>
      </p:sp>
      <p:sp>
        <p:nvSpPr>
          <p:cNvPr id="30725" name="Rectangle 5"/>
          <p:cNvSpPr>
            <a:spLocks noChangeArrowheads="1"/>
          </p:cNvSpPr>
          <p:nvPr/>
        </p:nvSpPr>
        <p:spPr bwMode="auto">
          <a:xfrm>
            <a:off x="6870700" y="2052638"/>
            <a:ext cx="1847850" cy="550862"/>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3300">
                <a:uFillTx/>
              </a:rPr>
              <a:t> ORDER </a:t>
            </a:r>
          </a:p>
        </p:txBody>
      </p:sp>
      <p:sp>
        <p:nvSpPr>
          <p:cNvPr id="30726" name="Line 6"/>
          <p:cNvSpPr>
            <a:spLocks noChangeShapeType="1"/>
          </p:cNvSpPr>
          <p:nvPr/>
        </p:nvSpPr>
        <p:spPr bwMode="auto">
          <a:xfrm>
            <a:off x="2538413" y="2295525"/>
            <a:ext cx="4332287"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27" name="Rectangle 7"/>
          <p:cNvSpPr>
            <a:spLocks noChangeArrowheads="1"/>
          </p:cNvSpPr>
          <p:nvPr/>
        </p:nvSpPr>
        <p:spPr bwMode="auto">
          <a:xfrm>
            <a:off x="2700338" y="1839913"/>
            <a:ext cx="8001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places</a:t>
            </a:r>
          </a:p>
        </p:txBody>
      </p:sp>
      <p:sp>
        <p:nvSpPr>
          <p:cNvPr id="30728" name="Rectangle 8"/>
          <p:cNvSpPr>
            <a:spLocks noChangeArrowheads="1"/>
          </p:cNvSpPr>
          <p:nvPr/>
        </p:nvSpPr>
        <p:spPr bwMode="auto">
          <a:xfrm>
            <a:off x="4767263" y="2341563"/>
            <a:ext cx="13970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is placed by</a:t>
            </a:r>
          </a:p>
        </p:txBody>
      </p:sp>
      <p:sp>
        <p:nvSpPr>
          <p:cNvPr id="30729" name="Line 9"/>
          <p:cNvSpPr>
            <a:spLocks noChangeShapeType="1"/>
          </p:cNvSpPr>
          <p:nvPr/>
        </p:nvSpPr>
        <p:spPr bwMode="auto">
          <a:xfrm>
            <a:off x="2776538" y="2192338"/>
            <a:ext cx="0" cy="22701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0" name="Line 10"/>
          <p:cNvSpPr>
            <a:spLocks noChangeShapeType="1"/>
          </p:cNvSpPr>
          <p:nvPr/>
        </p:nvSpPr>
        <p:spPr bwMode="auto">
          <a:xfrm flipV="1">
            <a:off x="6529388" y="2189163"/>
            <a:ext cx="341312" cy="8731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1" name="Line 11"/>
          <p:cNvSpPr>
            <a:spLocks noChangeShapeType="1"/>
          </p:cNvSpPr>
          <p:nvPr/>
        </p:nvSpPr>
        <p:spPr bwMode="auto">
          <a:xfrm>
            <a:off x="6527800" y="2295525"/>
            <a:ext cx="32385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2" name="Rectangle 12"/>
          <p:cNvSpPr>
            <a:spLocks noChangeArrowheads="1"/>
          </p:cNvSpPr>
          <p:nvPr/>
        </p:nvSpPr>
        <p:spPr bwMode="auto">
          <a:xfrm>
            <a:off x="5591175" y="920750"/>
            <a:ext cx="1333500" cy="584200"/>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Cardinality </a:t>
            </a:r>
          </a:p>
          <a:p>
            <a:pPr algn="l" defTabSz="841375">
              <a:lnSpc>
                <a:spcPct val="100000"/>
              </a:lnSpc>
              <a:spcBef>
                <a:spcPct val="0"/>
              </a:spcBef>
            </a:pPr>
            <a:r>
              <a:rPr lang="en-US" sz="1800">
                <a:uFillTx/>
              </a:rPr>
              <a:t>indicator</a:t>
            </a:r>
          </a:p>
        </p:txBody>
      </p:sp>
      <p:sp>
        <p:nvSpPr>
          <p:cNvPr id="30733" name="Line 13"/>
          <p:cNvSpPr>
            <a:spLocks noChangeShapeType="1"/>
          </p:cNvSpPr>
          <p:nvPr/>
        </p:nvSpPr>
        <p:spPr bwMode="auto">
          <a:xfrm>
            <a:off x="6648450" y="1504950"/>
            <a:ext cx="52388" cy="685800"/>
          </a:xfrm>
          <a:prstGeom prst="line">
            <a:avLst/>
          </a:prstGeom>
          <a:noFill/>
          <a:ln w="12700">
            <a:solidFill>
              <a:schemeClr val="bg2"/>
            </a:solidFill>
            <a:round/>
            <a:headEnd type="none" w="sm" len="sm"/>
            <a:tailEnd type="stealth" w="med" len="lg"/>
          </a:ln>
        </p:spPr>
        <p:txBody>
          <a:bodyPr wrap="none" anchor="ctr"/>
          <a:lstStyle/>
          <a:p>
            <a:endParaRPr lang="ru-RU">
              <a:uFillTx/>
            </a:endParaRPr>
          </a:p>
        </p:txBody>
      </p:sp>
      <p:sp>
        <p:nvSpPr>
          <p:cNvPr id="30734" name="Line 14"/>
          <p:cNvSpPr>
            <a:spLocks noChangeShapeType="1"/>
          </p:cNvSpPr>
          <p:nvPr/>
        </p:nvSpPr>
        <p:spPr bwMode="auto">
          <a:xfrm>
            <a:off x="7134225" y="989013"/>
            <a:ext cx="0" cy="1397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5" name="Line 15"/>
          <p:cNvSpPr>
            <a:spLocks noChangeShapeType="1"/>
          </p:cNvSpPr>
          <p:nvPr/>
        </p:nvSpPr>
        <p:spPr bwMode="auto">
          <a:xfrm>
            <a:off x="7116763" y="1322388"/>
            <a:ext cx="107950"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6" name="Line 16"/>
          <p:cNvSpPr>
            <a:spLocks noChangeShapeType="1"/>
          </p:cNvSpPr>
          <p:nvPr/>
        </p:nvSpPr>
        <p:spPr bwMode="auto">
          <a:xfrm flipV="1">
            <a:off x="7107238" y="1243013"/>
            <a:ext cx="80962"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7" name="Line 17"/>
          <p:cNvSpPr>
            <a:spLocks noChangeShapeType="1"/>
          </p:cNvSpPr>
          <p:nvPr/>
        </p:nvSpPr>
        <p:spPr bwMode="auto">
          <a:xfrm>
            <a:off x="7099300" y="1322388"/>
            <a:ext cx="88900"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38" name="Rectangle 18"/>
          <p:cNvSpPr>
            <a:spLocks noChangeArrowheads="1"/>
          </p:cNvSpPr>
          <p:nvPr/>
        </p:nvSpPr>
        <p:spPr bwMode="auto">
          <a:xfrm>
            <a:off x="7315200" y="879475"/>
            <a:ext cx="473075"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one</a:t>
            </a:r>
          </a:p>
        </p:txBody>
      </p:sp>
      <p:sp>
        <p:nvSpPr>
          <p:cNvPr id="30739" name="Rectangle 19"/>
          <p:cNvSpPr>
            <a:spLocks noChangeArrowheads="1"/>
          </p:cNvSpPr>
          <p:nvPr/>
        </p:nvSpPr>
        <p:spPr bwMode="auto">
          <a:xfrm>
            <a:off x="7332663" y="1158875"/>
            <a:ext cx="1336675" cy="293688"/>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700">
                <a:uFillTx/>
              </a:rPr>
              <a:t>one or more</a:t>
            </a:r>
          </a:p>
        </p:txBody>
      </p:sp>
      <p:sp>
        <p:nvSpPr>
          <p:cNvPr id="30740" name="Line 20"/>
          <p:cNvSpPr>
            <a:spLocks noChangeShapeType="1"/>
          </p:cNvSpPr>
          <p:nvPr/>
        </p:nvSpPr>
        <p:spPr bwMode="auto">
          <a:xfrm>
            <a:off x="2700338" y="2190750"/>
            <a:ext cx="0" cy="2095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41" name="Rectangle 21"/>
          <p:cNvSpPr>
            <a:spLocks noChangeArrowheads="1"/>
          </p:cNvSpPr>
          <p:nvPr/>
        </p:nvSpPr>
        <p:spPr bwMode="auto">
          <a:xfrm>
            <a:off x="293688" y="1416050"/>
            <a:ext cx="2152650" cy="306388"/>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44450" tIns="17462" rIns="44450" bIns="17462">
            <a:spAutoFit/>
          </a:bodyPr>
          <a:lstStyle/>
          <a:p>
            <a:pPr algn="l" defTabSz="841375">
              <a:lnSpc>
                <a:spcPct val="100000"/>
              </a:lnSpc>
              <a:spcBef>
                <a:spcPct val="0"/>
              </a:spcBef>
            </a:pPr>
            <a:r>
              <a:rPr lang="en-US" sz="1700">
                <a:uFillTx/>
              </a:rPr>
              <a:t>Graphical Notations</a:t>
            </a:r>
          </a:p>
        </p:txBody>
      </p:sp>
      <p:sp>
        <p:nvSpPr>
          <p:cNvPr id="30742" name="Rectangle 22"/>
          <p:cNvSpPr>
            <a:spLocks noChangeArrowheads="1"/>
          </p:cNvSpPr>
          <p:nvPr/>
        </p:nvSpPr>
        <p:spPr bwMode="auto">
          <a:xfrm>
            <a:off x="6488113" y="3197225"/>
            <a:ext cx="2316162" cy="571500"/>
          </a:xfrm>
          <a:prstGeom prst="rect">
            <a:avLst/>
          </a:prstGeom>
          <a:solidFill>
            <a:schemeClr val="bg1"/>
          </a:solidFill>
          <a:ln w="12700">
            <a:solidFill>
              <a:schemeClr val="bg2"/>
            </a:solidFill>
            <a:miter lim="800000"/>
          </a:ln>
          <a:effectLst>
            <a:outerShdw dist="107763" dir="2700000" algn="ctr" rotWithShape="0">
              <a:schemeClr val="bg2"/>
            </a:outerShdw>
          </a:effectLst>
        </p:spPr>
        <p:txBody>
          <a:bodyPr wrap="none" anchor="ctr"/>
          <a:lstStyle/>
          <a:p>
            <a:endParaRPr lang="ru-RU">
              <a:uFillTx/>
            </a:endParaRPr>
          </a:p>
        </p:txBody>
      </p:sp>
      <p:sp>
        <p:nvSpPr>
          <p:cNvPr id="30743" name="Rectangle 23"/>
          <p:cNvSpPr>
            <a:spLocks noChangeArrowheads="1"/>
          </p:cNvSpPr>
          <p:nvPr/>
        </p:nvSpPr>
        <p:spPr bwMode="auto">
          <a:xfrm>
            <a:off x="5210175" y="3225800"/>
            <a:ext cx="1346200" cy="584200"/>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Optionality </a:t>
            </a:r>
          </a:p>
          <a:p>
            <a:pPr algn="l" defTabSz="841375">
              <a:lnSpc>
                <a:spcPct val="100000"/>
              </a:lnSpc>
              <a:spcBef>
                <a:spcPct val="0"/>
              </a:spcBef>
            </a:pPr>
            <a:r>
              <a:rPr lang="en-US" sz="1800">
                <a:uFillTx/>
              </a:rPr>
              <a:t>indicator</a:t>
            </a:r>
          </a:p>
        </p:txBody>
      </p:sp>
      <p:sp>
        <p:nvSpPr>
          <p:cNvPr id="30744" name="Line 24"/>
          <p:cNvSpPr>
            <a:spLocks noChangeShapeType="1"/>
          </p:cNvSpPr>
          <p:nvPr/>
        </p:nvSpPr>
        <p:spPr bwMode="auto">
          <a:xfrm flipV="1">
            <a:off x="6019800" y="2438400"/>
            <a:ext cx="466725" cy="752475"/>
          </a:xfrm>
          <a:prstGeom prst="line">
            <a:avLst/>
          </a:prstGeom>
          <a:noFill/>
          <a:ln w="12700">
            <a:solidFill>
              <a:schemeClr val="bg2"/>
            </a:solidFill>
            <a:round/>
            <a:headEnd type="none" w="sm" len="sm"/>
            <a:tailEnd type="stealth" w="med" len="lg"/>
          </a:ln>
        </p:spPr>
        <p:txBody>
          <a:bodyPr wrap="none" anchor="ctr"/>
          <a:lstStyle/>
          <a:p>
            <a:endParaRPr lang="ru-RU">
              <a:uFillTx/>
            </a:endParaRPr>
          </a:p>
        </p:txBody>
      </p:sp>
      <p:sp>
        <p:nvSpPr>
          <p:cNvPr id="30745" name="Line 25"/>
          <p:cNvSpPr>
            <a:spLocks noChangeShapeType="1"/>
          </p:cNvSpPr>
          <p:nvPr/>
        </p:nvSpPr>
        <p:spPr bwMode="auto">
          <a:xfrm>
            <a:off x="6677025" y="3541713"/>
            <a:ext cx="0" cy="1397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0746" name="Rectangle 26"/>
          <p:cNvSpPr>
            <a:spLocks noChangeArrowheads="1"/>
          </p:cNvSpPr>
          <p:nvPr/>
        </p:nvSpPr>
        <p:spPr bwMode="auto">
          <a:xfrm>
            <a:off x="6838950" y="3171825"/>
            <a:ext cx="19685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zero (sometimes)</a:t>
            </a:r>
          </a:p>
        </p:txBody>
      </p:sp>
      <p:sp>
        <p:nvSpPr>
          <p:cNvPr id="30747" name="Rectangle 27"/>
          <p:cNvSpPr>
            <a:spLocks noChangeArrowheads="1"/>
          </p:cNvSpPr>
          <p:nvPr/>
        </p:nvSpPr>
        <p:spPr bwMode="auto">
          <a:xfrm>
            <a:off x="6856413" y="3451225"/>
            <a:ext cx="14605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rPr>
              <a:t>one (always)</a:t>
            </a:r>
          </a:p>
        </p:txBody>
      </p:sp>
      <p:sp>
        <p:nvSpPr>
          <p:cNvPr id="30748" name="Oval 28"/>
          <p:cNvSpPr>
            <a:spLocks noChangeArrowheads="1"/>
          </p:cNvSpPr>
          <p:nvPr/>
        </p:nvSpPr>
        <p:spPr bwMode="auto">
          <a:xfrm>
            <a:off x="6645275" y="3292475"/>
            <a:ext cx="73025" cy="73025"/>
          </a:xfrm>
          <a:prstGeom prst="ellipse">
            <a:avLst/>
          </a:prstGeom>
          <a:noFill/>
          <a:ln w="12700">
            <a:solidFill>
              <a:schemeClr val="tx1"/>
            </a:solidFill>
            <a:round/>
          </a:ln>
        </p:spPr>
        <p:txBody>
          <a:bodyPr wrap="none" anchor="ctr"/>
          <a:lstStyle/>
          <a:p>
            <a:endParaRPr lang="ru-RU">
              <a:uFillTx/>
            </a:endParaRPr>
          </a:p>
        </p:txBody>
      </p:sp>
      <p:sp>
        <p:nvSpPr>
          <p:cNvPr id="30749" name="Rectangle 29"/>
          <p:cNvSpPr>
            <a:spLocks noChangeArrowheads="1"/>
          </p:cNvSpPr>
          <p:nvPr/>
        </p:nvSpPr>
        <p:spPr bwMode="auto">
          <a:xfrm>
            <a:off x="317500" y="5165725"/>
            <a:ext cx="8567738" cy="822325"/>
          </a:xfrm>
          <a:prstGeom prst="rect">
            <a:avLst/>
          </a:prstGeom>
          <a:noFill/>
          <a:ln>
            <a:noFill/>
          </a:ln>
        </p:spPr>
        <p:txBody>
          <a:bodyPr wrap="none" lIns="92075" tIns="46038" rIns="92075" bIns="46038">
            <a:spAutoFit/>
          </a:bodyPr>
          <a:lstStyle/>
          <a:p>
            <a:pPr algn="l">
              <a:lnSpc>
                <a:spcPct val="100000"/>
              </a:lnSpc>
              <a:spcBef>
                <a:spcPct val="0"/>
              </a:spcBef>
            </a:pPr>
            <a:r>
              <a:rPr lang="en-US" sz="2400">
                <a:uFillTx/>
              </a:rPr>
              <a:t>Each CUSTOMER sometimes places one or more ORDER.</a:t>
            </a:r>
          </a:p>
          <a:p>
            <a:pPr algn="l">
              <a:lnSpc>
                <a:spcPct val="100000"/>
              </a:lnSpc>
              <a:spcBef>
                <a:spcPct val="0"/>
              </a:spcBef>
            </a:pPr>
            <a:r>
              <a:rPr lang="en-US" sz="2400">
                <a:uFillTx/>
              </a:rPr>
              <a:t>Each ORDER always is placed by one CUSTOMER.</a:t>
            </a:r>
          </a:p>
        </p:txBody>
      </p:sp>
      <p:sp>
        <p:nvSpPr>
          <p:cNvPr id="30750" name="Rectangle 30"/>
          <p:cNvSpPr>
            <a:spLocks noChangeArrowheads="1"/>
          </p:cNvSpPr>
          <p:nvPr/>
        </p:nvSpPr>
        <p:spPr bwMode="auto">
          <a:xfrm>
            <a:off x="149225" y="4321175"/>
            <a:ext cx="8836025" cy="469900"/>
          </a:xfrm>
          <a:prstGeom prst="rect">
            <a:avLst/>
          </a:prstGeom>
          <a:solidFill>
            <a:schemeClr val="bg1"/>
          </a:solidFill>
          <a:ln w="12700">
            <a:solidFill>
              <a:schemeClr val="tx1"/>
            </a:solidFill>
            <a:miter lim="800000"/>
          </a:ln>
          <a:effectLst>
            <a:outerShdw dist="107763" dir="2700000" algn="ctr" rotWithShape="0">
              <a:schemeClr val="bg2"/>
            </a:outerShdw>
          </a:effectLst>
        </p:spPr>
        <p:txBody>
          <a:bodyPr wrap="none" lIns="92075" tIns="46038" rIns="92075" bIns="46038">
            <a:spAutoFit/>
          </a:bodyPr>
          <a:lstStyle/>
          <a:p>
            <a:pPr algn="l">
              <a:lnSpc>
                <a:spcPct val="100000"/>
              </a:lnSpc>
              <a:spcBef>
                <a:spcPct val="0"/>
              </a:spcBef>
            </a:pPr>
            <a:r>
              <a:rPr lang="en-US" sz="2400">
                <a:uFillTx/>
              </a:rPr>
              <a:t>Each </a:t>
            </a:r>
            <a:r>
              <a:rPr lang="en-US" sz="2400" u="sng">
                <a:uFillTx/>
              </a:rPr>
              <a:t>Entity X</a:t>
            </a:r>
            <a:r>
              <a:rPr lang="en-US" sz="2400">
                <a:uFillTx/>
              </a:rPr>
              <a:t>   </a:t>
            </a:r>
            <a:r>
              <a:rPr lang="en-US" sz="2400" u="sng">
                <a:uFillTx/>
              </a:rPr>
              <a:t>optionality</a:t>
            </a:r>
            <a:r>
              <a:rPr lang="en-US" sz="2400">
                <a:uFillTx/>
              </a:rPr>
              <a:t>  </a:t>
            </a:r>
            <a:r>
              <a:rPr lang="en-US" sz="2400" u="sng">
                <a:uFillTx/>
              </a:rPr>
              <a:t>relationship</a:t>
            </a:r>
            <a:r>
              <a:rPr lang="en-US" sz="2400">
                <a:uFillTx/>
              </a:rPr>
              <a:t>  </a:t>
            </a:r>
            <a:r>
              <a:rPr lang="en-US" sz="2400" u="sng">
                <a:uFillTx/>
              </a:rPr>
              <a:t>cardinality</a:t>
            </a:r>
            <a:r>
              <a:rPr lang="en-US" sz="2400">
                <a:uFillTx/>
              </a:rPr>
              <a:t>  </a:t>
            </a:r>
            <a:r>
              <a:rPr lang="en-US" sz="2400" u="sng">
                <a:uFillTx/>
              </a:rPr>
              <a:t>Entity Y</a:t>
            </a:r>
          </a:p>
        </p:txBody>
      </p:sp>
      <p:sp>
        <p:nvSpPr>
          <p:cNvPr id="30751" name="Oval 31"/>
          <p:cNvSpPr>
            <a:spLocks noChangeArrowheads="1"/>
          </p:cNvSpPr>
          <p:nvPr/>
        </p:nvSpPr>
        <p:spPr bwMode="auto">
          <a:xfrm>
            <a:off x="6388100" y="2178050"/>
            <a:ext cx="177800" cy="196850"/>
          </a:xfrm>
          <a:prstGeom prst="ellipse">
            <a:avLst/>
          </a:prstGeom>
          <a:solidFill>
            <a:schemeClr val="bg1"/>
          </a:solidFill>
          <a:ln w="12700">
            <a:solidFill>
              <a:schemeClr val="tx1"/>
            </a:solidFill>
            <a:round/>
          </a:ln>
        </p:spPr>
        <p:txBody>
          <a:bodyPr wrap="none" anchor="ctr"/>
          <a:lstStyle/>
          <a:p>
            <a:endParaRPr lang="ru-RU">
              <a:uFillTx/>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457200" y="274638"/>
            <a:ext cx="7283152" cy="549275"/>
          </a:xfrm>
          <a:noFill/>
        </p:spPr>
        <p:txBody>
          <a:bodyPr lIns="88900" rIns="88900"/>
          <a:lstStyle/>
          <a:p>
            <a:pPr defTabSz="892175"/>
            <a:r>
              <a:rPr lang="en-US" dirty="0">
                <a:uFillTx/>
              </a:rPr>
              <a:t>ERD: More Examples</a:t>
            </a:r>
          </a:p>
        </p:txBody>
      </p:sp>
      <p:sp>
        <p:nvSpPr>
          <p:cNvPr id="32771" name="Rectangle 1027"/>
          <p:cNvSpPr>
            <a:spLocks noChangeArrowheads="1"/>
          </p:cNvSpPr>
          <p:nvPr/>
        </p:nvSpPr>
        <p:spPr bwMode="auto">
          <a:xfrm>
            <a:off x="676275" y="3041650"/>
            <a:ext cx="1066800" cy="871538"/>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endParaRPr lang="en-US" sz="1800">
              <a:uFillTx/>
              <a:latin typeface="CG Times (E1)" charset="0"/>
            </a:endParaRPr>
          </a:p>
          <a:p>
            <a:pPr algn="l" defTabSz="841375">
              <a:lnSpc>
                <a:spcPct val="100000"/>
              </a:lnSpc>
              <a:spcBef>
                <a:spcPct val="0"/>
              </a:spcBef>
            </a:pPr>
            <a:r>
              <a:rPr lang="en-US" sz="1800">
                <a:uFillTx/>
                <a:latin typeface="CG Times (E1)" charset="0"/>
              </a:rPr>
              <a:t>Employee</a:t>
            </a:r>
          </a:p>
          <a:p>
            <a:pPr algn="l" defTabSz="841375">
              <a:lnSpc>
                <a:spcPct val="100000"/>
              </a:lnSpc>
              <a:spcBef>
                <a:spcPct val="0"/>
              </a:spcBef>
            </a:pPr>
            <a:endParaRPr lang="en-US" sz="1800">
              <a:uFillTx/>
              <a:latin typeface="CG Times (E1)" charset="0"/>
            </a:endParaRPr>
          </a:p>
        </p:txBody>
      </p:sp>
      <p:sp>
        <p:nvSpPr>
          <p:cNvPr id="32772" name="Rectangle 1028"/>
          <p:cNvSpPr>
            <a:spLocks noChangeArrowheads="1"/>
          </p:cNvSpPr>
          <p:nvPr/>
        </p:nvSpPr>
        <p:spPr bwMode="auto">
          <a:xfrm>
            <a:off x="5788025" y="3032125"/>
            <a:ext cx="812800" cy="871538"/>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endParaRPr lang="en-US" sz="1800">
              <a:uFillTx/>
              <a:latin typeface="CG Times (E1)" charset="0"/>
            </a:endParaRPr>
          </a:p>
          <a:p>
            <a:pPr algn="l" defTabSz="841375">
              <a:lnSpc>
                <a:spcPct val="100000"/>
              </a:lnSpc>
              <a:spcBef>
                <a:spcPct val="0"/>
              </a:spcBef>
            </a:pPr>
            <a:r>
              <a:rPr lang="en-US" sz="1800">
                <a:uFillTx/>
                <a:latin typeface="CG Times (E1)" charset="0"/>
              </a:rPr>
              <a:t>Project</a:t>
            </a:r>
          </a:p>
          <a:p>
            <a:pPr algn="l" defTabSz="841375">
              <a:lnSpc>
                <a:spcPct val="100000"/>
              </a:lnSpc>
              <a:spcBef>
                <a:spcPct val="0"/>
              </a:spcBef>
            </a:pPr>
            <a:endParaRPr lang="en-US" sz="1800">
              <a:uFillTx/>
              <a:latin typeface="CG Times (E1)" charset="0"/>
            </a:endParaRPr>
          </a:p>
        </p:txBody>
      </p:sp>
      <p:sp>
        <p:nvSpPr>
          <p:cNvPr id="32773" name="Line 1029"/>
          <p:cNvSpPr>
            <a:spLocks noChangeShapeType="1"/>
          </p:cNvSpPr>
          <p:nvPr/>
        </p:nvSpPr>
        <p:spPr bwMode="auto">
          <a:xfrm flipV="1">
            <a:off x="1743075" y="3205163"/>
            <a:ext cx="4043363" cy="158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74" name="Rectangle 1030"/>
          <p:cNvSpPr>
            <a:spLocks noChangeArrowheads="1"/>
          </p:cNvSpPr>
          <p:nvPr/>
        </p:nvSpPr>
        <p:spPr bwMode="auto">
          <a:xfrm>
            <a:off x="1949450" y="2830513"/>
            <a:ext cx="9398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manages</a:t>
            </a:r>
          </a:p>
        </p:txBody>
      </p:sp>
      <p:sp>
        <p:nvSpPr>
          <p:cNvPr id="32775" name="Rectangle 1031"/>
          <p:cNvSpPr>
            <a:spLocks noChangeArrowheads="1"/>
          </p:cNvSpPr>
          <p:nvPr/>
        </p:nvSpPr>
        <p:spPr bwMode="auto">
          <a:xfrm>
            <a:off x="4070350" y="3189288"/>
            <a:ext cx="15240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is-managed-by</a:t>
            </a:r>
          </a:p>
        </p:txBody>
      </p:sp>
      <p:sp>
        <p:nvSpPr>
          <p:cNvPr id="32776" name="Line 1032"/>
          <p:cNvSpPr>
            <a:spLocks noChangeShapeType="1"/>
          </p:cNvSpPr>
          <p:nvPr/>
        </p:nvSpPr>
        <p:spPr bwMode="auto">
          <a:xfrm>
            <a:off x="1903413" y="3154363"/>
            <a:ext cx="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77" name="Line 1033"/>
          <p:cNvSpPr>
            <a:spLocks noChangeShapeType="1"/>
          </p:cNvSpPr>
          <p:nvPr/>
        </p:nvSpPr>
        <p:spPr bwMode="auto">
          <a:xfrm>
            <a:off x="1849438" y="3154363"/>
            <a:ext cx="0" cy="10477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78" name="Oval 1034"/>
          <p:cNvSpPr>
            <a:spLocks noChangeArrowheads="1"/>
          </p:cNvSpPr>
          <p:nvPr/>
        </p:nvSpPr>
        <p:spPr bwMode="auto">
          <a:xfrm>
            <a:off x="5522913" y="3143250"/>
            <a:ext cx="95250" cy="109538"/>
          </a:xfrm>
          <a:prstGeom prst="ellipse">
            <a:avLst/>
          </a:prstGeom>
          <a:solidFill>
            <a:schemeClr val="bg1"/>
          </a:solidFill>
          <a:ln w="12700">
            <a:solidFill>
              <a:schemeClr val="tx1"/>
            </a:solidFill>
            <a:round/>
          </a:ln>
        </p:spPr>
        <p:txBody>
          <a:bodyPr wrap="none" anchor="ctr"/>
          <a:lstStyle/>
          <a:p>
            <a:endParaRPr lang="ru-RU">
              <a:uFillTx/>
            </a:endParaRPr>
          </a:p>
        </p:txBody>
      </p:sp>
      <p:sp>
        <p:nvSpPr>
          <p:cNvPr id="32779" name="Line 1035"/>
          <p:cNvSpPr>
            <a:spLocks noChangeShapeType="1"/>
          </p:cNvSpPr>
          <p:nvPr/>
        </p:nvSpPr>
        <p:spPr bwMode="auto">
          <a:xfrm flipV="1">
            <a:off x="5641975" y="3143250"/>
            <a:ext cx="139700" cy="555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0" name="Line 1036"/>
          <p:cNvSpPr>
            <a:spLocks noChangeShapeType="1"/>
          </p:cNvSpPr>
          <p:nvPr/>
        </p:nvSpPr>
        <p:spPr bwMode="auto">
          <a:xfrm>
            <a:off x="5624513" y="3206750"/>
            <a:ext cx="161925" cy="7461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1" name="Line 1037"/>
          <p:cNvSpPr>
            <a:spLocks noChangeShapeType="1"/>
          </p:cNvSpPr>
          <p:nvPr/>
        </p:nvSpPr>
        <p:spPr bwMode="auto">
          <a:xfrm>
            <a:off x="1752600" y="3738563"/>
            <a:ext cx="4024313" cy="158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2" name="Rectangle 1038"/>
          <p:cNvSpPr>
            <a:spLocks noChangeArrowheads="1"/>
          </p:cNvSpPr>
          <p:nvPr/>
        </p:nvSpPr>
        <p:spPr bwMode="auto">
          <a:xfrm>
            <a:off x="1966913" y="3451225"/>
            <a:ext cx="10541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works-for</a:t>
            </a:r>
          </a:p>
        </p:txBody>
      </p:sp>
      <p:sp>
        <p:nvSpPr>
          <p:cNvPr id="32783" name="Rectangle 1039"/>
          <p:cNvSpPr>
            <a:spLocks noChangeArrowheads="1"/>
          </p:cNvSpPr>
          <p:nvPr/>
        </p:nvSpPr>
        <p:spPr bwMode="auto">
          <a:xfrm>
            <a:off x="3516313" y="3786188"/>
            <a:ext cx="21717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has-project-members</a:t>
            </a:r>
          </a:p>
        </p:txBody>
      </p:sp>
      <p:sp>
        <p:nvSpPr>
          <p:cNvPr id="32784" name="Line 1040"/>
          <p:cNvSpPr>
            <a:spLocks noChangeShapeType="1"/>
          </p:cNvSpPr>
          <p:nvPr/>
        </p:nvSpPr>
        <p:spPr bwMode="auto">
          <a:xfrm>
            <a:off x="1903413" y="3683000"/>
            <a:ext cx="0" cy="1063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5" name="Line 1041"/>
          <p:cNvSpPr>
            <a:spLocks noChangeShapeType="1"/>
          </p:cNvSpPr>
          <p:nvPr/>
        </p:nvSpPr>
        <p:spPr bwMode="auto">
          <a:xfrm flipH="1" flipV="1">
            <a:off x="1741488" y="3687763"/>
            <a:ext cx="152400" cy="444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6" name="Oval 1042"/>
          <p:cNvSpPr>
            <a:spLocks noChangeArrowheads="1"/>
          </p:cNvSpPr>
          <p:nvPr/>
        </p:nvSpPr>
        <p:spPr bwMode="auto">
          <a:xfrm>
            <a:off x="5530850" y="3676650"/>
            <a:ext cx="95250" cy="111125"/>
          </a:xfrm>
          <a:prstGeom prst="ellipse">
            <a:avLst/>
          </a:prstGeom>
          <a:solidFill>
            <a:schemeClr val="bg1"/>
          </a:solidFill>
          <a:ln w="12700">
            <a:solidFill>
              <a:schemeClr val="tx1"/>
            </a:solidFill>
            <a:round/>
          </a:ln>
        </p:spPr>
        <p:txBody>
          <a:bodyPr wrap="none" anchor="ctr"/>
          <a:lstStyle/>
          <a:p>
            <a:endParaRPr lang="ru-RU">
              <a:uFillTx/>
            </a:endParaRPr>
          </a:p>
        </p:txBody>
      </p:sp>
      <p:sp>
        <p:nvSpPr>
          <p:cNvPr id="32787" name="Line 1043"/>
          <p:cNvSpPr>
            <a:spLocks noChangeShapeType="1"/>
          </p:cNvSpPr>
          <p:nvPr/>
        </p:nvSpPr>
        <p:spPr bwMode="auto">
          <a:xfrm flipV="1">
            <a:off x="5651500" y="3657600"/>
            <a:ext cx="139700" cy="7461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8" name="Line 1044"/>
          <p:cNvSpPr>
            <a:spLocks noChangeShapeType="1"/>
          </p:cNvSpPr>
          <p:nvPr/>
        </p:nvSpPr>
        <p:spPr bwMode="auto">
          <a:xfrm>
            <a:off x="5632450" y="3740150"/>
            <a:ext cx="158750" cy="841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89" name="Rectangle 1045"/>
          <p:cNvSpPr>
            <a:spLocks noChangeArrowheads="1"/>
          </p:cNvSpPr>
          <p:nvPr/>
        </p:nvSpPr>
        <p:spPr bwMode="auto">
          <a:xfrm>
            <a:off x="487363" y="5018088"/>
            <a:ext cx="1352550" cy="1106487"/>
          </a:xfrm>
          <a:prstGeom prst="rect">
            <a:avLst/>
          </a:prstGeom>
          <a:noFill/>
          <a:ln w="12700">
            <a:solidFill>
              <a:schemeClr val="tx1"/>
            </a:solidFill>
            <a:miter lim="800000"/>
          </a:ln>
        </p:spPr>
        <p:txBody>
          <a:bodyPr wrap="none" anchor="ctr"/>
          <a:lstStyle/>
          <a:p>
            <a:endParaRPr lang="ru-RU">
              <a:uFillTx/>
            </a:endParaRPr>
          </a:p>
        </p:txBody>
      </p:sp>
      <p:sp>
        <p:nvSpPr>
          <p:cNvPr id="32790" name="Rectangle 1046"/>
          <p:cNvSpPr>
            <a:spLocks noChangeArrowheads="1"/>
          </p:cNvSpPr>
          <p:nvPr/>
        </p:nvSpPr>
        <p:spPr bwMode="auto">
          <a:xfrm>
            <a:off x="652463" y="5370513"/>
            <a:ext cx="5207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Part</a:t>
            </a:r>
          </a:p>
        </p:txBody>
      </p:sp>
      <p:sp>
        <p:nvSpPr>
          <p:cNvPr id="32791" name="Line 1047"/>
          <p:cNvSpPr>
            <a:spLocks noChangeShapeType="1"/>
          </p:cNvSpPr>
          <p:nvPr/>
        </p:nvSpPr>
        <p:spPr bwMode="auto">
          <a:xfrm>
            <a:off x="1020763" y="4645025"/>
            <a:ext cx="0" cy="36671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2" name="Line 1048"/>
          <p:cNvSpPr>
            <a:spLocks noChangeShapeType="1"/>
          </p:cNvSpPr>
          <p:nvPr/>
        </p:nvSpPr>
        <p:spPr bwMode="auto">
          <a:xfrm>
            <a:off x="1020763" y="4645025"/>
            <a:ext cx="2963862"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3" name="Line 1049"/>
          <p:cNvSpPr>
            <a:spLocks noChangeShapeType="1"/>
          </p:cNvSpPr>
          <p:nvPr/>
        </p:nvSpPr>
        <p:spPr bwMode="auto">
          <a:xfrm>
            <a:off x="3984625" y="4645025"/>
            <a:ext cx="0" cy="10493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4" name="Line 1050"/>
          <p:cNvSpPr>
            <a:spLocks noChangeShapeType="1"/>
          </p:cNvSpPr>
          <p:nvPr/>
        </p:nvSpPr>
        <p:spPr bwMode="auto">
          <a:xfrm flipH="1">
            <a:off x="1847850" y="5694363"/>
            <a:ext cx="2136775" cy="1587"/>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5" name="Oval 1051"/>
          <p:cNvSpPr>
            <a:spLocks noChangeArrowheads="1"/>
          </p:cNvSpPr>
          <p:nvPr/>
        </p:nvSpPr>
        <p:spPr bwMode="auto">
          <a:xfrm>
            <a:off x="2051050" y="5648325"/>
            <a:ext cx="58738" cy="92075"/>
          </a:xfrm>
          <a:prstGeom prst="ellipse">
            <a:avLst/>
          </a:prstGeom>
          <a:noFill/>
          <a:ln w="12700">
            <a:solidFill>
              <a:schemeClr val="tx1"/>
            </a:solidFill>
            <a:round/>
          </a:ln>
        </p:spPr>
        <p:txBody>
          <a:bodyPr wrap="none" anchor="ctr"/>
          <a:lstStyle/>
          <a:p>
            <a:endParaRPr lang="ru-RU">
              <a:uFillTx/>
            </a:endParaRPr>
          </a:p>
        </p:txBody>
      </p:sp>
      <p:sp>
        <p:nvSpPr>
          <p:cNvPr id="32796" name="Line 1052"/>
          <p:cNvSpPr>
            <a:spLocks noChangeShapeType="1"/>
          </p:cNvSpPr>
          <p:nvPr/>
        </p:nvSpPr>
        <p:spPr bwMode="auto">
          <a:xfrm flipH="1" flipV="1">
            <a:off x="1846263" y="5624513"/>
            <a:ext cx="198437"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7" name="Line 1053"/>
          <p:cNvSpPr>
            <a:spLocks noChangeShapeType="1"/>
          </p:cNvSpPr>
          <p:nvPr/>
        </p:nvSpPr>
        <p:spPr bwMode="auto">
          <a:xfrm flipH="1">
            <a:off x="1847850" y="5702300"/>
            <a:ext cx="187325" cy="698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798" name="Rectangle 1054"/>
          <p:cNvSpPr>
            <a:spLocks noChangeArrowheads="1"/>
          </p:cNvSpPr>
          <p:nvPr/>
        </p:nvSpPr>
        <p:spPr bwMode="auto">
          <a:xfrm>
            <a:off x="1128713" y="4319588"/>
            <a:ext cx="13335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is-consists-of</a:t>
            </a:r>
          </a:p>
        </p:txBody>
      </p:sp>
      <p:sp>
        <p:nvSpPr>
          <p:cNvPr id="32799" name="Rectangle 1055"/>
          <p:cNvSpPr>
            <a:spLocks noChangeArrowheads="1"/>
          </p:cNvSpPr>
          <p:nvPr/>
        </p:nvSpPr>
        <p:spPr bwMode="auto">
          <a:xfrm>
            <a:off x="2197100" y="5378450"/>
            <a:ext cx="13081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contained-in</a:t>
            </a:r>
          </a:p>
        </p:txBody>
      </p:sp>
      <p:sp>
        <p:nvSpPr>
          <p:cNvPr id="32800" name="Oval 1056"/>
          <p:cNvSpPr>
            <a:spLocks noChangeArrowheads="1"/>
          </p:cNvSpPr>
          <p:nvPr/>
        </p:nvSpPr>
        <p:spPr bwMode="auto">
          <a:xfrm>
            <a:off x="982663" y="4864100"/>
            <a:ext cx="73025" cy="50800"/>
          </a:xfrm>
          <a:prstGeom prst="ellipse">
            <a:avLst/>
          </a:prstGeom>
          <a:solidFill>
            <a:schemeClr val="bg1"/>
          </a:solidFill>
          <a:ln w="12700">
            <a:solidFill>
              <a:schemeClr val="tx1"/>
            </a:solidFill>
            <a:round/>
          </a:ln>
        </p:spPr>
        <p:txBody>
          <a:bodyPr wrap="none" anchor="ctr"/>
          <a:lstStyle/>
          <a:p>
            <a:endParaRPr lang="ru-RU">
              <a:uFillTx/>
            </a:endParaRPr>
          </a:p>
        </p:txBody>
      </p:sp>
      <p:sp>
        <p:nvSpPr>
          <p:cNvPr id="32801" name="Line 1057"/>
          <p:cNvSpPr>
            <a:spLocks noChangeShapeType="1"/>
          </p:cNvSpPr>
          <p:nvPr/>
        </p:nvSpPr>
        <p:spPr bwMode="auto">
          <a:xfrm flipH="1">
            <a:off x="952500" y="4929188"/>
            <a:ext cx="66675" cy="8572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02" name="Line 1058"/>
          <p:cNvSpPr>
            <a:spLocks noChangeShapeType="1"/>
          </p:cNvSpPr>
          <p:nvPr/>
        </p:nvSpPr>
        <p:spPr bwMode="auto">
          <a:xfrm>
            <a:off x="1028700" y="4916488"/>
            <a:ext cx="46038" cy="9525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03" name="Rectangle 1059"/>
          <p:cNvSpPr>
            <a:spLocks noChangeArrowheads="1"/>
          </p:cNvSpPr>
          <p:nvPr/>
        </p:nvSpPr>
        <p:spPr bwMode="auto">
          <a:xfrm>
            <a:off x="742950" y="1017588"/>
            <a:ext cx="1066800" cy="322262"/>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1800">
                <a:uFillTx/>
                <a:latin typeface="CG Times (E1)" charset="0"/>
              </a:rPr>
              <a:t>Customer</a:t>
            </a:r>
          </a:p>
        </p:txBody>
      </p:sp>
      <p:sp>
        <p:nvSpPr>
          <p:cNvPr id="32804" name="Rectangle 1060"/>
          <p:cNvSpPr>
            <a:spLocks noChangeArrowheads="1"/>
          </p:cNvSpPr>
          <p:nvPr/>
        </p:nvSpPr>
        <p:spPr bwMode="auto">
          <a:xfrm>
            <a:off x="5897563" y="1060450"/>
            <a:ext cx="711200" cy="322263"/>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1800">
                <a:uFillTx/>
                <a:latin typeface="CG Times (E1)" charset="0"/>
              </a:rPr>
              <a:t>Order</a:t>
            </a:r>
          </a:p>
        </p:txBody>
      </p:sp>
      <p:sp>
        <p:nvSpPr>
          <p:cNvPr id="32805" name="Line 1061"/>
          <p:cNvSpPr>
            <a:spLocks noChangeShapeType="1"/>
          </p:cNvSpPr>
          <p:nvPr/>
        </p:nvSpPr>
        <p:spPr bwMode="auto">
          <a:xfrm>
            <a:off x="1808163" y="1200150"/>
            <a:ext cx="4083050"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06" name="Rectangle 1062"/>
          <p:cNvSpPr>
            <a:spLocks noChangeArrowheads="1"/>
          </p:cNvSpPr>
          <p:nvPr/>
        </p:nvSpPr>
        <p:spPr bwMode="auto">
          <a:xfrm>
            <a:off x="2078038" y="823913"/>
            <a:ext cx="6858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places</a:t>
            </a:r>
          </a:p>
        </p:txBody>
      </p:sp>
      <p:sp>
        <p:nvSpPr>
          <p:cNvPr id="32807" name="Rectangle 1063"/>
          <p:cNvSpPr>
            <a:spLocks noChangeArrowheads="1"/>
          </p:cNvSpPr>
          <p:nvPr/>
        </p:nvSpPr>
        <p:spPr bwMode="auto">
          <a:xfrm>
            <a:off x="4441825" y="1155700"/>
            <a:ext cx="10922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belongs-to</a:t>
            </a:r>
          </a:p>
        </p:txBody>
      </p:sp>
      <p:sp>
        <p:nvSpPr>
          <p:cNvPr id="32808" name="Line 1064"/>
          <p:cNvSpPr>
            <a:spLocks noChangeShapeType="1"/>
          </p:cNvSpPr>
          <p:nvPr/>
        </p:nvSpPr>
        <p:spPr bwMode="auto">
          <a:xfrm>
            <a:off x="2014538" y="1139825"/>
            <a:ext cx="0" cy="1222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09" name="Oval 1065"/>
          <p:cNvSpPr>
            <a:spLocks noChangeArrowheads="1"/>
          </p:cNvSpPr>
          <p:nvPr/>
        </p:nvSpPr>
        <p:spPr bwMode="auto">
          <a:xfrm>
            <a:off x="5634038" y="1136650"/>
            <a:ext cx="95250" cy="109538"/>
          </a:xfrm>
          <a:prstGeom prst="ellipse">
            <a:avLst/>
          </a:prstGeom>
          <a:solidFill>
            <a:schemeClr val="bg1"/>
          </a:solidFill>
          <a:ln w="12700">
            <a:solidFill>
              <a:schemeClr val="tx1"/>
            </a:solidFill>
            <a:round/>
          </a:ln>
        </p:spPr>
        <p:txBody>
          <a:bodyPr wrap="none" anchor="ctr"/>
          <a:lstStyle/>
          <a:p>
            <a:endParaRPr lang="ru-RU">
              <a:uFillTx/>
            </a:endParaRPr>
          </a:p>
        </p:txBody>
      </p:sp>
      <p:sp>
        <p:nvSpPr>
          <p:cNvPr id="32810" name="Line 1066"/>
          <p:cNvSpPr>
            <a:spLocks noChangeShapeType="1"/>
          </p:cNvSpPr>
          <p:nvPr/>
        </p:nvSpPr>
        <p:spPr bwMode="auto">
          <a:xfrm flipV="1">
            <a:off x="5734050" y="1119188"/>
            <a:ext cx="166688" cy="762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1" name="Line 1067"/>
          <p:cNvSpPr>
            <a:spLocks noChangeShapeType="1"/>
          </p:cNvSpPr>
          <p:nvPr/>
        </p:nvSpPr>
        <p:spPr bwMode="auto">
          <a:xfrm>
            <a:off x="5735638" y="1200150"/>
            <a:ext cx="160337" cy="9048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2" name="Rectangle 1068"/>
          <p:cNvSpPr>
            <a:spLocks noChangeArrowheads="1"/>
          </p:cNvSpPr>
          <p:nvPr/>
        </p:nvSpPr>
        <p:spPr bwMode="auto">
          <a:xfrm>
            <a:off x="720725" y="1941513"/>
            <a:ext cx="889000" cy="322262"/>
          </a:xfrm>
          <a:prstGeom prst="rect">
            <a:avLst/>
          </a:prstGeom>
          <a:noFill/>
          <a:ln w="12700">
            <a:solidFill>
              <a:schemeClr val="tx1"/>
            </a:solidFill>
            <a:miter lim="800000"/>
          </a:ln>
        </p:spPr>
        <p:txBody>
          <a:bodyPr wrap="none" lIns="44450" tIns="17462" rIns="44450" bIns="17462">
            <a:spAutoFit/>
          </a:bodyPr>
          <a:lstStyle/>
          <a:p>
            <a:pPr algn="l" defTabSz="841375">
              <a:lnSpc>
                <a:spcPct val="100000"/>
              </a:lnSpc>
              <a:spcBef>
                <a:spcPct val="0"/>
              </a:spcBef>
            </a:pPr>
            <a:r>
              <a:rPr lang="en-US" sz="1800">
                <a:uFillTx/>
                <a:latin typeface="CG Times (E1)" charset="0"/>
              </a:rPr>
              <a:t>Product</a:t>
            </a:r>
          </a:p>
        </p:txBody>
      </p:sp>
      <p:sp>
        <p:nvSpPr>
          <p:cNvPr id="32813" name="Line 1069"/>
          <p:cNvSpPr>
            <a:spLocks noChangeShapeType="1"/>
          </p:cNvSpPr>
          <p:nvPr/>
        </p:nvSpPr>
        <p:spPr bwMode="auto">
          <a:xfrm>
            <a:off x="1614488" y="2109788"/>
            <a:ext cx="4659312" cy="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4" name="Line 1070"/>
          <p:cNvSpPr>
            <a:spLocks noChangeShapeType="1"/>
          </p:cNvSpPr>
          <p:nvPr/>
        </p:nvSpPr>
        <p:spPr bwMode="auto">
          <a:xfrm flipH="1" flipV="1">
            <a:off x="6272213" y="1376363"/>
            <a:ext cx="1587" cy="73342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5" name="Line 1071"/>
          <p:cNvSpPr>
            <a:spLocks noChangeShapeType="1"/>
          </p:cNvSpPr>
          <p:nvPr/>
        </p:nvSpPr>
        <p:spPr bwMode="auto">
          <a:xfrm flipH="1" flipV="1">
            <a:off x="1619250" y="2032000"/>
            <a:ext cx="257175" cy="73025"/>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6" name="Line 1072"/>
          <p:cNvSpPr>
            <a:spLocks noChangeShapeType="1"/>
          </p:cNvSpPr>
          <p:nvPr/>
        </p:nvSpPr>
        <p:spPr bwMode="auto">
          <a:xfrm flipH="1">
            <a:off x="1609725" y="2109788"/>
            <a:ext cx="271463" cy="80962"/>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7" name="Line 1073"/>
          <p:cNvSpPr>
            <a:spLocks noChangeShapeType="1"/>
          </p:cNvSpPr>
          <p:nvPr/>
        </p:nvSpPr>
        <p:spPr bwMode="auto">
          <a:xfrm>
            <a:off x="6211888" y="1384300"/>
            <a:ext cx="61912" cy="1143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8" name="Line 1074"/>
          <p:cNvSpPr>
            <a:spLocks noChangeShapeType="1"/>
          </p:cNvSpPr>
          <p:nvPr/>
        </p:nvSpPr>
        <p:spPr bwMode="auto">
          <a:xfrm flipH="1">
            <a:off x="6280150" y="1384300"/>
            <a:ext cx="57150" cy="1190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19" name="Line 1075"/>
          <p:cNvSpPr>
            <a:spLocks noChangeShapeType="1"/>
          </p:cNvSpPr>
          <p:nvPr/>
        </p:nvSpPr>
        <p:spPr bwMode="auto">
          <a:xfrm flipV="1">
            <a:off x="1879600" y="2032000"/>
            <a:ext cx="0" cy="157163"/>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20" name="Oval 1076"/>
          <p:cNvSpPr>
            <a:spLocks noChangeArrowheads="1"/>
          </p:cNvSpPr>
          <p:nvPr/>
        </p:nvSpPr>
        <p:spPr bwMode="auto">
          <a:xfrm>
            <a:off x="6235700" y="1512888"/>
            <a:ext cx="85725" cy="92075"/>
          </a:xfrm>
          <a:prstGeom prst="ellipse">
            <a:avLst/>
          </a:prstGeom>
          <a:solidFill>
            <a:schemeClr val="bg1"/>
          </a:solidFill>
          <a:ln w="12700">
            <a:solidFill>
              <a:schemeClr val="tx1"/>
            </a:solidFill>
            <a:round/>
          </a:ln>
        </p:spPr>
        <p:txBody>
          <a:bodyPr wrap="none" anchor="ctr"/>
          <a:lstStyle/>
          <a:p>
            <a:endParaRPr lang="ru-RU">
              <a:uFillTx/>
            </a:endParaRPr>
          </a:p>
        </p:txBody>
      </p:sp>
      <p:sp>
        <p:nvSpPr>
          <p:cNvPr id="32821" name="Rectangle 1077"/>
          <p:cNvSpPr>
            <a:spLocks noChangeArrowheads="1"/>
          </p:cNvSpPr>
          <p:nvPr/>
        </p:nvSpPr>
        <p:spPr bwMode="auto">
          <a:xfrm>
            <a:off x="2016125" y="1778000"/>
            <a:ext cx="1536700" cy="309563"/>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is-contained-in</a:t>
            </a:r>
          </a:p>
        </p:txBody>
      </p:sp>
      <p:sp>
        <p:nvSpPr>
          <p:cNvPr id="32822" name="Rectangle 1078"/>
          <p:cNvSpPr>
            <a:spLocks noChangeArrowheads="1"/>
          </p:cNvSpPr>
          <p:nvPr/>
        </p:nvSpPr>
        <p:spPr bwMode="auto">
          <a:xfrm>
            <a:off x="5124450" y="2074863"/>
            <a:ext cx="9017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contains</a:t>
            </a:r>
          </a:p>
        </p:txBody>
      </p:sp>
      <p:sp>
        <p:nvSpPr>
          <p:cNvPr id="32823" name="Line 1079"/>
          <p:cNvSpPr>
            <a:spLocks noChangeShapeType="1"/>
          </p:cNvSpPr>
          <p:nvPr/>
        </p:nvSpPr>
        <p:spPr bwMode="auto">
          <a:xfrm>
            <a:off x="1970088" y="1139825"/>
            <a:ext cx="0" cy="122238"/>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24" name="Rectangle 1080"/>
          <p:cNvSpPr>
            <a:spLocks noChangeArrowheads="1"/>
          </p:cNvSpPr>
          <p:nvPr/>
        </p:nvSpPr>
        <p:spPr bwMode="auto">
          <a:xfrm>
            <a:off x="101600" y="858838"/>
            <a:ext cx="3556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(a)</a:t>
            </a:r>
          </a:p>
        </p:txBody>
      </p:sp>
      <p:sp>
        <p:nvSpPr>
          <p:cNvPr id="32825" name="Rectangle 1081"/>
          <p:cNvSpPr>
            <a:spLocks noChangeArrowheads="1"/>
          </p:cNvSpPr>
          <p:nvPr/>
        </p:nvSpPr>
        <p:spPr bwMode="auto">
          <a:xfrm>
            <a:off x="61913" y="2795588"/>
            <a:ext cx="3683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(b)</a:t>
            </a:r>
          </a:p>
        </p:txBody>
      </p:sp>
      <p:sp>
        <p:nvSpPr>
          <p:cNvPr id="32826" name="Rectangle 1082"/>
          <p:cNvSpPr>
            <a:spLocks noChangeArrowheads="1"/>
          </p:cNvSpPr>
          <p:nvPr/>
        </p:nvSpPr>
        <p:spPr bwMode="auto">
          <a:xfrm>
            <a:off x="95250" y="4513263"/>
            <a:ext cx="342900" cy="309562"/>
          </a:xfrm>
          <a:prstGeom prst="rect">
            <a:avLst/>
          </a:prstGeom>
          <a:noFill/>
          <a:ln>
            <a:noFill/>
          </a:ln>
        </p:spPr>
        <p:txBody>
          <a:bodyPr wrap="none" lIns="44450" tIns="17462" rIns="44450" bIns="17462">
            <a:spAutoFit/>
          </a:bodyPr>
          <a:lstStyle/>
          <a:p>
            <a:pPr algn="l" defTabSz="841375">
              <a:lnSpc>
                <a:spcPct val="100000"/>
              </a:lnSpc>
              <a:spcBef>
                <a:spcPct val="0"/>
              </a:spcBef>
            </a:pPr>
            <a:r>
              <a:rPr lang="en-US" sz="1800">
                <a:uFillTx/>
                <a:latin typeface="CG Times (E1)" charset="0"/>
              </a:rPr>
              <a:t>(c)</a:t>
            </a:r>
          </a:p>
        </p:txBody>
      </p:sp>
      <p:sp>
        <p:nvSpPr>
          <p:cNvPr id="32827" name="Line 1083"/>
          <p:cNvSpPr>
            <a:spLocks noChangeShapeType="1"/>
          </p:cNvSpPr>
          <p:nvPr/>
        </p:nvSpPr>
        <p:spPr bwMode="auto">
          <a:xfrm flipV="1">
            <a:off x="1743075" y="3735388"/>
            <a:ext cx="165100" cy="50800"/>
          </a:xfrm>
          <a:prstGeom prst="line">
            <a:avLst/>
          </a:prstGeom>
          <a:noFill/>
          <a:ln w="12700">
            <a:solidFill>
              <a:schemeClr val="tx1"/>
            </a:solidFill>
            <a:round/>
            <a:headEnd type="none" w="sm" len="sm"/>
            <a:tailEnd type="none" w="sm" len="sm"/>
          </a:ln>
        </p:spPr>
        <p:txBody>
          <a:bodyPr wrap="none" anchor="ctr"/>
          <a:lstStyle/>
          <a:p>
            <a:endParaRPr lang="ru-RU">
              <a:uFillTx/>
            </a:endParaRPr>
          </a:p>
        </p:txBody>
      </p:sp>
      <p:sp>
        <p:nvSpPr>
          <p:cNvPr id="32828" name="AutoShape 1084"/>
          <p:cNvSpPr>
            <a:spLocks noChangeArrowheads="1"/>
          </p:cNvSpPr>
          <p:nvPr/>
        </p:nvSpPr>
        <p:spPr bwMode="auto">
          <a:xfrm flipH="1">
            <a:off x="4305300" y="4592638"/>
            <a:ext cx="2995613" cy="1323975"/>
          </a:xfrm>
          <a:prstGeom prst="rightArrow">
            <a:avLst>
              <a:gd name="adj1" fmla="val 50000"/>
              <a:gd name="adj2" fmla="val 57696"/>
            </a:avLst>
          </a:prstGeom>
          <a:noFill/>
          <a:ln w="12700">
            <a:solidFill>
              <a:schemeClr val="tx1"/>
            </a:solidFill>
            <a:miter lim="800000"/>
          </a:ln>
        </p:spPr>
        <p:txBody>
          <a:bodyPr wrap="none" lIns="92075" tIns="46038" rIns="92075" bIns="46038">
            <a:spAutoFit/>
          </a:bodyPr>
          <a:lstStyle/>
          <a:p>
            <a:pPr algn="l">
              <a:lnSpc>
                <a:spcPct val="100000"/>
              </a:lnSpc>
              <a:spcBef>
                <a:spcPct val="0"/>
              </a:spcBef>
            </a:pPr>
            <a:r>
              <a:rPr lang="en-US" sz="2000">
                <a:uFillTx/>
              </a:rPr>
              <a:t>Involuted or Looped</a:t>
            </a:r>
          </a:p>
          <a:p>
            <a:pPr algn="l">
              <a:lnSpc>
                <a:spcPct val="100000"/>
              </a:lnSpc>
              <a:spcBef>
                <a:spcPct val="0"/>
              </a:spcBef>
            </a:pPr>
            <a:r>
              <a:rPr lang="en-US" sz="2000">
                <a:uFillTx/>
              </a:rPr>
              <a:t>Relationship</a:t>
            </a:r>
          </a:p>
        </p:txBody>
      </p:sp>
      <p:sp>
        <p:nvSpPr>
          <p:cNvPr id="32829" name="AutoShape 1085"/>
          <p:cNvSpPr>
            <a:spLocks noChangeArrowheads="1"/>
          </p:cNvSpPr>
          <p:nvPr/>
        </p:nvSpPr>
        <p:spPr bwMode="auto">
          <a:xfrm flipH="1">
            <a:off x="6959600" y="2701925"/>
            <a:ext cx="1970088" cy="1416050"/>
          </a:xfrm>
          <a:prstGeom prst="rightArrow">
            <a:avLst>
              <a:gd name="adj1" fmla="val 50000"/>
              <a:gd name="adj2" fmla="val 35477"/>
            </a:avLst>
          </a:prstGeom>
          <a:noFill/>
          <a:ln w="12700">
            <a:solidFill>
              <a:schemeClr val="tx1"/>
            </a:solidFill>
            <a:miter lim="800000"/>
          </a:ln>
        </p:spPr>
        <p:txBody>
          <a:bodyPr wrap="none" lIns="92075" tIns="46038" rIns="92075" bIns="46038">
            <a:spAutoFit/>
          </a:bodyPr>
          <a:lstStyle/>
          <a:p>
            <a:pPr algn="l">
              <a:lnSpc>
                <a:spcPct val="100000"/>
              </a:lnSpc>
              <a:spcBef>
                <a:spcPct val="0"/>
              </a:spcBef>
            </a:pPr>
            <a:r>
              <a:rPr lang="en-US" sz="2000">
                <a:uFillTx/>
              </a:rPr>
              <a:t>Parallel </a:t>
            </a:r>
          </a:p>
          <a:p>
            <a:pPr algn="l">
              <a:lnSpc>
                <a:spcPct val="100000"/>
              </a:lnSpc>
              <a:spcBef>
                <a:spcPct val="0"/>
              </a:spcBef>
            </a:pPr>
            <a:r>
              <a:rPr lang="en-US" sz="2000">
                <a:uFillTx/>
              </a:rPr>
              <a:t>Relationship</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p:spPr>
        <p:txBody>
          <a:bodyPr lIns="88900" rIns="88900"/>
          <a:lstStyle/>
          <a:p>
            <a:pPr defTabSz="892175"/>
            <a:r>
              <a:rPr lang="en-US">
                <a:uFillTx/>
              </a:rPr>
              <a:t>Identifying Relationships</a:t>
            </a:r>
          </a:p>
        </p:txBody>
      </p:sp>
      <p:sp>
        <p:nvSpPr>
          <p:cNvPr id="33795" name="Rectangle 3"/>
          <p:cNvSpPr>
            <a:spLocks noGrp="1" noChangeArrowheads="1"/>
          </p:cNvSpPr>
          <p:nvPr>
            <p:ph type="body" idx="1"/>
          </p:nvPr>
        </p:nvSpPr>
        <p:spPr>
          <a:noFill/>
        </p:spPr>
        <p:txBody>
          <a:bodyPr lIns="88900" rIns="88900">
            <a:normAutofit/>
          </a:bodyPr>
          <a:lstStyle/>
          <a:p>
            <a:pPr marL="279400" indent="-279400" defTabSz="892175"/>
            <a:r>
              <a:rPr lang="en-US" sz="2500" dirty="0">
                <a:uFillTx/>
              </a:rPr>
              <a:t>Association between entity types </a:t>
            </a:r>
          </a:p>
          <a:p>
            <a:pPr marL="279400" indent="-279400" defTabSz="892175"/>
            <a:r>
              <a:rPr lang="en-US" sz="2500" dirty="0">
                <a:uFillTx/>
              </a:rPr>
              <a:t>Entity types that are used on the same forms or documents. </a:t>
            </a:r>
          </a:p>
          <a:p>
            <a:pPr marL="279400" indent="-279400" defTabSz="892175"/>
            <a:r>
              <a:rPr lang="en-US" sz="2500" dirty="0">
                <a:uFillTx/>
              </a:rPr>
              <a:t>A description in a business document that has a  verb that relates two entity types</a:t>
            </a:r>
          </a:p>
          <a:p>
            <a:pPr marL="835025" lvl="1" indent="-388938" defTabSz="892175"/>
            <a:r>
              <a:rPr lang="en-US" sz="2500" dirty="0">
                <a:uFillTx/>
              </a:rPr>
              <a:t>has</a:t>
            </a:r>
          </a:p>
          <a:p>
            <a:pPr marL="835025" lvl="1" indent="-388938" defTabSz="892175"/>
            <a:r>
              <a:rPr lang="en-US" sz="2500" dirty="0">
                <a:uFillTx/>
              </a:rPr>
              <a:t>consists of </a:t>
            </a:r>
          </a:p>
          <a:p>
            <a:pPr marL="835025" lvl="1" indent="-388938" defTabSz="892175"/>
            <a:r>
              <a:rPr lang="en-US" sz="2500" dirty="0">
                <a:uFillTx/>
              </a:rPr>
              <a:t>uses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Exercise 5</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Draw a single Entity Relationship Diagram showing the four entities and three relationships for each of the following:</a:t>
            </a:r>
          </a:p>
          <a:p>
            <a:pPr marL="0" indent="0">
              <a:buNone/>
            </a:pPr>
            <a:r>
              <a:rPr lang="en-US" dirty="0">
                <a:uFillTx/>
              </a:rPr>
              <a:t>a) An ID CARD is issued to a STUDENT. A STUDENT receives an ID CARD</a:t>
            </a:r>
          </a:p>
          <a:p>
            <a:pPr marL="0" indent="0">
              <a:buNone/>
            </a:pPr>
            <a:r>
              <a:rPr lang="en-US" dirty="0">
                <a:uFillTx/>
              </a:rPr>
              <a:t>b) A STUDENT studies one or more MODULEs. A MODULE is studied by one or more STUDENTs</a:t>
            </a:r>
          </a:p>
          <a:p>
            <a:pPr marL="0" indent="0">
              <a:buNone/>
            </a:pPr>
            <a:r>
              <a:rPr lang="en-US" dirty="0">
                <a:uFillTx/>
              </a:rPr>
              <a:t>c) A MODULE LEADER leads many MODULEs. A MODULE has one MODULE LEADER</a:t>
            </a:r>
          </a:p>
          <a:p>
            <a:endParaRPr lang="ru-RU" dirty="0">
              <a:uFillTx/>
            </a:endParaRPr>
          </a:p>
        </p:txBody>
      </p:sp>
      <p:pic>
        <p:nvPicPr>
          <p:cNvPr id="12290" name="Picture 2"/>
          <p:cNvPicPr>
            <a:picLocks noChangeAspect="1" noChangeArrowheads="1"/>
          </p:cNvPicPr>
          <p:nvPr/>
        </p:nvPicPr>
        <p:blipFill>
          <a:blip r:embed="rId2"/>
          <a:srcRect/>
          <a:stretch>
            <a:fillRect/>
          </a:stretch>
        </p:blipFill>
        <p:spPr bwMode="auto">
          <a:xfrm>
            <a:off x="683568" y="5373216"/>
            <a:ext cx="7219950" cy="914400"/>
          </a:xfrm>
          <a:prstGeom prst="rect">
            <a:avLst/>
          </a:prstGeom>
          <a:noFill/>
          <a:ln>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additive="base">
                                        <p:cTn id="7" dur="500" fill="hold"/>
                                        <p:tgtEl>
                                          <p:spTgt spid="12290"/>
                                        </p:tgtEl>
                                        <p:attrNameLst>
                                          <p:attrName>ppt_x</p:attrName>
                                        </p:attrNameLst>
                                      </p:cBhvr>
                                      <p:tavLst>
                                        <p:tav tm="0">
                                          <p:val>
                                            <p:strVal val="#ppt_x"/>
                                          </p:val>
                                        </p:tav>
                                        <p:tav tm="100000">
                                          <p:val>
                                            <p:strVal val="#ppt_x"/>
                                          </p:val>
                                        </p:tav>
                                      </p:tavLst>
                                    </p:anim>
                                    <p:anim calcmode="lin" valueType="num">
                                      <p:cBhvr additive="base">
                                        <p:cTn id="8"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Номер слайда 5"/>
          <p:cNvSpPr>
            <a:spLocks noGrp="1"/>
          </p:cNvSpPr>
          <p:nvPr>
            <p:ph type="sldNum" sz="quarter" idx="4294967295"/>
          </p:nvPr>
        </p:nvSpPr>
        <p:spPr>
          <a:xfrm>
            <a:off x="6858000" y="6172200"/>
            <a:ext cx="1905000" cy="457200"/>
          </a:xfrm>
          <a:prstGeom prst="rect">
            <a:avLst/>
          </a:prstGeom>
          <a:noFill/>
        </p:spPr>
        <p:txBody>
          <a:bodyPr/>
          <a:lstStyle>
            <a:lvl1pPr>
              <a:defRPr sz="2400">
                <a:solidFill>
                  <a:schemeClr val="tx1"/>
                </a:solidFill>
                <a:uFillTx/>
                <a:latin typeface="Times New Roman" pitchFamily="18" charset="0"/>
              </a:defRPr>
            </a:lvl1pPr>
            <a:lvl2pPr marL="742950" indent="-285750">
              <a:defRPr sz="2400">
                <a:solidFill>
                  <a:schemeClr val="tx1"/>
                </a:solidFill>
                <a:uFillTx/>
                <a:latin typeface="Times New Roman" pitchFamily="18" charset="0"/>
              </a:defRPr>
            </a:lvl2pPr>
            <a:lvl3pPr marL="1143000" indent="-228600">
              <a:defRPr sz="2400">
                <a:solidFill>
                  <a:schemeClr val="tx1"/>
                </a:solidFill>
                <a:uFillTx/>
                <a:latin typeface="Times New Roman" pitchFamily="18" charset="0"/>
              </a:defRPr>
            </a:lvl3pPr>
            <a:lvl4pPr marL="1600200" indent="-228600">
              <a:defRPr sz="2400">
                <a:solidFill>
                  <a:schemeClr val="tx1"/>
                </a:solidFill>
                <a:uFillTx/>
                <a:latin typeface="Times New Roman" pitchFamily="18" charset="0"/>
              </a:defRPr>
            </a:lvl4pPr>
            <a:lvl5pPr marL="2057400" indent="-228600">
              <a:defRPr sz="2400">
                <a:solidFill>
                  <a:schemeClr val="tx1"/>
                </a:solidFill>
                <a:uFillTx/>
                <a:latin typeface="Times New Roman" pitchFamily="18" charset="0"/>
              </a:defRPr>
            </a:lvl5pPr>
            <a:lvl6pPr marL="2514600" indent="-228600" eaLnBrk="0" fontAlgn="base" hangingPunct="0">
              <a:spcBef>
                <a:spcPct val="0"/>
              </a:spcBef>
              <a:spcAft>
                <a:spcPct val="0"/>
              </a:spcAft>
              <a:defRPr sz="2400">
                <a:solidFill>
                  <a:schemeClr val="tx1"/>
                </a:solidFill>
                <a:uFillTx/>
                <a:latin typeface="Times New Roman" pitchFamily="18" charset="0"/>
              </a:defRPr>
            </a:lvl6pPr>
            <a:lvl7pPr marL="2971800" indent="-228600" eaLnBrk="0" fontAlgn="base" hangingPunct="0">
              <a:spcBef>
                <a:spcPct val="0"/>
              </a:spcBef>
              <a:spcAft>
                <a:spcPct val="0"/>
              </a:spcAft>
              <a:defRPr sz="2400">
                <a:solidFill>
                  <a:schemeClr val="tx1"/>
                </a:solidFill>
                <a:uFillTx/>
                <a:latin typeface="Times New Roman" pitchFamily="18" charset="0"/>
              </a:defRPr>
            </a:lvl7pPr>
            <a:lvl8pPr marL="3429000" indent="-228600" eaLnBrk="0" fontAlgn="base" hangingPunct="0">
              <a:spcBef>
                <a:spcPct val="0"/>
              </a:spcBef>
              <a:spcAft>
                <a:spcPct val="0"/>
              </a:spcAft>
              <a:defRPr sz="2400">
                <a:solidFill>
                  <a:schemeClr val="tx1"/>
                </a:solidFill>
                <a:uFillTx/>
                <a:latin typeface="Times New Roman" pitchFamily="18" charset="0"/>
              </a:defRPr>
            </a:lvl8pPr>
            <a:lvl9pPr marL="3886200" indent="-228600" eaLnBrk="0" fontAlgn="base" hangingPunct="0">
              <a:spcBef>
                <a:spcPct val="0"/>
              </a:spcBef>
              <a:spcAft>
                <a:spcPct val="0"/>
              </a:spcAft>
              <a:defRPr sz="2400">
                <a:solidFill>
                  <a:schemeClr val="tx1"/>
                </a:solidFill>
                <a:uFillTx/>
                <a:latin typeface="Times New Roman" pitchFamily="18" charset="0"/>
              </a:defRPr>
            </a:lvl9pPr>
          </a:lstStyle>
          <a:p>
            <a:fld id="{2371BB26-B3FC-41E1-B99F-965BB7EDE4C1}" type="slidenum">
              <a:rPr lang="en-US" sz="1400">
                <a:uFillTx/>
              </a:rPr>
              <a:pPr/>
              <a:t>37</a:t>
            </a:fld>
            <a:endParaRPr lang="en-US" sz="1400">
              <a:uFillTx/>
            </a:endParaRPr>
          </a:p>
        </p:txBody>
      </p:sp>
      <p:sp>
        <p:nvSpPr>
          <p:cNvPr id="13315" name="Rectangle 2"/>
          <p:cNvSpPr>
            <a:spLocks noGrp="1" noChangeArrowheads="1"/>
          </p:cNvSpPr>
          <p:nvPr>
            <p:ph type="title"/>
          </p:nvPr>
        </p:nvSpPr>
        <p:spPr>
          <a:noFill/>
        </p:spPr>
        <p:txBody>
          <a:bodyPr/>
          <a:lstStyle/>
          <a:p>
            <a:r>
              <a:rPr lang="en-US">
                <a:uFillTx/>
              </a:rPr>
              <a:t>Example: Department Store      </a:t>
            </a:r>
            <a:r>
              <a:rPr lang="en-US" sz="2000">
                <a:uFillTx/>
              </a:rPr>
              <a:t>1/2</a:t>
            </a:r>
          </a:p>
        </p:txBody>
      </p:sp>
      <p:sp>
        <p:nvSpPr>
          <p:cNvPr id="13316" name="Rectangle 3"/>
          <p:cNvSpPr>
            <a:spLocks noGrp="1" noChangeArrowheads="1"/>
          </p:cNvSpPr>
          <p:nvPr>
            <p:ph type="body" idx="1"/>
          </p:nvPr>
        </p:nvSpPr>
        <p:spPr>
          <a:noFill/>
        </p:spPr>
        <p:txBody>
          <a:bodyPr/>
          <a:lstStyle/>
          <a:p>
            <a:r>
              <a:rPr lang="en-US">
                <a:uFillTx/>
              </a:rPr>
              <a:t>A department store operates in several cities</a:t>
            </a:r>
          </a:p>
          <a:p>
            <a:r>
              <a:rPr lang="en-US">
                <a:uFillTx/>
              </a:rPr>
              <a:t>In a city there is one headquarter coordinating the local operations</a:t>
            </a:r>
          </a:p>
          <a:p>
            <a:r>
              <a:rPr lang="en-US">
                <a:uFillTx/>
              </a:rPr>
              <a:t>A city may have several stores</a:t>
            </a:r>
          </a:p>
          <a:p>
            <a:r>
              <a:rPr lang="en-US">
                <a:uFillTx/>
              </a:rPr>
              <a:t>Stores hold any amount of items</a:t>
            </a:r>
          </a:p>
          <a:p>
            <a:r>
              <a:rPr lang="en-US">
                <a:uFillTx/>
              </a:rPr>
              <a:t>Customers place their orders for any number of items to a given store</a:t>
            </a:r>
          </a:p>
          <a:p>
            <a:pPr>
              <a:buFont typeface="Monotype Sorts" pitchFamily="2" charset="2"/>
              <a:buNone/>
            </a:pPr>
            <a:r>
              <a:rPr lang="en-US" b="1">
                <a:solidFill>
                  <a:schemeClr val="tx2"/>
                </a:solidFill>
                <a:uFillTx/>
              </a:rPr>
              <a:t>GOAL:</a:t>
            </a:r>
            <a:r>
              <a:rPr lang="en-US">
                <a:uFillTx/>
              </a:rPr>
              <a:t> Optimize shopping in each city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Номер слайда 5"/>
          <p:cNvSpPr>
            <a:spLocks noGrp="1"/>
          </p:cNvSpPr>
          <p:nvPr>
            <p:ph type="sldNum" sz="quarter" idx="4294967295"/>
          </p:nvPr>
        </p:nvSpPr>
        <p:spPr>
          <a:xfrm>
            <a:off x="6858000" y="6172200"/>
            <a:ext cx="1905000" cy="457200"/>
          </a:xfrm>
          <a:prstGeom prst="rect">
            <a:avLst/>
          </a:prstGeom>
          <a:noFill/>
        </p:spPr>
        <p:txBody>
          <a:bodyPr/>
          <a:lstStyle>
            <a:lvl1pPr>
              <a:defRPr sz="2400">
                <a:solidFill>
                  <a:schemeClr val="tx1"/>
                </a:solidFill>
                <a:uFillTx/>
                <a:latin typeface="Times New Roman" pitchFamily="18" charset="0"/>
              </a:defRPr>
            </a:lvl1pPr>
            <a:lvl2pPr marL="742950" indent="-285750">
              <a:defRPr sz="2400">
                <a:solidFill>
                  <a:schemeClr val="tx1"/>
                </a:solidFill>
                <a:uFillTx/>
                <a:latin typeface="Times New Roman" pitchFamily="18" charset="0"/>
              </a:defRPr>
            </a:lvl2pPr>
            <a:lvl3pPr marL="1143000" indent="-228600">
              <a:defRPr sz="2400">
                <a:solidFill>
                  <a:schemeClr val="tx1"/>
                </a:solidFill>
                <a:uFillTx/>
                <a:latin typeface="Times New Roman" pitchFamily="18" charset="0"/>
              </a:defRPr>
            </a:lvl3pPr>
            <a:lvl4pPr marL="1600200" indent="-228600">
              <a:defRPr sz="2400">
                <a:solidFill>
                  <a:schemeClr val="tx1"/>
                </a:solidFill>
                <a:uFillTx/>
                <a:latin typeface="Times New Roman" pitchFamily="18" charset="0"/>
              </a:defRPr>
            </a:lvl4pPr>
            <a:lvl5pPr marL="2057400" indent="-228600">
              <a:defRPr sz="2400">
                <a:solidFill>
                  <a:schemeClr val="tx1"/>
                </a:solidFill>
                <a:uFillTx/>
                <a:latin typeface="Times New Roman" pitchFamily="18" charset="0"/>
              </a:defRPr>
            </a:lvl5pPr>
            <a:lvl6pPr marL="2514600" indent="-228600" eaLnBrk="0" fontAlgn="base" hangingPunct="0">
              <a:spcBef>
                <a:spcPct val="0"/>
              </a:spcBef>
              <a:spcAft>
                <a:spcPct val="0"/>
              </a:spcAft>
              <a:defRPr sz="2400">
                <a:solidFill>
                  <a:schemeClr val="tx1"/>
                </a:solidFill>
                <a:uFillTx/>
                <a:latin typeface="Times New Roman" pitchFamily="18" charset="0"/>
              </a:defRPr>
            </a:lvl6pPr>
            <a:lvl7pPr marL="2971800" indent="-228600" eaLnBrk="0" fontAlgn="base" hangingPunct="0">
              <a:spcBef>
                <a:spcPct val="0"/>
              </a:spcBef>
              <a:spcAft>
                <a:spcPct val="0"/>
              </a:spcAft>
              <a:defRPr sz="2400">
                <a:solidFill>
                  <a:schemeClr val="tx1"/>
                </a:solidFill>
                <a:uFillTx/>
                <a:latin typeface="Times New Roman" pitchFamily="18" charset="0"/>
              </a:defRPr>
            </a:lvl7pPr>
            <a:lvl8pPr marL="3429000" indent="-228600" eaLnBrk="0" fontAlgn="base" hangingPunct="0">
              <a:spcBef>
                <a:spcPct val="0"/>
              </a:spcBef>
              <a:spcAft>
                <a:spcPct val="0"/>
              </a:spcAft>
              <a:defRPr sz="2400">
                <a:solidFill>
                  <a:schemeClr val="tx1"/>
                </a:solidFill>
                <a:uFillTx/>
                <a:latin typeface="Times New Roman" pitchFamily="18" charset="0"/>
              </a:defRPr>
            </a:lvl8pPr>
            <a:lvl9pPr marL="3886200" indent="-228600" eaLnBrk="0" fontAlgn="base" hangingPunct="0">
              <a:spcBef>
                <a:spcPct val="0"/>
              </a:spcBef>
              <a:spcAft>
                <a:spcPct val="0"/>
              </a:spcAft>
              <a:defRPr sz="2400">
                <a:solidFill>
                  <a:schemeClr val="tx1"/>
                </a:solidFill>
                <a:uFillTx/>
                <a:latin typeface="Times New Roman" pitchFamily="18" charset="0"/>
              </a:defRPr>
            </a:lvl9pPr>
          </a:lstStyle>
          <a:p>
            <a:fld id="{11481125-62AD-4055-BFE9-C16892EA2FF4}" type="slidenum">
              <a:rPr lang="en-US" sz="1400">
                <a:uFillTx/>
              </a:rPr>
              <a:pPr/>
              <a:t>38</a:t>
            </a:fld>
            <a:endParaRPr lang="en-US" sz="1400">
              <a:uFillTx/>
            </a:endParaRPr>
          </a:p>
        </p:txBody>
      </p:sp>
      <p:sp>
        <p:nvSpPr>
          <p:cNvPr id="15363" name="Rectangle 2"/>
          <p:cNvSpPr>
            <a:spLocks noGrp="1" noChangeArrowheads="1"/>
          </p:cNvSpPr>
          <p:nvPr>
            <p:ph type="title"/>
          </p:nvPr>
        </p:nvSpPr>
        <p:spPr>
          <a:noFill/>
        </p:spPr>
        <p:txBody>
          <a:bodyPr/>
          <a:lstStyle/>
          <a:p>
            <a:r>
              <a:rPr lang="en-US">
                <a:uFillTx/>
              </a:rPr>
              <a:t>Example: University Database </a:t>
            </a:r>
          </a:p>
        </p:txBody>
      </p:sp>
      <p:sp>
        <p:nvSpPr>
          <p:cNvPr id="15364" name="Rectangle 3"/>
          <p:cNvSpPr>
            <a:spLocks noGrp="1" noChangeArrowheads="1"/>
          </p:cNvSpPr>
          <p:nvPr>
            <p:ph type="body" idx="1"/>
          </p:nvPr>
        </p:nvSpPr>
        <p:spPr>
          <a:noFill/>
        </p:spPr>
        <p:txBody>
          <a:bodyPr/>
          <a:lstStyle/>
          <a:p>
            <a:r>
              <a:rPr lang="en-US">
                <a:uFillTx/>
              </a:rPr>
              <a:t>Professors work for only one department</a:t>
            </a:r>
          </a:p>
          <a:p>
            <a:r>
              <a:rPr lang="en-US">
                <a:uFillTx/>
              </a:rPr>
              <a:t>Departments have many professors</a:t>
            </a:r>
          </a:p>
          <a:p>
            <a:r>
              <a:rPr lang="en-US">
                <a:uFillTx/>
              </a:rPr>
              <a:t>Each course is taught by only one professor</a:t>
            </a:r>
          </a:p>
          <a:p>
            <a:r>
              <a:rPr lang="en-US">
                <a:uFillTx/>
              </a:rPr>
              <a:t>Students make a </a:t>
            </a:r>
            <a:r>
              <a:rPr lang="en-US" i="1">
                <a:uFillTx/>
              </a:rPr>
              <a:t>plan</a:t>
            </a:r>
            <a:r>
              <a:rPr lang="en-US">
                <a:uFillTx/>
              </a:rPr>
              <a:t> or </a:t>
            </a:r>
            <a:r>
              <a:rPr lang="en-US" i="1">
                <a:uFillTx/>
              </a:rPr>
              <a:t>program of study</a:t>
            </a:r>
            <a:endParaRPr lang="en-US">
              <a:uFillTx/>
            </a:endParaRPr>
          </a:p>
          <a:p>
            <a:r>
              <a:rPr lang="en-US">
                <a:uFillTx/>
              </a:rPr>
              <a:t>A course could meet in several rooms/times</a:t>
            </a:r>
          </a:p>
          <a:p>
            <a:r>
              <a:rPr lang="en-US">
                <a:uFillTx/>
              </a:rPr>
              <a:t>Graduate students must have an advisor</a:t>
            </a:r>
          </a:p>
          <a:p>
            <a:r>
              <a:rPr lang="en-US">
                <a:uFillTx/>
              </a:rPr>
              <a:t>Cities are categorized as resident/BirthPlace</a:t>
            </a:r>
          </a:p>
          <a:p>
            <a:r>
              <a:rPr lang="en-US">
                <a:uFillTx/>
              </a:rPr>
              <a:t>Visiting prof. need an End/Start date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Номер слайда 5"/>
          <p:cNvSpPr>
            <a:spLocks noGrp="1"/>
          </p:cNvSpPr>
          <p:nvPr>
            <p:ph type="sldNum" sz="quarter" idx="4294967295"/>
          </p:nvPr>
        </p:nvSpPr>
        <p:spPr>
          <a:xfrm>
            <a:off x="6858000" y="6172200"/>
            <a:ext cx="1905000" cy="457200"/>
          </a:xfrm>
          <a:prstGeom prst="rect">
            <a:avLst/>
          </a:prstGeom>
          <a:noFill/>
        </p:spPr>
        <p:txBody>
          <a:bodyPr/>
          <a:lstStyle>
            <a:lvl1pPr>
              <a:defRPr sz="2400">
                <a:solidFill>
                  <a:schemeClr val="tx1"/>
                </a:solidFill>
                <a:uFillTx/>
                <a:latin typeface="Times New Roman" pitchFamily="18" charset="0"/>
              </a:defRPr>
            </a:lvl1pPr>
            <a:lvl2pPr marL="742950" indent="-285750">
              <a:defRPr sz="2400">
                <a:solidFill>
                  <a:schemeClr val="tx1"/>
                </a:solidFill>
                <a:uFillTx/>
                <a:latin typeface="Times New Roman" pitchFamily="18" charset="0"/>
              </a:defRPr>
            </a:lvl2pPr>
            <a:lvl3pPr marL="1143000" indent="-228600">
              <a:defRPr sz="2400">
                <a:solidFill>
                  <a:schemeClr val="tx1"/>
                </a:solidFill>
                <a:uFillTx/>
                <a:latin typeface="Times New Roman" pitchFamily="18" charset="0"/>
              </a:defRPr>
            </a:lvl3pPr>
            <a:lvl4pPr marL="1600200" indent="-228600">
              <a:defRPr sz="2400">
                <a:solidFill>
                  <a:schemeClr val="tx1"/>
                </a:solidFill>
                <a:uFillTx/>
                <a:latin typeface="Times New Roman" pitchFamily="18" charset="0"/>
              </a:defRPr>
            </a:lvl4pPr>
            <a:lvl5pPr marL="2057400" indent="-228600">
              <a:defRPr sz="2400">
                <a:solidFill>
                  <a:schemeClr val="tx1"/>
                </a:solidFill>
                <a:uFillTx/>
                <a:latin typeface="Times New Roman" pitchFamily="18" charset="0"/>
              </a:defRPr>
            </a:lvl5pPr>
            <a:lvl6pPr marL="2514600" indent="-228600" eaLnBrk="0" fontAlgn="base" hangingPunct="0">
              <a:spcBef>
                <a:spcPct val="0"/>
              </a:spcBef>
              <a:spcAft>
                <a:spcPct val="0"/>
              </a:spcAft>
              <a:defRPr sz="2400">
                <a:solidFill>
                  <a:schemeClr val="tx1"/>
                </a:solidFill>
                <a:uFillTx/>
                <a:latin typeface="Times New Roman" pitchFamily="18" charset="0"/>
              </a:defRPr>
            </a:lvl6pPr>
            <a:lvl7pPr marL="2971800" indent="-228600" eaLnBrk="0" fontAlgn="base" hangingPunct="0">
              <a:spcBef>
                <a:spcPct val="0"/>
              </a:spcBef>
              <a:spcAft>
                <a:spcPct val="0"/>
              </a:spcAft>
              <a:defRPr sz="2400">
                <a:solidFill>
                  <a:schemeClr val="tx1"/>
                </a:solidFill>
                <a:uFillTx/>
                <a:latin typeface="Times New Roman" pitchFamily="18" charset="0"/>
              </a:defRPr>
            </a:lvl7pPr>
            <a:lvl8pPr marL="3429000" indent="-228600" eaLnBrk="0" fontAlgn="base" hangingPunct="0">
              <a:spcBef>
                <a:spcPct val="0"/>
              </a:spcBef>
              <a:spcAft>
                <a:spcPct val="0"/>
              </a:spcAft>
              <a:defRPr sz="2400">
                <a:solidFill>
                  <a:schemeClr val="tx1"/>
                </a:solidFill>
                <a:uFillTx/>
                <a:latin typeface="Times New Roman" pitchFamily="18" charset="0"/>
              </a:defRPr>
            </a:lvl8pPr>
            <a:lvl9pPr marL="3886200" indent="-228600" eaLnBrk="0" fontAlgn="base" hangingPunct="0">
              <a:spcBef>
                <a:spcPct val="0"/>
              </a:spcBef>
              <a:spcAft>
                <a:spcPct val="0"/>
              </a:spcAft>
              <a:defRPr sz="2400">
                <a:solidFill>
                  <a:schemeClr val="tx1"/>
                </a:solidFill>
                <a:uFillTx/>
                <a:latin typeface="Times New Roman" pitchFamily="18" charset="0"/>
              </a:defRPr>
            </a:lvl9pPr>
          </a:lstStyle>
          <a:p>
            <a:fld id="{5EE9FC01-521F-48AE-A798-4C2A7FF46085}" type="slidenum">
              <a:rPr lang="en-US" sz="1400">
                <a:uFillTx/>
              </a:rPr>
              <a:pPr/>
              <a:t>39</a:t>
            </a:fld>
            <a:endParaRPr lang="en-US" sz="1400">
              <a:uFillTx/>
            </a:endParaRPr>
          </a:p>
        </p:txBody>
      </p:sp>
      <p:sp>
        <p:nvSpPr>
          <p:cNvPr id="17411" name="Rectangle 2"/>
          <p:cNvSpPr>
            <a:spLocks noGrp="1" noChangeArrowheads="1"/>
          </p:cNvSpPr>
          <p:nvPr>
            <p:ph type="title"/>
          </p:nvPr>
        </p:nvSpPr>
        <p:spPr>
          <a:noFill/>
        </p:spPr>
        <p:txBody>
          <a:bodyPr/>
          <a:lstStyle/>
          <a:p>
            <a:r>
              <a:rPr lang="en-US">
                <a:uFillTx/>
              </a:rPr>
              <a:t>Soccer Database</a:t>
            </a:r>
          </a:p>
        </p:txBody>
      </p:sp>
      <p:sp>
        <p:nvSpPr>
          <p:cNvPr id="17412" name="Rectangle 3"/>
          <p:cNvSpPr>
            <a:spLocks noGrp="1" noChangeArrowheads="1"/>
          </p:cNvSpPr>
          <p:nvPr>
            <p:ph type="body" idx="1"/>
          </p:nvPr>
        </p:nvSpPr>
        <p:spPr>
          <a:noFill/>
        </p:spPr>
        <p:txBody>
          <a:bodyPr/>
          <a:lstStyle/>
          <a:p>
            <a:r>
              <a:rPr lang="en-US">
                <a:uFillTx/>
              </a:rPr>
              <a:t>A team has players, one coach, fans</a:t>
            </a:r>
          </a:p>
          <a:p>
            <a:r>
              <a:rPr lang="en-US">
                <a:uFillTx/>
              </a:rPr>
              <a:t>Teams play according to a schedule</a:t>
            </a:r>
          </a:p>
          <a:p>
            <a:r>
              <a:rPr lang="en-US">
                <a:uFillTx/>
              </a:rPr>
              <a:t>Teams need to practice in a Stadium</a:t>
            </a:r>
          </a:p>
          <a:p>
            <a:r>
              <a:rPr lang="en-US">
                <a:uFillTx/>
              </a:rPr>
              <a:t>Attendance and scores must be recorded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Stages</a:t>
            </a:r>
            <a:endParaRPr lang="ru-RU" dirty="0">
              <a:uFillTx/>
            </a:endParaRPr>
          </a:p>
        </p:txBody>
      </p:sp>
      <p:sp>
        <p:nvSpPr>
          <p:cNvPr id="3" name="Объект 2"/>
          <p:cNvSpPr>
            <a:spLocks noGrp="1"/>
          </p:cNvSpPr>
          <p:nvPr>
            <p:ph sz="quarter" idx="1"/>
          </p:nvPr>
        </p:nvSpPr>
        <p:spPr/>
        <p:txBody>
          <a:bodyPr>
            <a:normAutofit lnSpcReduction="10000"/>
          </a:bodyPr>
          <a:lstStyle/>
          <a:p>
            <a:r>
              <a:rPr lang="en-US" b="1" dirty="0">
                <a:solidFill>
                  <a:schemeClr val="accent1"/>
                </a:solidFill>
                <a:uFillTx/>
              </a:rPr>
              <a:t>4. Development phase </a:t>
            </a:r>
            <a:r>
              <a:rPr lang="en-US" dirty="0">
                <a:uFillTx/>
              </a:rPr>
              <a:t>– this involves creating the database structure using an appropriate DBMS and usually includes the development of applications that provide a user interface consisting of forms and reports which will allow controlled access to the data held in the database. </a:t>
            </a:r>
          </a:p>
          <a:p>
            <a:r>
              <a:rPr lang="en-US" b="1" dirty="0">
                <a:solidFill>
                  <a:schemeClr val="accent1"/>
                </a:solidFill>
                <a:uFillTx/>
              </a:rPr>
              <a:t>5. Deployment/implementation </a:t>
            </a:r>
            <a:r>
              <a:rPr lang="en-US" dirty="0">
                <a:uFillTx/>
              </a:rPr>
              <a:t>– when the system has been developed it will be tested, it will then be deployed ready for use.</a:t>
            </a:r>
          </a:p>
          <a:p>
            <a:r>
              <a:rPr lang="en-US" b="1" dirty="0">
                <a:solidFill>
                  <a:schemeClr val="accent1"/>
                </a:solidFill>
                <a:uFillTx/>
              </a:rPr>
              <a:t>6. Operations and maintenance </a:t>
            </a:r>
            <a:r>
              <a:rPr lang="en-US" dirty="0">
                <a:uFillTx/>
              </a:rPr>
              <a:t>– following the system release for use it will be maintained until it reaches the end of its useful life, at this stage the development lifecycle may restart</a:t>
            </a:r>
          </a:p>
          <a:p>
            <a:endParaRPr lang="ru-RU" dirty="0">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Номер слайда 5"/>
          <p:cNvSpPr>
            <a:spLocks noGrp="1"/>
          </p:cNvSpPr>
          <p:nvPr>
            <p:ph type="sldNum" sz="quarter" idx="4294967295"/>
          </p:nvPr>
        </p:nvSpPr>
        <p:spPr>
          <a:xfrm>
            <a:off x="6858000" y="6172200"/>
            <a:ext cx="1905000" cy="457200"/>
          </a:xfrm>
          <a:prstGeom prst="rect">
            <a:avLst/>
          </a:prstGeom>
          <a:noFill/>
        </p:spPr>
        <p:txBody>
          <a:bodyPr/>
          <a:lstStyle>
            <a:lvl1pPr>
              <a:defRPr sz="2400">
                <a:solidFill>
                  <a:schemeClr val="tx1"/>
                </a:solidFill>
                <a:uFillTx/>
                <a:latin typeface="Times New Roman" pitchFamily="18" charset="0"/>
              </a:defRPr>
            </a:lvl1pPr>
            <a:lvl2pPr marL="742950" indent="-285750">
              <a:defRPr sz="2400">
                <a:solidFill>
                  <a:schemeClr val="tx1"/>
                </a:solidFill>
                <a:uFillTx/>
                <a:latin typeface="Times New Roman" pitchFamily="18" charset="0"/>
              </a:defRPr>
            </a:lvl2pPr>
            <a:lvl3pPr marL="1143000" indent="-228600">
              <a:defRPr sz="2400">
                <a:solidFill>
                  <a:schemeClr val="tx1"/>
                </a:solidFill>
                <a:uFillTx/>
                <a:latin typeface="Times New Roman" pitchFamily="18" charset="0"/>
              </a:defRPr>
            </a:lvl3pPr>
            <a:lvl4pPr marL="1600200" indent="-228600">
              <a:defRPr sz="2400">
                <a:solidFill>
                  <a:schemeClr val="tx1"/>
                </a:solidFill>
                <a:uFillTx/>
                <a:latin typeface="Times New Roman" pitchFamily="18" charset="0"/>
              </a:defRPr>
            </a:lvl4pPr>
            <a:lvl5pPr marL="2057400" indent="-228600">
              <a:defRPr sz="2400">
                <a:solidFill>
                  <a:schemeClr val="tx1"/>
                </a:solidFill>
                <a:uFillTx/>
                <a:latin typeface="Times New Roman" pitchFamily="18" charset="0"/>
              </a:defRPr>
            </a:lvl5pPr>
            <a:lvl6pPr marL="2514600" indent="-228600" eaLnBrk="0" fontAlgn="base" hangingPunct="0">
              <a:spcBef>
                <a:spcPct val="0"/>
              </a:spcBef>
              <a:spcAft>
                <a:spcPct val="0"/>
              </a:spcAft>
              <a:defRPr sz="2400">
                <a:solidFill>
                  <a:schemeClr val="tx1"/>
                </a:solidFill>
                <a:uFillTx/>
                <a:latin typeface="Times New Roman" pitchFamily="18" charset="0"/>
              </a:defRPr>
            </a:lvl6pPr>
            <a:lvl7pPr marL="2971800" indent="-228600" eaLnBrk="0" fontAlgn="base" hangingPunct="0">
              <a:spcBef>
                <a:spcPct val="0"/>
              </a:spcBef>
              <a:spcAft>
                <a:spcPct val="0"/>
              </a:spcAft>
              <a:defRPr sz="2400">
                <a:solidFill>
                  <a:schemeClr val="tx1"/>
                </a:solidFill>
                <a:uFillTx/>
                <a:latin typeface="Times New Roman" pitchFamily="18" charset="0"/>
              </a:defRPr>
            </a:lvl7pPr>
            <a:lvl8pPr marL="3429000" indent="-228600" eaLnBrk="0" fontAlgn="base" hangingPunct="0">
              <a:spcBef>
                <a:spcPct val="0"/>
              </a:spcBef>
              <a:spcAft>
                <a:spcPct val="0"/>
              </a:spcAft>
              <a:defRPr sz="2400">
                <a:solidFill>
                  <a:schemeClr val="tx1"/>
                </a:solidFill>
                <a:uFillTx/>
                <a:latin typeface="Times New Roman" pitchFamily="18" charset="0"/>
              </a:defRPr>
            </a:lvl8pPr>
            <a:lvl9pPr marL="3886200" indent="-228600" eaLnBrk="0" fontAlgn="base" hangingPunct="0">
              <a:spcBef>
                <a:spcPct val="0"/>
              </a:spcBef>
              <a:spcAft>
                <a:spcPct val="0"/>
              </a:spcAft>
              <a:defRPr sz="2400">
                <a:solidFill>
                  <a:schemeClr val="tx1"/>
                </a:solidFill>
                <a:uFillTx/>
                <a:latin typeface="Times New Roman" pitchFamily="18" charset="0"/>
              </a:defRPr>
            </a:lvl9pPr>
          </a:lstStyle>
          <a:p>
            <a:fld id="{F0A1A84C-D30B-4132-9D72-151CE88B3CB2}" type="slidenum">
              <a:rPr lang="en-US" sz="1400">
                <a:uFillTx/>
              </a:rPr>
              <a:pPr/>
              <a:t>40</a:t>
            </a:fld>
            <a:endParaRPr lang="en-US" sz="1400">
              <a:uFillTx/>
            </a:endParaRPr>
          </a:p>
        </p:txBody>
      </p:sp>
      <p:sp>
        <p:nvSpPr>
          <p:cNvPr id="19459" name="Rectangle 2"/>
          <p:cNvSpPr>
            <a:spLocks noGrp="1" noChangeArrowheads="1"/>
          </p:cNvSpPr>
          <p:nvPr>
            <p:ph type="title"/>
          </p:nvPr>
        </p:nvSpPr>
        <p:spPr>
          <a:noFill/>
        </p:spPr>
        <p:txBody>
          <a:bodyPr/>
          <a:lstStyle/>
          <a:p>
            <a:r>
              <a:rPr lang="en-US">
                <a:uFillTx/>
              </a:rPr>
              <a:t>Research Project Database</a:t>
            </a:r>
          </a:p>
        </p:txBody>
      </p:sp>
      <p:sp>
        <p:nvSpPr>
          <p:cNvPr id="19460" name="Rectangle 3"/>
          <p:cNvSpPr>
            <a:spLocks noGrp="1" noChangeArrowheads="1"/>
          </p:cNvSpPr>
          <p:nvPr>
            <p:ph type="body" idx="1"/>
          </p:nvPr>
        </p:nvSpPr>
        <p:spPr>
          <a:noFill/>
        </p:spPr>
        <p:txBody>
          <a:bodyPr/>
          <a:lstStyle/>
          <a:p>
            <a:r>
              <a:rPr lang="en-US">
                <a:uFillTx/>
              </a:rPr>
              <a:t>Some employees are researchers</a:t>
            </a:r>
          </a:p>
          <a:p>
            <a:r>
              <a:rPr lang="en-US">
                <a:uFillTx/>
              </a:rPr>
              <a:t>Every project has a leader investigator</a:t>
            </a:r>
          </a:p>
          <a:p>
            <a:r>
              <a:rPr lang="en-US">
                <a:uFillTx/>
              </a:rPr>
              <a:t>Every project must be funded by an agency</a:t>
            </a:r>
          </a:p>
          <a:p>
            <a:r>
              <a:rPr lang="en-US">
                <a:uFillTx/>
              </a:rPr>
              <a:t>A project may include several topics</a:t>
            </a:r>
          </a:p>
          <a:p>
            <a:r>
              <a:rPr lang="en-US">
                <a:uFillTx/>
              </a:rPr>
              <a:t>A topic could appear in several projects</a:t>
            </a:r>
          </a:p>
          <a:p>
            <a:r>
              <a:rPr lang="en-US">
                <a:uFillTx/>
              </a:rPr>
              <a:t>Researchers must produce report(s)</a:t>
            </a:r>
          </a:p>
          <a:p>
            <a:r>
              <a:rPr lang="en-US">
                <a:uFillTx/>
              </a:rPr>
              <a:t>Each employee must have a supervisor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Summary</a:t>
            </a:r>
            <a:endParaRPr lang="ru-RU" dirty="0">
              <a:uFillTx/>
            </a:endParaRPr>
          </a:p>
        </p:txBody>
      </p:sp>
      <p:pic>
        <p:nvPicPr>
          <p:cNvPr id="13314" name="Picture 2"/>
          <p:cNvPicPr>
            <a:picLocks noChangeAspect="1" noChangeArrowheads="1"/>
          </p:cNvPicPr>
          <p:nvPr/>
        </p:nvPicPr>
        <p:blipFill>
          <a:blip r:embed="rId2"/>
          <a:srcRect/>
          <a:stretch>
            <a:fillRect/>
          </a:stretch>
        </p:blipFill>
        <p:spPr bwMode="auto">
          <a:xfrm>
            <a:off x="683568" y="1476836"/>
            <a:ext cx="7788794" cy="4112404"/>
          </a:xfrm>
          <a:prstGeom prst="rect">
            <a:avLst/>
          </a:prstGeom>
          <a:noFill/>
          <a:ln>
            <a:noFill/>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132856"/>
            <a:ext cx="7467600" cy="1143000"/>
          </a:xfrm>
        </p:spPr>
        <p:txBody>
          <a:bodyPr/>
          <a:lstStyle/>
          <a:p>
            <a:r>
              <a:rPr lang="en-US" dirty="0">
                <a:uFillTx/>
              </a:rPr>
              <a:t>Logical Database Design</a:t>
            </a:r>
            <a:endParaRPr lang="ru-RU" dirty="0">
              <a:uFillTx/>
            </a:endParaRPr>
          </a:p>
        </p:txBody>
      </p:sp>
      <p:sp>
        <p:nvSpPr>
          <p:cNvPr id="3" name="TextBox 2"/>
          <p:cNvSpPr txBox="1">
            <a:spLocks/>
          </p:cNvSpPr>
          <p:nvPr/>
        </p:nvSpPr>
        <p:spPr>
          <a:xfrm>
            <a:off x="323528" y="3429000"/>
            <a:ext cx="8280920" cy="1200329"/>
          </a:xfrm>
          <a:prstGeom prst="rect">
            <a:avLst/>
          </a:prstGeom>
          <a:noFill/>
        </p:spPr>
        <p:txBody>
          <a:bodyPr wrap="square" rtlCol="0">
            <a:spAutoFit/>
          </a:bodyPr>
          <a:lstStyle/>
          <a:p>
            <a:r>
              <a:rPr lang="en-US" dirty="0">
                <a:uFillTx/>
              </a:rPr>
              <a:t>Once you have completed the conceptual design and have produced your Entity Relationship Diagram you can move on to the next stage in the database development lifecycle, namely Logical Design. </a:t>
            </a:r>
          </a:p>
          <a:p>
            <a:endParaRPr lang="ru-RU" dirty="0">
              <a:uFillTx/>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Relations</a:t>
            </a:r>
            <a:endParaRPr lang="ru-RU" dirty="0">
              <a:uFillTx/>
            </a:endParaRPr>
          </a:p>
        </p:txBody>
      </p:sp>
      <p:sp>
        <p:nvSpPr>
          <p:cNvPr id="3" name="Объект 2"/>
          <p:cNvSpPr>
            <a:spLocks noGrp="1"/>
          </p:cNvSpPr>
          <p:nvPr>
            <p:ph sz="quarter" idx="1"/>
          </p:nvPr>
        </p:nvSpPr>
        <p:spPr>
          <a:xfrm>
            <a:off x="457200" y="1600200"/>
            <a:ext cx="7499176" cy="3773016"/>
          </a:xfrm>
        </p:spPr>
        <p:txBody>
          <a:bodyPr>
            <a:normAutofit fontScale="92500" lnSpcReduction="20000"/>
          </a:bodyPr>
          <a:lstStyle/>
          <a:p>
            <a:r>
              <a:rPr lang="en-US" dirty="0">
                <a:uFillTx/>
              </a:rPr>
              <a:t>A </a:t>
            </a:r>
            <a:r>
              <a:rPr lang="en-US" b="1" dirty="0">
                <a:solidFill>
                  <a:schemeClr val="accent1"/>
                </a:solidFill>
                <a:uFillTx/>
              </a:rPr>
              <a:t>relation</a:t>
            </a:r>
            <a:r>
              <a:rPr lang="en-US" dirty="0">
                <a:solidFill>
                  <a:schemeClr val="accent1"/>
                </a:solidFill>
                <a:uFillTx/>
              </a:rPr>
              <a:t> </a:t>
            </a:r>
            <a:r>
              <a:rPr lang="en-US" dirty="0">
                <a:uFillTx/>
              </a:rPr>
              <a:t>is a logical construct that is similar to a table. </a:t>
            </a:r>
          </a:p>
          <a:p>
            <a:r>
              <a:rPr lang="en-US" dirty="0">
                <a:uFillTx/>
              </a:rPr>
              <a:t>Please note that a relation is not the same as a relationship;</a:t>
            </a:r>
          </a:p>
          <a:p>
            <a:r>
              <a:rPr lang="en-US" dirty="0">
                <a:uFillTx/>
              </a:rPr>
              <a:t>A relational database just stores data, and nothing more, inside tables. Any processing of the data is done by using a data manipulation language which works on the tables to output information or alter values stored within the tables. The most commonly used data manipulation language used for accessing relational databases is the Structured Query Language (SQL);</a:t>
            </a:r>
          </a:p>
          <a:p>
            <a:endParaRPr lang="en-US" dirty="0">
              <a:uFillTx/>
            </a:endParaRPr>
          </a:p>
          <a:p>
            <a:endParaRPr lang="en-US" dirty="0">
              <a:uFillTx/>
            </a:endParaRPr>
          </a:p>
          <a:p>
            <a:endParaRPr lang="en-US" dirty="0">
              <a:uFillTx/>
            </a:endParaRPr>
          </a:p>
          <a:p>
            <a:endParaRPr lang="ru-RU" dirty="0">
              <a:uFillTx/>
            </a:endParaRPr>
          </a:p>
        </p:txBody>
      </p:sp>
      <p:sp>
        <p:nvSpPr>
          <p:cNvPr id="4" name="Прямоугольник 3"/>
          <p:cNvSpPr>
            <a:spLocks/>
          </p:cNvSpPr>
          <p:nvPr/>
        </p:nvSpPr>
        <p:spPr>
          <a:xfrm>
            <a:off x="683568" y="5373216"/>
            <a:ext cx="7344816"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uFillTx/>
              </a:rPr>
              <a:t>A relation can be defined as a logical representation of an entity type with its attributes and keys.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example of a relation</a:t>
            </a:r>
            <a:endParaRPr lang="ru-RU" dirty="0">
              <a:uFillTx/>
            </a:endParaRPr>
          </a:p>
        </p:txBody>
      </p:sp>
      <p:sp>
        <p:nvSpPr>
          <p:cNvPr id="3" name="Объект 2"/>
          <p:cNvSpPr>
            <a:spLocks noGrp="1"/>
          </p:cNvSpPr>
          <p:nvPr>
            <p:ph sz="quarter" idx="1"/>
          </p:nvPr>
        </p:nvSpPr>
        <p:spPr/>
        <p:txBody>
          <a:bodyPr/>
          <a:lstStyle/>
          <a:p>
            <a:pPr marL="0" indent="0">
              <a:buNone/>
            </a:pPr>
            <a:r>
              <a:rPr lang="en-US" sz="1800" i="1" dirty="0">
                <a:uFillTx/>
              </a:rPr>
              <a:t>CUSTOMER (</a:t>
            </a:r>
            <a:r>
              <a:rPr lang="en-US" sz="1800" i="1" dirty="0" err="1">
                <a:uFillTx/>
              </a:rPr>
              <a:t>Customer_no</a:t>
            </a:r>
            <a:r>
              <a:rPr lang="en-US" sz="1800" i="1" dirty="0">
                <a:uFillTx/>
              </a:rPr>
              <a:t>., name, address, </a:t>
            </a:r>
            <a:r>
              <a:rPr lang="en-US" sz="1800" i="1" dirty="0" err="1">
                <a:uFillTx/>
              </a:rPr>
              <a:t>date_of_birth</a:t>
            </a:r>
            <a:r>
              <a:rPr lang="en-US" sz="1800" i="1" dirty="0">
                <a:uFillTx/>
              </a:rPr>
              <a:t>, .........)</a:t>
            </a:r>
          </a:p>
          <a:p>
            <a:r>
              <a:rPr lang="en-US" dirty="0">
                <a:uFillTx/>
              </a:rPr>
              <a:t>Customer no. is the unique identifier, but in the relation it is referred to as the Primary Key (PK). </a:t>
            </a:r>
          </a:p>
          <a:p>
            <a:r>
              <a:rPr lang="en-US" b="1" dirty="0">
                <a:solidFill>
                  <a:schemeClr val="accent1"/>
                </a:solidFill>
                <a:uFillTx/>
              </a:rPr>
              <a:t>Just as all entity types have a unique identifier, all relations have a Primary Key;</a:t>
            </a:r>
          </a:p>
          <a:p>
            <a:endParaRPr lang="en-US" b="1" dirty="0">
              <a:solidFill>
                <a:schemeClr val="accent1"/>
              </a:solidFill>
              <a:uFillTx/>
            </a:endParaRPr>
          </a:p>
          <a:p>
            <a:endParaRPr lang="ru-RU" dirty="0">
              <a:uFillTx/>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Rules for tables in DB</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Consists of columns and rows;</a:t>
            </a:r>
          </a:p>
          <a:p>
            <a:r>
              <a:rPr lang="en-US" dirty="0">
                <a:uFillTx/>
              </a:rPr>
              <a:t>Each row of the table (also called a ‘tuple’</a:t>
            </a:r>
          </a:p>
          <a:p>
            <a:pPr marL="0" indent="0">
              <a:buNone/>
            </a:pPr>
            <a:r>
              <a:rPr lang="en-US" dirty="0">
                <a:uFillTx/>
              </a:rPr>
              <a:t>– sounds like ‘couple’) is associated with exactly one </a:t>
            </a:r>
          </a:p>
          <a:p>
            <a:pPr marL="0" indent="0">
              <a:buNone/>
            </a:pPr>
            <a:r>
              <a:rPr lang="en-US" dirty="0">
                <a:uFillTx/>
              </a:rPr>
              <a:t>entity occurrence so no two are identical (although column values other than the primary key could be identical)</a:t>
            </a:r>
          </a:p>
          <a:p>
            <a:r>
              <a:rPr lang="en-US" dirty="0">
                <a:uFillTx/>
              </a:rPr>
              <a:t>Rows can be in any order</a:t>
            </a:r>
          </a:p>
          <a:p>
            <a:r>
              <a:rPr lang="en-US" dirty="0">
                <a:uFillTx/>
              </a:rPr>
              <a:t>Each table column contains attribute values</a:t>
            </a:r>
          </a:p>
          <a:p>
            <a:endParaRPr lang="ru-RU" dirty="0">
              <a:uFillTx/>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Keys</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Keys play a vital role in database design and have to be identified and used correctly. The following terminology is used in association with relational database keys:</a:t>
            </a:r>
          </a:p>
          <a:p>
            <a:pPr>
              <a:buFont typeface="Wingdings" pitchFamily="2" charset="2"/>
              <a:buChar char="ü"/>
            </a:pPr>
            <a:r>
              <a:rPr lang="en-US" dirty="0">
                <a:uFillTx/>
              </a:rPr>
              <a:t>a </a:t>
            </a:r>
            <a:r>
              <a:rPr lang="en-US" dirty="0">
                <a:solidFill>
                  <a:schemeClr val="accent1"/>
                </a:solidFill>
                <a:uFillTx/>
              </a:rPr>
              <a:t>key</a:t>
            </a:r>
            <a:r>
              <a:rPr lang="en-US" dirty="0">
                <a:uFillTx/>
              </a:rPr>
              <a:t> uniquely identifies an entity occurrence: it is the entity identifier</a:t>
            </a:r>
          </a:p>
          <a:p>
            <a:pPr>
              <a:buFont typeface="Wingdings" pitchFamily="2" charset="2"/>
              <a:buChar char="ü"/>
            </a:pPr>
            <a:r>
              <a:rPr lang="en-US" dirty="0">
                <a:uFillTx/>
              </a:rPr>
              <a:t>a </a:t>
            </a:r>
            <a:r>
              <a:rPr lang="en-US" dirty="0">
                <a:solidFill>
                  <a:schemeClr val="accent1"/>
                </a:solidFill>
                <a:uFillTx/>
              </a:rPr>
              <a:t>primary key </a:t>
            </a:r>
            <a:r>
              <a:rPr lang="en-US" dirty="0">
                <a:uFillTx/>
              </a:rPr>
              <a:t>is the key ‘chosen’ for a given relation / table</a:t>
            </a:r>
          </a:p>
          <a:p>
            <a:pPr>
              <a:buFont typeface="Wingdings" pitchFamily="2" charset="2"/>
              <a:buChar char="ü"/>
            </a:pPr>
            <a:r>
              <a:rPr lang="en-US" dirty="0">
                <a:uFillTx/>
              </a:rPr>
              <a:t>a </a:t>
            </a:r>
            <a:r>
              <a:rPr lang="en-US" dirty="0">
                <a:solidFill>
                  <a:schemeClr val="accent1"/>
                </a:solidFill>
                <a:uFillTx/>
              </a:rPr>
              <a:t>candidate key</a:t>
            </a:r>
            <a:r>
              <a:rPr lang="en-US" dirty="0">
                <a:uFillTx/>
              </a:rPr>
              <a:t> is a ‘possible’ primary key (several candidate keys may exist for a relation)</a:t>
            </a:r>
          </a:p>
          <a:p>
            <a:pPr>
              <a:buFont typeface="Wingdings" pitchFamily="2" charset="2"/>
              <a:buChar char="ü"/>
            </a:pPr>
            <a:r>
              <a:rPr lang="en-US" dirty="0">
                <a:uFillTx/>
              </a:rPr>
              <a:t>a </a:t>
            </a:r>
            <a:r>
              <a:rPr lang="en-US" dirty="0">
                <a:solidFill>
                  <a:schemeClr val="accent1"/>
                </a:solidFill>
                <a:uFillTx/>
              </a:rPr>
              <a:t>compound key </a:t>
            </a:r>
            <a:r>
              <a:rPr lang="en-US" dirty="0">
                <a:uFillTx/>
              </a:rPr>
              <a:t>is a key consisting of two or more attributes</a:t>
            </a:r>
          </a:p>
          <a:p>
            <a:endParaRPr lang="ru-RU" dirty="0">
              <a:uFillTx/>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Example for keys</a:t>
            </a:r>
            <a:endParaRPr lang="ru-RU" dirty="0">
              <a:uFillTx/>
            </a:endParaRPr>
          </a:p>
        </p:txBody>
      </p:sp>
      <p:sp>
        <p:nvSpPr>
          <p:cNvPr id="3" name="Объект 2"/>
          <p:cNvSpPr>
            <a:spLocks noGrp="1"/>
          </p:cNvSpPr>
          <p:nvPr>
            <p:ph sz="quarter" idx="1"/>
          </p:nvPr>
        </p:nvSpPr>
        <p:spPr/>
        <p:txBody>
          <a:bodyPr/>
          <a:lstStyle/>
          <a:p>
            <a:endParaRPr lang="en-US" dirty="0">
              <a:uFillTx/>
            </a:endParaRPr>
          </a:p>
          <a:p>
            <a:endParaRPr lang="en-US" dirty="0">
              <a:uFillTx/>
            </a:endParaRPr>
          </a:p>
          <a:p>
            <a:pPr marL="457200" indent="-457200">
              <a:buFont typeface="+mj-lt"/>
              <a:buAutoNum type="arabicPeriod"/>
            </a:pPr>
            <a:r>
              <a:rPr lang="en-US" dirty="0">
                <a:uFillTx/>
              </a:rPr>
              <a:t>both </a:t>
            </a:r>
            <a:r>
              <a:rPr lang="en-US" sz="2000" i="1" dirty="0" err="1">
                <a:uFillTx/>
              </a:rPr>
              <a:t>vehicle_identification_no</a:t>
            </a:r>
            <a:r>
              <a:rPr lang="en-US" sz="2000" i="1" dirty="0">
                <a:uFillTx/>
              </a:rPr>
              <a:t>.</a:t>
            </a:r>
            <a:r>
              <a:rPr lang="en-US" dirty="0">
                <a:uFillTx/>
              </a:rPr>
              <a:t> and </a:t>
            </a:r>
            <a:r>
              <a:rPr lang="en-US" sz="2000" i="1" dirty="0" err="1">
                <a:uFillTx/>
              </a:rPr>
              <a:t>registration_no</a:t>
            </a:r>
            <a:r>
              <a:rPr lang="en-US" sz="2000" i="1" dirty="0">
                <a:uFillTx/>
              </a:rPr>
              <a:t> </a:t>
            </a:r>
            <a:r>
              <a:rPr lang="en-US" dirty="0">
                <a:uFillTx/>
              </a:rPr>
              <a:t>are candidate keys.</a:t>
            </a:r>
          </a:p>
          <a:p>
            <a:pPr marL="457200" indent="-457200">
              <a:buFont typeface="+mj-lt"/>
              <a:buAutoNum type="arabicPeriod"/>
            </a:pPr>
            <a:r>
              <a:rPr lang="en-US" dirty="0">
                <a:uFillTx/>
              </a:rPr>
              <a:t>Which candidate key from the VEHICLE relation above would you choose as the primary key and why? </a:t>
            </a:r>
            <a:endParaRPr lang="ru-RU" dirty="0">
              <a:uFillTx/>
            </a:endParaRPr>
          </a:p>
        </p:txBody>
      </p:sp>
      <p:sp>
        <p:nvSpPr>
          <p:cNvPr id="4" name="Прямоугольник 3"/>
          <p:cNvSpPr>
            <a:spLocks/>
          </p:cNvSpPr>
          <p:nvPr/>
        </p:nvSpPr>
        <p:spPr>
          <a:xfrm>
            <a:off x="323528" y="1510882"/>
            <a:ext cx="7632848"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uFillTx/>
              </a:rPr>
              <a:t>VEHICLE (</a:t>
            </a:r>
            <a:r>
              <a:rPr lang="en-US" sz="2400" dirty="0" err="1">
                <a:uFillTx/>
              </a:rPr>
              <a:t>vehicle_identification_no</a:t>
            </a:r>
            <a:r>
              <a:rPr lang="en-US" sz="2400" dirty="0">
                <a:uFillTx/>
              </a:rPr>
              <a:t>., </a:t>
            </a:r>
            <a:r>
              <a:rPr lang="en-US" sz="2400" dirty="0" err="1">
                <a:uFillTx/>
              </a:rPr>
              <a:t>registration_no</a:t>
            </a:r>
            <a:r>
              <a:rPr lang="en-US" sz="2400" dirty="0">
                <a:uFillTx/>
              </a:rPr>
              <a:t>., </a:t>
            </a:r>
            <a:r>
              <a:rPr lang="en-US" sz="2400" dirty="0" err="1">
                <a:uFillTx/>
              </a:rPr>
              <a:t>vehicle_make</a:t>
            </a:r>
            <a:r>
              <a:rPr lang="en-US" sz="2400" dirty="0">
                <a:uFillTx/>
              </a:rPr>
              <a:t>, </a:t>
            </a:r>
            <a:r>
              <a:rPr lang="en-US" sz="2400" dirty="0" err="1">
                <a:uFillTx/>
              </a:rPr>
              <a:t>vehicle_model</a:t>
            </a:r>
            <a:r>
              <a:rPr lang="en-US" sz="2400" dirty="0">
                <a:uFillTx/>
              </a:rPr>
              <a:t>, ...)</a:t>
            </a:r>
            <a:endParaRPr lang="ru-RU" sz="2400" dirty="0">
              <a:uFillTx/>
            </a:endParaRPr>
          </a:p>
        </p:txBody>
      </p:sp>
      <p:sp>
        <p:nvSpPr>
          <p:cNvPr id="5" name="Прямоугольник 4"/>
          <p:cNvSpPr>
            <a:spLocks/>
          </p:cNvSpPr>
          <p:nvPr/>
        </p:nvSpPr>
        <p:spPr>
          <a:xfrm>
            <a:off x="755576" y="4725144"/>
            <a:ext cx="7416824" cy="1477328"/>
          </a:xfrm>
          <a:prstGeom prst="rect">
            <a:avLst/>
          </a:prstGeom>
        </p:spPr>
        <p:txBody>
          <a:bodyPr wrap="square">
            <a:spAutoFit/>
          </a:bodyPr>
          <a:lstStyle/>
          <a:p>
            <a:r>
              <a:rPr lang="en-US" dirty="0">
                <a:uFillTx/>
              </a:rPr>
              <a:t>A manufacturer-assigned </a:t>
            </a:r>
            <a:r>
              <a:rPr lang="en-US" dirty="0" err="1">
                <a:uFillTx/>
              </a:rPr>
              <a:t>vehicle_identification_no</a:t>
            </a:r>
            <a:r>
              <a:rPr lang="en-US" dirty="0">
                <a:uFillTx/>
              </a:rPr>
              <a:t>. would be chosen, as the vehicle </a:t>
            </a:r>
            <a:r>
              <a:rPr lang="en-US" dirty="0" err="1">
                <a:uFillTx/>
              </a:rPr>
              <a:t>registration_no</a:t>
            </a:r>
            <a:r>
              <a:rPr lang="en-US" dirty="0">
                <a:uFillTx/>
              </a:rPr>
              <a:t>. may change over </a:t>
            </a:r>
          </a:p>
          <a:p>
            <a:r>
              <a:rPr lang="en-US" dirty="0">
                <a:uFillTx/>
              </a:rPr>
              <a:t>the lifetime of the vehicle. Though depending on the use of the system, vehicle registration no. may be a better choice, </a:t>
            </a:r>
          </a:p>
          <a:p>
            <a:r>
              <a:rPr lang="en-US" dirty="0">
                <a:uFillTx/>
              </a:rPr>
              <a:t>i.e. in a car hire business.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Identifying relations</a:t>
            </a:r>
            <a:endParaRPr lang="ru-RU" dirty="0">
              <a:uFillTx/>
            </a:endParaRPr>
          </a:p>
        </p:txBody>
      </p:sp>
      <p:sp>
        <p:nvSpPr>
          <p:cNvPr id="3" name="Объект 2"/>
          <p:cNvSpPr>
            <a:spLocks noGrp="1"/>
          </p:cNvSpPr>
          <p:nvPr>
            <p:ph sz="quarter" idx="1"/>
          </p:nvPr>
        </p:nvSpPr>
        <p:spPr/>
        <p:txBody>
          <a:bodyPr/>
          <a:lstStyle/>
          <a:p>
            <a:r>
              <a:rPr lang="en-US" dirty="0">
                <a:uFillTx/>
              </a:rPr>
              <a:t>In order to establish the relationships between entities you will make use of keys. In order to do this a new type of key, the </a:t>
            </a:r>
            <a:r>
              <a:rPr lang="en-US" b="1" dirty="0">
                <a:solidFill>
                  <a:schemeClr val="accent1"/>
                </a:solidFill>
                <a:uFillTx/>
              </a:rPr>
              <a:t>Foreign Key (FK)</a:t>
            </a:r>
            <a:r>
              <a:rPr lang="en-US" dirty="0">
                <a:uFillTx/>
              </a:rPr>
              <a:t>, is needed:</a:t>
            </a:r>
          </a:p>
          <a:p>
            <a:endParaRPr lang="en-US" dirty="0">
              <a:uFillTx/>
            </a:endParaRPr>
          </a:p>
          <a:p>
            <a:endParaRPr lang="en-US" dirty="0">
              <a:uFillTx/>
            </a:endParaRPr>
          </a:p>
          <a:p>
            <a:r>
              <a:rPr lang="en-US" dirty="0">
                <a:uFillTx/>
              </a:rPr>
              <a:t>Remember for a </a:t>
            </a:r>
            <a:r>
              <a:rPr lang="en-US" i="1" dirty="0">
                <a:uFillTx/>
              </a:rPr>
              <a:t>1:M relationship </a:t>
            </a:r>
            <a:r>
              <a:rPr lang="en-US" dirty="0">
                <a:uFillTx/>
              </a:rPr>
              <a:t>with no optionality at the one end, the primary key from the one end of the relationship goes in at the many end as the foreign key.</a:t>
            </a:r>
          </a:p>
          <a:p>
            <a:endParaRPr lang="en-US" dirty="0">
              <a:uFillTx/>
            </a:endParaRPr>
          </a:p>
          <a:p>
            <a:endParaRPr lang="ru-RU" dirty="0">
              <a:uFillTx/>
            </a:endParaRPr>
          </a:p>
        </p:txBody>
      </p:sp>
      <p:sp>
        <p:nvSpPr>
          <p:cNvPr id="4" name="Прямоугольник 3"/>
          <p:cNvSpPr>
            <a:spLocks/>
          </p:cNvSpPr>
          <p:nvPr/>
        </p:nvSpPr>
        <p:spPr>
          <a:xfrm>
            <a:off x="611560" y="3212977"/>
            <a:ext cx="784887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uFillTx/>
              </a:rPr>
              <a:t>A foreign key is an attribute (or combination of attributes) in one relation which exists as a primary key in some other relation.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634082"/>
          </a:xfrm>
        </p:spPr>
        <p:txBody>
          <a:bodyPr/>
          <a:lstStyle/>
          <a:p>
            <a:r>
              <a:rPr lang="en-US" dirty="0">
                <a:uFillTx/>
              </a:rPr>
              <a:t>Example of FK</a:t>
            </a:r>
            <a:endParaRPr lang="ru-RU" dirty="0">
              <a:uFillTx/>
            </a:endParaRPr>
          </a:p>
        </p:txBody>
      </p:sp>
      <p:sp>
        <p:nvSpPr>
          <p:cNvPr id="3" name="Объект 2"/>
          <p:cNvSpPr>
            <a:spLocks noGrp="1"/>
          </p:cNvSpPr>
          <p:nvPr>
            <p:ph sz="quarter" idx="1"/>
          </p:nvPr>
        </p:nvSpPr>
        <p:spPr>
          <a:xfrm>
            <a:off x="457200" y="1600200"/>
            <a:ext cx="7979296" cy="3845024"/>
          </a:xfrm>
        </p:spPr>
        <p:txBody>
          <a:bodyPr>
            <a:normAutofit fontScale="85000" lnSpcReduction="10000"/>
          </a:bodyPr>
          <a:lstStyle/>
          <a:p>
            <a:endParaRPr lang="en-US" dirty="0">
              <a:uFillTx/>
            </a:endParaRPr>
          </a:p>
          <a:p>
            <a:endParaRPr lang="en-US" dirty="0">
              <a:uFillTx/>
            </a:endParaRPr>
          </a:p>
          <a:p>
            <a:endParaRPr lang="en-US" dirty="0">
              <a:uFillTx/>
            </a:endParaRPr>
          </a:p>
          <a:p>
            <a:endParaRPr lang="en-US" dirty="0">
              <a:uFillTx/>
            </a:endParaRPr>
          </a:p>
          <a:p>
            <a:r>
              <a:rPr lang="en-US" dirty="0">
                <a:uFillTx/>
              </a:rPr>
              <a:t>This is the one-to-many relationship between CUSTOMER and BOOKING - conceptual level;</a:t>
            </a:r>
          </a:p>
          <a:p>
            <a:r>
              <a:rPr lang="en-US" dirty="0">
                <a:uFillTx/>
              </a:rPr>
              <a:t>Two relations: CUSTOMER and BOOKING – logical design;</a:t>
            </a:r>
          </a:p>
          <a:p>
            <a:r>
              <a:rPr lang="en-US" dirty="0">
                <a:uFillTx/>
              </a:rPr>
              <a:t>Taking into account the link between these two relations you must copy the primary key of CUSTOMER (which is at the “one-end” of the relationship) into the relation BOOKING (at the “many-end” of the relationship). So the </a:t>
            </a:r>
            <a:r>
              <a:rPr lang="en-US" dirty="0" err="1">
                <a:uFillTx/>
              </a:rPr>
              <a:t>Customer_no</a:t>
            </a:r>
            <a:r>
              <a:rPr lang="en-US" dirty="0">
                <a:uFillTx/>
              </a:rPr>
              <a:t>. becomes </a:t>
            </a:r>
            <a:r>
              <a:rPr lang="en-US" b="1" dirty="0">
                <a:solidFill>
                  <a:schemeClr val="accent1"/>
                </a:solidFill>
                <a:uFillTx/>
              </a:rPr>
              <a:t>a foreign key </a:t>
            </a:r>
            <a:r>
              <a:rPr lang="en-US" dirty="0">
                <a:uFillTx/>
              </a:rPr>
              <a:t>in the relation BOOKING. </a:t>
            </a:r>
          </a:p>
          <a:p>
            <a:endParaRPr lang="en-US" dirty="0">
              <a:uFillTx/>
            </a:endParaRPr>
          </a:p>
          <a:p>
            <a:endParaRPr lang="ru-RU" dirty="0">
              <a:uFillTx/>
            </a:endParaRPr>
          </a:p>
        </p:txBody>
      </p:sp>
      <p:pic>
        <p:nvPicPr>
          <p:cNvPr id="14338" name="Picture 2"/>
          <p:cNvPicPr>
            <a:picLocks noChangeAspect="1" noChangeArrowheads="1"/>
          </p:cNvPicPr>
          <p:nvPr/>
        </p:nvPicPr>
        <p:blipFill>
          <a:blip r:embed="rId2"/>
          <a:srcRect/>
          <a:stretch>
            <a:fillRect/>
          </a:stretch>
        </p:blipFill>
        <p:spPr bwMode="auto">
          <a:xfrm>
            <a:off x="3635896" y="355873"/>
            <a:ext cx="4800600" cy="1704975"/>
          </a:xfrm>
          <a:prstGeom prst="rect">
            <a:avLst/>
          </a:prstGeom>
          <a:noFill/>
          <a:ln>
            <a:noFill/>
          </a:ln>
          <a:effectLst/>
        </p:spPr>
      </p:pic>
      <p:sp>
        <p:nvSpPr>
          <p:cNvPr id="4" name="Прямоугольник 3"/>
          <p:cNvSpPr>
            <a:spLocks/>
          </p:cNvSpPr>
          <p:nvPr/>
        </p:nvSpPr>
        <p:spPr>
          <a:xfrm>
            <a:off x="682452" y="2060848"/>
            <a:ext cx="6750496" cy="923330"/>
          </a:xfrm>
          <a:prstGeom prst="rect">
            <a:avLst/>
          </a:prstGeom>
        </p:spPr>
        <p:txBody>
          <a:bodyPr wrap="square">
            <a:spAutoFit/>
          </a:bodyPr>
          <a:lstStyle/>
          <a:p>
            <a:r>
              <a:rPr lang="en-US" dirty="0">
                <a:uFillTx/>
              </a:rPr>
              <a:t>CUSTOMER (Customer no., customer name, </a:t>
            </a:r>
            <a:r>
              <a:rPr lang="en-US" dirty="0" err="1">
                <a:uFillTx/>
              </a:rPr>
              <a:t>customer_address</a:t>
            </a:r>
            <a:r>
              <a:rPr lang="en-US" dirty="0">
                <a:uFillTx/>
              </a:rPr>
              <a:t>, ...)</a:t>
            </a:r>
          </a:p>
          <a:p>
            <a:r>
              <a:rPr lang="en-US" dirty="0">
                <a:uFillTx/>
              </a:rPr>
              <a:t>BOOOKING (Booking ref.,</a:t>
            </a:r>
            <a:r>
              <a:rPr lang="en-US" dirty="0" err="1">
                <a:uFillTx/>
              </a:rPr>
              <a:t>Booking_date</a:t>
            </a:r>
            <a:r>
              <a:rPr lang="en-US" dirty="0">
                <a:uFillTx/>
              </a:rPr>
              <a:t>, </a:t>
            </a:r>
            <a:r>
              <a:rPr lang="en-US" dirty="0" err="1">
                <a:uFillTx/>
              </a:rPr>
              <a:t>Customer_no</a:t>
            </a:r>
            <a:r>
              <a:rPr lang="en-US" dirty="0">
                <a:uFillTx/>
              </a:rPr>
              <a:t>, ...)</a:t>
            </a:r>
          </a:p>
        </p:txBody>
      </p:sp>
      <p:sp>
        <p:nvSpPr>
          <p:cNvPr id="5" name="Прямоугольник 4"/>
          <p:cNvSpPr>
            <a:spLocks/>
          </p:cNvSpPr>
          <p:nvPr/>
        </p:nvSpPr>
        <p:spPr>
          <a:xfrm>
            <a:off x="705170" y="5661248"/>
            <a:ext cx="7179198" cy="646331"/>
          </a:xfrm>
          <a:prstGeom prst="rect">
            <a:avLst/>
          </a:prstGeom>
        </p:spPr>
        <p:txBody>
          <a:bodyPr wrap="square">
            <a:spAutoFit/>
          </a:bodyPr>
          <a:lstStyle/>
          <a:p>
            <a:r>
              <a:rPr lang="en-US" dirty="0">
                <a:uFillTx/>
              </a:rPr>
              <a:t>Can you think of a reason why you must put the foreign key into the BOOKING table and not the other way around?</a:t>
            </a:r>
            <a:endParaRPr lang="ru-RU" dirty="0">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DB LIFECYCLE</a:t>
            </a:r>
            <a:endParaRPr lang="ru-RU" dirty="0">
              <a:uFillTx/>
            </a:endParaRPr>
          </a:p>
        </p:txBody>
      </p:sp>
      <p:pic>
        <p:nvPicPr>
          <p:cNvPr id="1026" name="Picture 2" descr="Картинки по запросу db life cycle"/>
          <p:cNvPicPr>
            <a:picLocks noChangeAspect="1" noChangeArrowheads="1"/>
          </p:cNvPicPr>
          <p:nvPr/>
        </p:nvPicPr>
        <p:blipFill>
          <a:blip r:embed="rId2"/>
          <a:srcRect/>
          <a:stretch>
            <a:fillRect/>
          </a:stretch>
        </p:blipFill>
        <p:spPr bwMode="auto">
          <a:xfrm>
            <a:off x="971600" y="1484783"/>
            <a:ext cx="6840760" cy="5017635"/>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67600" cy="706090"/>
          </a:xfrm>
        </p:spPr>
        <p:txBody>
          <a:bodyPr>
            <a:normAutofit/>
          </a:bodyPr>
          <a:lstStyle/>
          <a:p>
            <a:r>
              <a:rPr lang="en-US" sz="2800" dirty="0">
                <a:uFillTx/>
              </a:rPr>
              <a:t>Resolving many-to-many relationships</a:t>
            </a:r>
            <a:endParaRPr lang="ru-RU" sz="2800" dirty="0">
              <a:uFillTx/>
            </a:endParaRPr>
          </a:p>
        </p:txBody>
      </p:sp>
      <p:sp>
        <p:nvSpPr>
          <p:cNvPr id="3" name="Объект 2"/>
          <p:cNvSpPr>
            <a:spLocks noGrp="1"/>
          </p:cNvSpPr>
          <p:nvPr>
            <p:ph sz="quarter" idx="1"/>
          </p:nvPr>
        </p:nvSpPr>
        <p:spPr>
          <a:xfrm>
            <a:off x="395536" y="1052736"/>
            <a:ext cx="7529264" cy="5421216"/>
          </a:xfrm>
        </p:spPr>
        <p:txBody>
          <a:bodyPr/>
          <a:lstStyle/>
          <a:p>
            <a:endParaRPr lang="en-US" dirty="0">
              <a:uFillTx/>
            </a:endParaRPr>
          </a:p>
          <a:p>
            <a:endParaRPr lang="en-US" dirty="0">
              <a:uFillTx/>
            </a:endParaRPr>
          </a:p>
          <a:p>
            <a:pPr marL="0" indent="0">
              <a:buNone/>
            </a:pPr>
            <a:endParaRPr lang="en-US" dirty="0">
              <a:uFillTx/>
            </a:endParaRPr>
          </a:p>
          <a:p>
            <a:r>
              <a:rPr lang="en-US" dirty="0">
                <a:uFillTx/>
              </a:rPr>
              <a:t>Note that in the last relation here, which represents the M:N relationship, both foreign keys are needed together to form a compound primary key, which will uniquely identify occurrences that will exist in the resulting relationship table STUDY.</a:t>
            </a:r>
          </a:p>
          <a:p>
            <a:endParaRPr lang="ru-RU" dirty="0">
              <a:uFillTx/>
            </a:endParaRPr>
          </a:p>
        </p:txBody>
      </p:sp>
      <p:pic>
        <p:nvPicPr>
          <p:cNvPr id="15362" name="Picture 2"/>
          <p:cNvPicPr>
            <a:picLocks noChangeAspect="1" noChangeArrowheads="1"/>
          </p:cNvPicPr>
          <p:nvPr/>
        </p:nvPicPr>
        <p:blipFill>
          <a:blip r:embed="rId2"/>
          <a:srcRect/>
          <a:stretch>
            <a:fillRect/>
          </a:stretch>
        </p:blipFill>
        <p:spPr bwMode="auto">
          <a:xfrm>
            <a:off x="1907704" y="1124744"/>
            <a:ext cx="5534025" cy="1285875"/>
          </a:xfrm>
          <a:prstGeom prst="rect">
            <a:avLst/>
          </a:prstGeom>
          <a:noFill/>
          <a:ln>
            <a:noFill/>
          </a:ln>
          <a:effectLst/>
        </p:spPr>
      </p:pic>
      <p:pic>
        <p:nvPicPr>
          <p:cNvPr id="15364" name="Picture 4"/>
          <p:cNvPicPr>
            <a:picLocks noChangeAspect="1" noChangeArrowheads="1"/>
          </p:cNvPicPr>
          <p:nvPr/>
        </p:nvPicPr>
        <p:blipFill>
          <a:blip r:embed="rId3"/>
          <a:srcRect/>
          <a:stretch>
            <a:fillRect/>
          </a:stretch>
        </p:blipFill>
        <p:spPr bwMode="auto">
          <a:xfrm>
            <a:off x="2074391" y="4869160"/>
            <a:ext cx="3433713" cy="1220037"/>
          </a:xfrm>
          <a:prstGeom prst="rect">
            <a:avLst/>
          </a:prstGeom>
          <a:noFill/>
          <a:ln>
            <a:noFill/>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427168" cy="490066"/>
          </a:xfrm>
        </p:spPr>
        <p:txBody>
          <a:bodyPr>
            <a:normAutofit/>
          </a:bodyPr>
          <a:lstStyle/>
          <a:p>
            <a:r>
              <a:rPr lang="en-US" sz="2000" dirty="0">
                <a:uFillTx/>
              </a:rPr>
              <a:t>Resolving one-to-many relationships with optionality</a:t>
            </a:r>
            <a:endParaRPr lang="ru-RU" sz="2000" dirty="0">
              <a:uFillTx/>
            </a:endParaRPr>
          </a:p>
        </p:txBody>
      </p:sp>
      <p:sp>
        <p:nvSpPr>
          <p:cNvPr id="3" name="Объект 2"/>
          <p:cNvSpPr>
            <a:spLocks noGrp="1"/>
          </p:cNvSpPr>
          <p:nvPr>
            <p:ph sz="quarter" idx="1"/>
          </p:nvPr>
        </p:nvSpPr>
        <p:spPr>
          <a:xfrm>
            <a:off x="395535" y="836712"/>
            <a:ext cx="7632849" cy="4248472"/>
          </a:xfrm>
        </p:spPr>
        <p:txBody>
          <a:bodyPr>
            <a:normAutofit fontScale="85000" lnSpcReduction="20000"/>
          </a:bodyPr>
          <a:lstStyle/>
          <a:p>
            <a:endParaRPr lang="en-US" dirty="0">
              <a:uFillTx/>
            </a:endParaRPr>
          </a:p>
          <a:p>
            <a:endParaRPr lang="en-US" dirty="0">
              <a:uFillTx/>
            </a:endParaRPr>
          </a:p>
          <a:p>
            <a:endParaRPr lang="en-US" dirty="0">
              <a:uFillTx/>
            </a:endParaRPr>
          </a:p>
          <a:p>
            <a:endParaRPr lang="en-US" dirty="0">
              <a:uFillTx/>
            </a:endParaRPr>
          </a:p>
          <a:p>
            <a:r>
              <a:rPr lang="en-US" dirty="0">
                <a:uFillTx/>
              </a:rPr>
              <a:t>A customer may not be allocated a car for hire immediately i.e. when they make a booking;</a:t>
            </a:r>
          </a:p>
          <a:p>
            <a:r>
              <a:rPr lang="en-US" dirty="0">
                <a:uFillTx/>
              </a:rPr>
              <a:t>No car reg. to enter! The value would be what is referred to as null; however it is not acceptable to allow a null value for any key.</a:t>
            </a:r>
          </a:p>
          <a:p>
            <a:r>
              <a:rPr lang="en-US" dirty="0">
                <a:uFillTx/>
              </a:rPr>
              <a:t>The </a:t>
            </a:r>
            <a:r>
              <a:rPr lang="en-US" dirty="0" err="1">
                <a:uFillTx/>
              </a:rPr>
              <a:t>Customer_no</a:t>
            </a:r>
            <a:r>
              <a:rPr lang="en-US" dirty="0">
                <a:uFillTx/>
              </a:rPr>
              <a:t>. was chosen as the primary key for the new relation as the customer is only allocated one hire car at a time. With this arrangement an entry is only made in the HIRED_CAR table when a car is actually allocated to a customer.                                                    </a:t>
            </a:r>
          </a:p>
          <a:p>
            <a:endParaRPr lang="en-US" dirty="0">
              <a:uFillTx/>
            </a:endParaRPr>
          </a:p>
          <a:p>
            <a:endParaRPr lang="ru-RU" dirty="0">
              <a:uFillTx/>
            </a:endParaRPr>
          </a:p>
        </p:txBody>
      </p:sp>
      <p:pic>
        <p:nvPicPr>
          <p:cNvPr id="16386" name="Picture 2"/>
          <p:cNvPicPr>
            <a:picLocks noChangeAspect="1" noChangeArrowheads="1"/>
          </p:cNvPicPr>
          <p:nvPr/>
        </p:nvPicPr>
        <p:blipFill>
          <a:blip r:embed="rId2"/>
          <a:srcRect/>
          <a:stretch>
            <a:fillRect/>
          </a:stretch>
        </p:blipFill>
        <p:spPr bwMode="auto">
          <a:xfrm>
            <a:off x="1619672" y="764704"/>
            <a:ext cx="4895850" cy="1152525"/>
          </a:xfrm>
          <a:prstGeom prst="rect">
            <a:avLst/>
          </a:prstGeom>
          <a:noFill/>
          <a:ln>
            <a:noFill/>
          </a:ln>
          <a:effectLst/>
        </p:spPr>
      </p:pic>
      <p:pic>
        <p:nvPicPr>
          <p:cNvPr id="16387" name="Picture 3"/>
          <p:cNvPicPr>
            <a:picLocks noChangeAspect="1" noChangeArrowheads="1"/>
          </p:cNvPicPr>
          <p:nvPr/>
        </p:nvPicPr>
        <p:blipFill>
          <a:blip r:embed="rId3"/>
          <a:srcRect/>
          <a:stretch>
            <a:fillRect/>
          </a:stretch>
        </p:blipFill>
        <p:spPr bwMode="auto">
          <a:xfrm>
            <a:off x="2699792" y="4653136"/>
            <a:ext cx="4585773" cy="1584176"/>
          </a:xfrm>
          <a:prstGeom prst="rect">
            <a:avLst/>
          </a:prstGeom>
          <a:noFill/>
          <a:ln>
            <a:noFill/>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332656"/>
            <a:ext cx="7457256" cy="580926"/>
          </a:xfrm>
        </p:spPr>
        <p:txBody>
          <a:bodyPr/>
          <a:lstStyle/>
          <a:p>
            <a:r>
              <a:rPr lang="en-US" dirty="0">
                <a:uFillTx/>
              </a:rPr>
              <a:t>Resolving one-to-one relationships </a:t>
            </a:r>
            <a:endParaRPr lang="ru-RU" dirty="0">
              <a:uFillTx/>
            </a:endParaRPr>
          </a:p>
        </p:txBody>
      </p:sp>
      <p:sp>
        <p:nvSpPr>
          <p:cNvPr id="3" name="Объект 2"/>
          <p:cNvSpPr>
            <a:spLocks noGrp="1"/>
          </p:cNvSpPr>
          <p:nvPr>
            <p:ph sz="quarter" idx="1"/>
          </p:nvPr>
        </p:nvSpPr>
        <p:spPr>
          <a:xfrm>
            <a:off x="395536" y="1052736"/>
            <a:ext cx="7529264" cy="5421216"/>
          </a:xfrm>
        </p:spPr>
        <p:txBody>
          <a:bodyPr/>
          <a:lstStyle/>
          <a:p>
            <a:r>
              <a:rPr lang="en-US" dirty="0">
                <a:uFillTx/>
              </a:rPr>
              <a:t>There are three possible combinations for one-to-one (1:1) relationships and each requires a different process;</a:t>
            </a:r>
          </a:p>
          <a:p>
            <a:pPr marL="457200" indent="-457200">
              <a:buFont typeface="+mj-lt"/>
              <a:buAutoNum type="arabicPeriod"/>
            </a:pPr>
            <a:r>
              <a:rPr lang="en-US" dirty="0">
                <a:uFillTx/>
              </a:rPr>
              <a:t>1:1 relationship which is mandatory at each end;</a:t>
            </a:r>
          </a:p>
          <a:p>
            <a:pPr marL="457200" indent="-457200">
              <a:buFont typeface="+mj-lt"/>
              <a:buAutoNum type="arabicPeriod"/>
            </a:pPr>
            <a:r>
              <a:rPr lang="en-US" dirty="0">
                <a:uFillTx/>
              </a:rPr>
              <a:t>1:1 relationship with optionality at one end;</a:t>
            </a:r>
          </a:p>
          <a:p>
            <a:pPr marL="457200" indent="-457200">
              <a:buFont typeface="+mj-lt"/>
              <a:buAutoNum type="arabicPeriod"/>
            </a:pPr>
            <a:r>
              <a:rPr lang="en-US" dirty="0">
                <a:uFillTx/>
              </a:rPr>
              <a:t>1:1 relationship with optionality at both ends;</a:t>
            </a:r>
          </a:p>
          <a:p>
            <a:pPr marL="457200" indent="-457200">
              <a:buFont typeface="+mj-lt"/>
              <a:buAutoNum type="arabicPeriod"/>
            </a:pPr>
            <a:endParaRPr lang="en-US" dirty="0">
              <a:uFillTx/>
            </a:endParaRPr>
          </a:p>
          <a:p>
            <a:endParaRPr lang="en-US" dirty="0">
              <a:uFillTx/>
            </a:endParaRPr>
          </a:p>
          <a:p>
            <a:endParaRPr lang="ru-RU" dirty="0">
              <a:uFillTx/>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490066"/>
          </a:xfrm>
        </p:spPr>
        <p:txBody>
          <a:bodyPr>
            <a:normAutofit/>
          </a:bodyPr>
          <a:lstStyle/>
          <a:p>
            <a:r>
              <a:rPr lang="en-US" sz="2000" dirty="0">
                <a:uFillTx/>
              </a:rPr>
              <a:t>1:1 relationship which is mandatory at each end</a:t>
            </a:r>
            <a:endParaRPr lang="ru-RU" sz="2000" dirty="0">
              <a:uFillTx/>
            </a:endParaRPr>
          </a:p>
        </p:txBody>
      </p:sp>
      <p:sp>
        <p:nvSpPr>
          <p:cNvPr id="3" name="Объект 2"/>
          <p:cNvSpPr>
            <a:spLocks noGrp="1"/>
          </p:cNvSpPr>
          <p:nvPr>
            <p:ph sz="quarter" idx="1"/>
          </p:nvPr>
        </p:nvSpPr>
        <p:spPr>
          <a:xfrm>
            <a:off x="467544" y="908720"/>
            <a:ext cx="7457256" cy="5565232"/>
          </a:xfrm>
        </p:spPr>
        <p:txBody>
          <a:bodyPr/>
          <a:lstStyle/>
          <a:p>
            <a:endParaRPr lang="en-US" dirty="0">
              <a:uFillTx/>
            </a:endParaRPr>
          </a:p>
          <a:p>
            <a:endParaRPr lang="en-US" dirty="0">
              <a:uFillTx/>
            </a:endParaRPr>
          </a:p>
          <a:p>
            <a:endParaRPr lang="en-US" dirty="0">
              <a:uFillTx/>
            </a:endParaRPr>
          </a:p>
          <a:p>
            <a:r>
              <a:rPr lang="en-US" dirty="0">
                <a:uFillTx/>
              </a:rPr>
              <a:t>At the logical design stage the two entities are effectively merged into one relation with a single primary key. Either of the following skeleton relations could be used:</a:t>
            </a:r>
          </a:p>
          <a:p>
            <a:endParaRPr lang="en-US" dirty="0">
              <a:uFillTx/>
            </a:endParaRPr>
          </a:p>
        </p:txBody>
      </p:sp>
      <p:pic>
        <p:nvPicPr>
          <p:cNvPr id="17410" name="Picture 2"/>
          <p:cNvPicPr>
            <a:picLocks noChangeAspect="1" noChangeArrowheads="1"/>
          </p:cNvPicPr>
          <p:nvPr/>
        </p:nvPicPr>
        <p:blipFill>
          <a:blip r:embed="rId2"/>
          <a:srcRect/>
          <a:stretch>
            <a:fillRect/>
          </a:stretch>
        </p:blipFill>
        <p:spPr bwMode="auto">
          <a:xfrm>
            <a:off x="1115616" y="908720"/>
            <a:ext cx="6147024" cy="1440160"/>
          </a:xfrm>
          <a:prstGeom prst="rect">
            <a:avLst/>
          </a:prstGeom>
          <a:noFill/>
          <a:ln>
            <a:noFill/>
          </a:ln>
          <a:effectLst/>
        </p:spPr>
      </p:pic>
      <p:pic>
        <p:nvPicPr>
          <p:cNvPr id="17411" name="Picture 3"/>
          <p:cNvPicPr>
            <a:picLocks noChangeAspect="1" noChangeArrowheads="1"/>
          </p:cNvPicPr>
          <p:nvPr/>
        </p:nvPicPr>
        <p:blipFill>
          <a:blip r:embed="rId3"/>
          <a:srcRect/>
          <a:stretch>
            <a:fillRect/>
          </a:stretch>
        </p:blipFill>
        <p:spPr bwMode="auto">
          <a:xfrm>
            <a:off x="1835696" y="4005064"/>
            <a:ext cx="4608512" cy="1201682"/>
          </a:xfrm>
          <a:prstGeom prst="rect">
            <a:avLst/>
          </a:prstGeom>
          <a:noFill/>
          <a:ln>
            <a:noFill/>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7283152" cy="562074"/>
          </a:xfrm>
        </p:spPr>
        <p:txBody>
          <a:bodyPr>
            <a:normAutofit/>
          </a:bodyPr>
          <a:lstStyle/>
          <a:p>
            <a:r>
              <a:rPr lang="en-US" sz="2400" dirty="0">
                <a:uFillTx/>
              </a:rPr>
              <a:t>1:1relationship with optionality at one end</a:t>
            </a:r>
            <a:endParaRPr lang="ru-RU" sz="2400" dirty="0">
              <a:uFillTx/>
            </a:endParaRPr>
          </a:p>
        </p:txBody>
      </p:sp>
      <p:sp>
        <p:nvSpPr>
          <p:cNvPr id="3" name="Объект 2"/>
          <p:cNvSpPr>
            <a:spLocks noGrp="1"/>
          </p:cNvSpPr>
          <p:nvPr>
            <p:ph sz="quarter" idx="1"/>
          </p:nvPr>
        </p:nvSpPr>
        <p:spPr>
          <a:xfrm>
            <a:off x="467544" y="980728"/>
            <a:ext cx="7457256" cy="5493224"/>
          </a:xfrm>
        </p:spPr>
        <p:txBody>
          <a:bodyPr/>
          <a:lstStyle/>
          <a:p>
            <a:endParaRPr lang="en-US" dirty="0">
              <a:uFillTx/>
            </a:endParaRPr>
          </a:p>
          <a:p>
            <a:endParaRPr lang="en-US" dirty="0">
              <a:uFillTx/>
            </a:endParaRPr>
          </a:p>
          <a:p>
            <a:endParaRPr lang="en-US" dirty="0">
              <a:uFillTx/>
            </a:endParaRPr>
          </a:p>
          <a:p>
            <a:endParaRPr lang="en-US" dirty="0">
              <a:uFillTx/>
            </a:endParaRPr>
          </a:p>
          <a:p>
            <a:r>
              <a:rPr lang="en-US" dirty="0">
                <a:uFillTx/>
              </a:rPr>
              <a:t>The key of the entity at the non-optional end is posted into the relation for the optional entity. This approach avoids ending up with null value </a:t>
            </a:r>
            <a:r>
              <a:rPr lang="en-US" dirty="0" err="1">
                <a:uFillTx/>
              </a:rPr>
              <a:t>Employee_No</a:t>
            </a:r>
            <a:r>
              <a:rPr lang="en-US" dirty="0">
                <a:uFillTx/>
              </a:rPr>
              <a:t> attribute in the COMPUTER table</a:t>
            </a:r>
          </a:p>
          <a:p>
            <a:endParaRPr lang="ru-RU" dirty="0">
              <a:uFillTx/>
            </a:endParaRPr>
          </a:p>
        </p:txBody>
      </p:sp>
      <p:pic>
        <p:nvPicPr>
          <p:cNvPr id="18434" name="Picture 2"/>
          <p:cNvPicPr>
            <a:picLocks noChangeAspect="1" noChangeArrowheads="1"/>
          </p:cNvPicPr>
          <p:nvPr/>
        </p:nvPicPr>
        <p:blipFill>
          <a:blip r:embed="rId2"/>
          <a:srcRect/>
          <a:stretch>
            <a:fillRect/>
          </a:stretch>
        </p:blipFill>
        <p:spPr bwMode="auto">
          <a:xfrm>
            <a:off x="827584" y="1052736"/>
            <a:ext cx="6761016" cy="1512168"/>
          </a:xfrm>
          <a:prstGeom prst="rect">
            <a:avLst/>
          </a:prstGeom>
          <a:noFill/>
          <a:ln>
            <a:noFill/>
          </a:ln>
          <a:effectLst/>
        </p:spPr>
      </p:pic>
      <p:pic>
        <p:nvPicPr>
          <p:cNvPr id="18435" name="Picture 3"/>
          <p:cNvPicPr>
            <a:picLocks noChangeAspect="1" noChangeArrowheads="1"/>
          </p:cNvPicPr>
          <p:nvPr/>
        </p:nvPicPr>
        <p:blipFill>
          <a:blip r:embed="rId3"/>
          <a:srcRect/>
          <a:stretch>
            <a:fillRect/>
          </a:stretch>
        </p:blipFill>
        <p:spPr bwMode="auto">
          <a:xfrm>
            <a:off x="1835695" y="4516734"/>
            <a:ext cx="5660699" cy="1144513"/>
          </a:xfrm>
          <a:prstGeom prst="rect">
            <a:avLst/>
          </a:prstGeom>
          <a:noFill/>
          <a:ln>
            <a:noFill/>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67544" y="274638"/>
            <a:ext cx="7457256" cy="706090"/>
          </a:xfrm>
        </p:spPr>
        <p:txBody>
          <a:bodyPr>
            <a:normAutofit/>
          </a:bodyPr>
          <a:lstStyle/>
          <a:p>
            <a:r>
              <a:rPr lang="en-US" sz="2400" dirty="0">
                <a:uFillTx/>
              </a:rPr>
              <a:t>1:1 relationship with optionality at both ends</a:t>
            </a:r>
            <a:endParaRPr lang="ru-RU" sz="2400" dirty="0">
              <a:uFillTx/>
            </a:endParaRPr>
          </a:p>
        </p:txBody>
      </p:sp>
      <p:sp>
        <p:nvSpPr>
          <p:cNvPr id="3" name="Объект 2"/>
          <p:cNvSpPr>
            <a:spLocks noGrp="1"/>
          </p:cNvSpPr>
          <p:nvPr>
            <p:ph sz="quarter" idx="1"/>
          </p:nvPr>
        </p:nvSpPr>
        <p:spPr>
          <a:xfrm>
            <a:off x="467544" y="1052736"/>
            <a:ext cx="7457256" cy="5421216"/>
          </a:xfrm>
        </p:spPr>
        <p:txBody>
          <a:bodyPr>
            <a:normAutofit fontScale="92500" lnSpcReduction="10000"/>
          </a:bodyPr>
          <a:lstStyle/>
          <a:p>
            <a:endParaRPr lang="en-US" dirty="0">
              <a:uFillTx/>
            </a:endParaRPr>
          </a:p>
          <a:p>
            <a:endParaRPr lang="en-US" dirty="0">
              <a:uFillTx/>
            </a:endParaRPr>
          </a:p>
          <a:p>
            <a:endParaRPr lang="en-US" dirty="0">
              <a:uFillTx/>
            </a:endParaRPr>
          </a:p>
          <a:p>
            <a:endParaRPr lang="en-US" dirty="0">
              <a:uFillTx/>
            </a:endParaRPr>
          </a:p>
          <a:p>
            <a:r>
              <a:rPr lang="en-US" dirty="0">
                <a:uFillTx/>
              </a:rPr>
              <a:t>Three relations are needed, one for each entity and one to express the relationship between the employees and their computers:</a:t>
            </a:r>
          </a:p>
          <a:p>
            <a:endParaRPr lang="en-US" dirty="0">
              <a:uFillTx/>
            </a:endParaRPr>
          </a:p>
          <a:p>
            <a:endParaRPr lang="en-US" dirty="0">
              <a:uFillTx/>
            </a:endParaRPr>
          </a:p>
          <a:p>
            <a:endParaRPr lang="en-US" dirty="0">
              <a:uFillTx/>
            </a:endParaRPr>
          </a:p>
          <a:p>
            <a:endParaRPr lang="en-US" dirty="0">
              <a:uFillTx/>
            </a:endParaRPr>
          </a:p>
          <a:p>
            <a:endParaRPr lang="en-US" dirty="0">
              <a:uFillTx/>
            </a:endParaRPr>
          </a:p>
          <a:p>
            <a:r>
              <a:rPr lang="en-US" dirty="0">
                <a:uFillTx/>
              </a:rPr>
              <a:t>Note that </a:t>
            </a:r>
            <a:r>
              <a:rPr lang="en-US" dirty="0" err="1">
                <a:uFillTx/>
              </a:rPr>
              <a:t>eitherof</a:t>
            </a:r>
            <a:r>
              <a:rPr lang="en-US" dirty="0">
                <a:uFillTx/>
              </a:rPr>
              <a:t> the original identifiers could have been used as the primary key for the third relation. </a:t>
            </a:r>
          </a:p>
          <a:p>
            <a:endParaRPr lang="en-US" dirty="0">
              <a:uFillTx/>
            </a:endParaRPr>
          </a:p>
          <a:p>
            <a:endParaRPr lang="ru-RU" dirty="0">
              <a:uFillTx/>
            </a:endParaRPr>
          </a:p>
        </p:txBody>
      </p:sp>
      <p:pic>
        <p:nvPicPr>
          <p:cNvPr id="19458" name="Picture 2"/>
          <p:cNvPicPr>
            <a:picLocks noChangeAspect="1" noChangeArrowheads="1"/>
          </p:cNvPicPr>
          <p:nvPr/>
        </p:nvPicPr>
        <p:blipFill>
          <a:blip r:embed="rId2"/>
          <a:srcRect/>
          <a:stretch>
            <a:fillRect/>
          </a:stretch>
        </p:blipFill>
        <p:spPr bwMode="auto">
          <a:xfrm>
            <a:off x="1166597" y="980728"/>
            <a:ext cx="6120680" cy="1440838"/>
          </a:xfrm>
          <a:prstGeom prst="rect">
            <a:avLst/>
          </a:prstGeom>
          <a:noFill/>
          <a:ln>
            <a:noFill/>
          </a:ln>
          <a:effectLst/>
        </p:spPr>
      </p:pic>
      <p:pic>
        <p:nvPicPr>
          <p:cNvPr id="19459" name="Picture 3"/>
          <p:cNvPicPr>
            <a:picLocks noChangeAspect="1" noChangeArrowheads="1"/>
          </p:cNvPicPr>
          <p:nvPr/>
        </p:nvPicPr>
        <p:blipFill>
          <a:blip r:embed="rId3"/>
          <a:srcRect/>
          <a:stretch>
            <a:fillRect/>
          </a:stretch>
        </p:blipFill>
        <p:spPr bwMode="auto">
          <a:xfrm>
            <a:off x="1166597" y="3861048"/>
            <a:ext cx="6408712" cy="1307377"/>
          </a:xfrm>
          <a:prstGeom prst="rect">
            <a:avLst/>
          </a:prstGeom>
          <a:noFill/>
          <a:ln>
            <a:noFill/>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5675560" cy="418058"/>
          </a:xfrm>
        </p:spPr>
        <p:txBody>
          <a:bodyPr>
            <a:normAutofit fontScale="90000"/>
          </a:bodyPr>
          <a:lstStyle/>
          <a:p>
            <a:r>
              <a:rPr lang="en-US" dirty="0">
                <a:uFillTx/>
              </a:rPr>
              <a:t>Recursive relationships</a:t>
            </a:r>
            <a:endParaRPr lang="ru-RU" dirty="0">
              <a:uFillTx/>
            </a:endParaRPr>
          </a:p>
        </p:txBody>
      </p:sp>
      <p:sp>
        <p:nvSpPr>
          <p:cNvPr id="3" name="Объект 2"/>
          <p:cNvSpPr>
            <a:spLocks noGrp="1"/>
          </p:cNvSpPr>
          <p:nvPr>
            <p:ph sz="quarter" idx="1"/>
          </p:nvPr>
        </p:nvSpPr>
        <p:spPr>
          <a:xfrm>
            <a:off x="456522" y="879575"/>
            <a:ext cx="7499853" cy="893241"/>
          </a:xfrm>
        </p:spPr>
        <p:txBody>
          <a:bodyPr>
            <a:normAutofit lnSpcReduction="10000"/>
          </a:bodyPr>
          <a:lstStyle/>
          <a:p>
            <a:r>
              <a:rPr lang="en-US" sz="1800" dirty="0">
                <a:uFillTx/>
              </a:rPr>
              <a:t>When you have an entity type which can have an occurrence that relates to other occurrences of the same entity type this is called a recursive relationship and can be shown as follows:</a:t>
            </a:r>
          </a:p>
          <a:p>
            <a:endParaRPr lang="ru-RU" dirty="0">
              <a:uFillTx/>
            </a:endParaRPr>
          </a:p>
        </p:txBody>
      </p:sp>
      <p:pic>
        <p:nvPicPr>
          <p:cNvPr id="20482" name="Picture 2"/>
          <p:cNvPicPr>
            <a:picLocks noChangeAspect="1" noChangeArrowheads="1"/>
          </p:cNvPicPr>
          <p:nvPr/>
        </p:nvPicPr>
        <p:blipFill>
          <a:blip r:embed="rId2"/>
          <a:srcRect/>
          <a:stretch>
            <a:fillRect/>
          </a:stretch>
        </p:blipFill>
        <p:spPr bwMode="auto">
          <a:xfrm>
            <a:off x="755576" y="1844824"/>
            <a:ext cx="2238375" cy="1362075"/>
          </a:xfrm>
          <a:prstGeom prst="rect">
            <a:avLst/>
          </a:prstGeom>
          <a:noFill/>
          <a:ln>
            <a:noFill/>
          </a:ln>
          <a:effectLst/>
        </p:spPr>
      </p:pic>
      <p:pic>
        <p:nvPicPr>
          <p:cNvPr id="20483" name="Picture 3"/>
          <p:cNvPicPr>
            <a:picLocks noChangeAspect="1" noChangeArrowheads="1"/>
          </p:cNvPicPr>
          <p:nvPr/>
        </p:nvPicPr>
        <p:blipFill>
          <a:blip r:embed="rId3"/>
          <a:srcRect/>
          <a:stretch>
            <a:fillRect/>
          </a:stretch>
        </p:blipFill>
        <p:spPr bwMode="auto">
          <a:xfrm>
            <a:off x="1187624" y="3429000"/>
            <a:ext cx="2362200" cy="1390650"/>
          </a:xfrm>
          <a:prstGeom prst="rect">
            <a:avLst/>
          </a:prstGeom>
          <a:noFill/>
          <a:ln>
            <a:noFill/>
          </a:ln>
          <a:effectLst/>
        </p:spPr>
      </p:pic>
      <p:pic>
        <p:nvPicPr>
          <p:cNvPr id="20484" name="Picture 4"/>
          <p:cNvPicPr>
            <a:picLocks noChangeAspect="1" noChangeArrowheads="1"/>
          </p:cNvPicPr>
          <p:nvPr/>
        </p:nvPicPr>
        <p:blipFill>
          <a:blip r:embed="rId4"/>
          <a:srcRect/>
          <a:stretch>
            <a:fillRect/>
          </a:stretch>
        </p:blipFill>
        <p:spPr bwMode="auto">
          <a:xfrm>
            <a:off x="418087" y="5352146"/>
            <a:ext cx="2400300" cy="1476375"/>
          </a:xfrm>
          <a:prstGeom prst="rect">
            <a:avLst/>
          </a:prstGeom>
          <a:noFill/>
          <a:ln>
            <a:noFill/>
          </a:ln>
          <a:effectLst/>
        </p:spPr>
      </p:pic>
      <p:pic>
        <p:nvPicPr>
          <p:cNvPr id="20485" name="Picture 5"/>
          <p:cNvPicPr>
            <a:picLocks noChangeAspect="1" noChangeArrowheads="1"/>
          </p:cNvPicPr>
          <p:nvPr/>
        </p:nvPicPr>
        <p:blipFill>
          <a:blip r:embed="rId5"/>
          <a:srcRect/>
          <a:stretch>
            <a:fillRect/>
          </a:stretch>
        </p:blipFill>
        <p:spPr bwMode="auto">
          <a:xfrm>
            <a:off x="3779912" y="5229200"/>
            <a:ext cx="3238500" cy="1485900"/>
          </a:xfrm>
          <a:prstGeom prst="rect">
            <a:avLst/>
          </a:prstGeom>
          <a:ln w="88900" cap="sq" cmpd="thickThin">
            <a:solidFill>
              <a:srgbClr val="000000"/>
            </a:solidFill>
            <a:prstDash val="solid"/>
            <a:miter lim="800000"/>
          </a:ln>
          <a:effectLst>
            <a:innerShdw blurRad="76200">
              <a:srgbClr val="000000"/>
            </a:innerShdw>
          </a:effectLst>
        </p:spPr>
      </p:pic>
      <p:pic>
        <p:nvPicPr>
          <p:cNvPr id="20486" name="Picture 6"/>
          <p:cNvPicPr>
            <a:picLocks noChangeAspect="1" noChangeArrowheads="1"/>
          </p:cNvPicPr>
          <p:nvPr/>
        </p:nvPicPr>
        <p:blipFill>
          <a:blip r:embed="rId6"/>
          <a:srcRect/>
          <a:stretch>
            <a:fillRect/>
          </a:stretch>
        </p:blipFill>
        <p:spPr bwMode="auto">
          <a:xfrm>
            <a:off x="4489697" y="3501008"/>
            <a:ext cx="3286125" cy="1466850"/>
          </a:xfrm>
          <a:prstGeom prst="rect">
            <a:avLst/>
          </a:prstGeom>
          <a:ln w="88900" cap="sq" cmpd="thickThin">
            <a:solidFill>
              <a:srgbClr val="000000"/>
            </a:solidFill>
            <a:prstDash val="solid"/>
            <a:miter lim="800000"/>
          </a:ln>
          <a:effectLst>
            <a:innerShdw blurRad="76200">
              <a:srgbClr val="000000"/>
            </a:innerShdw>
          </a:effectLst>
        </p:spPr>
      </p:pic>
      <p:pic>
        <p:nvPicPr>
          <p:cNvPr id="20487" name="Picture 7"/>
          <p:cNvPicPr>
            <a:picLocks noChangeAspect="1" noChangeArrowheads="1"/>
          </p:cNvPicPr>
          <p:nvPr/>
        </p:nvPicPr>
        <p:blipFill>
          <a:blip r:embed="rId7"/>
          <a:srcRect/>
          <a:stretch>
            <a:fillRect/>
          </a:stretch>
        </p:blipFill>
        <p:spPr bwMode="auto">
          <a:xfrm>
            <a:off x="4022973" y="1844824"/>
            <a:ext cx="4219575" cy="1438275"/>
          </a:xfrm>
          <a:prstGeom prst="rect">
            <a:avLst/>
          </a:prstGeom>
          <a:ln w="88900" cap="sq" cmpd="thickThin">
            <a:solidFill>
              <a:srgbClr val="000000"/>
            </a:solidFill>
            <a:prstDash val="solid"/>
            <a:miter lim="800000"/>
          </a:ln>
          <a:effectLst>
            <a:innerShdw blurRad="76200">
              <a:srgbClr val="000000"/>
            </a:innerShdw>
          </a:effectLst>
        </p:spPr>
      </p:pic>
      <p:cxnSp>
        <p:nvCxnSpPr>
          <p:cNvPr id="5" name="Прямая со стрелкой 4"/>
          <p:cNvCxnSpPr/>
          <p:nvPr/>
        </p:nvCxnSpPr>
        <p:spPr>
          <a:xfrm>
            <a:off x="3275856" y="2348880"/>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3563888" y="407707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2915816" y="5877272"/>
            <a:ext cx="6480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DATABASE DESIGN </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The ability to design databases and associated applications is critical to the success of the modern enterprise. </a:t>
            </a:r>
          </a:p>
          <a:p>
            <a:r>
              <a:rPr lang="en-US" dirty="0">
                <a:uFillTx/>
              </a:rPr>
              <a:t>Database design requires understanding both the operational and business requirements of an organization as well as the ability to model and realize those requirements using a database. </a:t>
            </a:r>
          </a:p>
          <a:p>
            <a:r>
              <a:rPr lang="en-US" dirty="0">
                <a:uFillTx/>
              </a:rPr>
              <a:t> Developing database and information systems is performed using a development lifecycle, which consists of a series of steps</a:t>
            </a:r>
          </a:p>
          <a:p>
            <a:endParaRPr lang="ru-RU" dirty="0">
              <a:uFillTx/>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DB design Stages</a:t>
            </a:r>
            <a:endParaRPr lang="ru-RU" dirty="0">
              <a:uFillTx/>
            </a:endParaRPr>
          </a:p>
        </p:txBody>
      </p:sp>
      <p:pic>
        <p:nvPicPr>
          <p:cNvPr id="2050" name="Picture 2"/>
          <p:cNvPicPr>
            <a:picLocks noChangeAspect="1" noChangeArrowheads="1"/>
          </p:cNvPicPr>
          <p:nvPr/>
        </p:nvPicPr>
        <p:blipFill>
          <a:blip r:embed="rId2"/>
          <a:srcRect/>
          <a:stretch>
            <a:fillRect/>
          </a:stretch>
        </p:blipFill>
        <p:spPr bwMode="auto">
          <a:xfrm>
            <a:off x="847091" y="1484784"/>
            <a:ext cx="7391400" cy="4762500"/>
          </a:xfrm>
          <a:prstGeom prst="rect">
            <a:avLst/>
          </a:prstGeom>
          <a:noFill/>
          <a:ln>
            <a:noFill/>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uFillTx/>
              </a:rPr>
              <a:t>SPECIFICATION </a:t>
            </a:r>
            <a:br>
              <a:rPr lang="en-US" dirty="0">
                <a:uFillTx/>
              </a:rPr>
            </a:br>
            <a:r>
              <a:rPr lang="en-US" dirty="0">
                <a:uFillTx/>
              </a:rPr>
              <a:t>REQUIREMENTS GATHERING </a:t>
            </a:r>
            <a:endParaRPr lang="ru-RU" dirty="0">
              <a:uFillTx/>
            </a:endParaRPr>
          </a:p>
        </p:txBody>
      </p:sp>
      <p:sp>
        <p:nvSpPr>
          <p:cNvPr id="3" name="Объект 2"/>
          <p:cNvSpPr>
            <a:spLocks noGrp="1"/>
          </p:cNvSpPr>
          <p:nvPr>
            <p:ph sz="quarter" idx="1"/>
          </p:nvPr>
        </p:nvSpPr>
        <p:spPr/>
        <p:txBody>
          <a:bodyPr>
            <a:normAutofit/>
          </a:bodyPr>
          <a:lstStyle/>
          <a:p>
            <a:r>
              <a:rPr lang="en-US" dirty="0">
                <a:uFillTx/>
              </a:rPr>
              <a:t>The most critical aspect of specification is the gathering and compilation of system and user requirements. </a:t>
            </a:r>
          </a:p>
          <a:p>
            <a:r>
              <a:rPr lang="en-US" dirty="0">
                <a:uFillTx/>
              </a:rPr>
              <a:t>This process is normally done in conjunction with managers and users. </a:t>
            </a:r>
          </a:p>
          <a:p>
            <a:r>
              <a:rPr lang="en-US" dirty="0">
                <a:uFillTx/>
              </a:rPr>
              <a:t>The major goal in requirements gathering is to: </a:t>
            </a:r>
          </a:p>
          <a:p>
            <a:pPr marL="0" indent="0">
              <a:buNone/>
            </a:pPr>
            <a:r>
              <a:rPr lang="en-US" dirty="0">
                <a:uFillTx/>
              </a:rPr>
              <a:t>- collect the data used by the organization, </a:t>
            </a:r>
          </a:p>
          <a:p>
            <a:pPr marL="0" indent="0">
              <a:buNone/>
            </a:pPr>
            <a:r>
              <a:rPr lang="en-US" dirty="0">
                <a:uFillTx/>
              </a:rPr>
              <a:t>- identify relationships in the data, </a:t>
            </a:r>
          </a:p>
          <a:p>
            <a:pPr marL="0" indent="0">
              <a:buNone/>
            </a:pPr>
            <a:r>
              <a:rPr lang="en-US" dirty="0">
                <a:uFillTx/>
              </a:rPr>
              <a:t>- identify future data needs, </a:t>
            </a:r>
          </a:p>
          <a:p>
            <a:pPr marL="0" indent="0">
              <a:buNone/>
            </a:pPr>
            <a:r>
              <a:rPr lang="en-US" dirty="0">
                <a:uFillTx/>
              </a:rPr>
              <a:t>- and determine how the data is used and generated. </a:t>
            </a:r>
          </a:p>
          <a:p>
            <a:endParaRPr lang="ru-RU" dirty="0">
              <a:uFillTx/>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uFillTx/>
              </a:rPr>
              <a:t>More about requirements</a:t>
            </a:r>
            <a:endParaRPr lang="ru-RU" dirty="0">
              <a:uFillTx/>
            </a:endParaRPr>
          </a:p>
        </p:txBody>
      </p:sp>
      <p:sp>
        <p:nvSpPr>
          <p:cNvPr id="3" name="Объект 2"/>
          <p:cNvSpPr>
            <a:spLocks noGrp="1"/>
          </p:cNvSpPr>
          <p:nvPr>
            <p:ph sz="quarter" idx="1"/>
          </p:nvPr>
        </p:nvSpPr>
        <p:spPr/>
        <p:txBody>
          <a:bodyPr>
            <a:normAutofit fontScale="92500" lnSpcReduction="10000"/>
          </a:bodyPr>
          <a:lstStyle/>
          <a:p>
            <a:r>
              <a:rPr lang="en-US" b="1" dirty="0">
                <a:uFillTx/>
              </a:rPr>
              <a:t>These things are especially critical: </a:t>
            </a:r>
          </a:p>
          <a:p>
            <a:pPr marL="0" indent="0">
              <a:buNone/>
            </a:pPr>
            <a:r>
              <a:rPr lang="en-US" dirty="0">
                <a:uFillTx/>
              </a:rPr>
              <a:t>- Identification of unique fields (keys) </a:t>
            </a:r>
          </a:p>
          <a:p>
            <a:pPr marL="0" indent="0">
              <a:buNone/>
            </a:pPr>
            <a:r>
              <a:rPr lang="en-US" dirty="0">
                <a:uFillTx/>
              </a:rPr>
              <a:t>- Data dependencies, relationships, and constraints (high-level) </a:t>
            </a:r>
          </a:p>
          <a:p>
            <a:pPr>
              <a:buFontTx/>
              <a:buChar char="-"/>
            </a:pPr>
            <a:r>
              <a:rPr lang="en-US" dirty="0">
                <a:uFillTx/>
              </a:rPr>
              <a:t>The data sizes and their growth rate</a:t>
            </a:r>
          </a:p>
          <a:p>
            <a:r>
              <a:rPr lang="en-US" b="1" dirty="0">
                <a:uFillTx/>
              </a:rPr>
              <a:t>Fact-finding </a:t>
            </a:r>
            <a:r>
              <a:rPr lang="en-US" dirty="0">
                <a:uFillTx/>
              </a:rPr>
              <a:t>is using interviews and questionnaires to collect facts about systems, requirements, and preferences. Five fact-finding </a:t>
            </a:r>
            <a:r>
              <a:rPr lang="en-US" b="1" dirty="0">
                <a:uFillTx/>
              </a:rPr>
              <a:t>techniques:</a:t>
            </a:r>
            <a:r>
              <a:rPr lang="en-US" dirty="0">
                <a:uFillTx/>
              </a:rPr>
              <a:t> </a:t>
            </a:r>
          </a:p>
          <a:p>
            <a:pPr marL="0" indent="0">
              <a:buNone/>
            </a:pPr>
            <a:r>
              <a:rPr lang="en-US" dirty="0">
                <a:uFillTx/>
              </a:rPr>
              <a:t>• examining documentation </a:t>
            </a:r>
          </a:p>
          <a:p>
            <a:pPr marL="0" indent="0">
              <a:buNone/>
            </a:pPr>
            <a:r>
              <a:rPr lang="en-US" dirty="0">
                <a:uFillTx/>
              </a:rPr>
              <a:t>• interviewing </a:t>
            </a:r>
          </a:p>
          <a:p>
            <a:pPr marL="0" indent="0">
              <a:buNone/>
            </a:pPr>
            <a:r>
              <a:rPr lang="en-US" dirty="0">
                <a:uFillTx/>
              </a:rPr>
              <a:t>• observing the enterprise in operation </a:t>
            </a:r>
          </a:p>
          <a:p>
            <a:pPr marL="0" indent="0">
              <a:buNone/>
            </a:pPr>
            <a:r>
              <a:rPr lang="en-US" dirty="0">
                <a:uFillTx/>
              </a:rPr>
              <a:t>• research </a:t>
            </a:r>
          </a:p>
          <a:p>
            <a:pPr marL="0" indent="0">
              <a:buNone/>
            </a:pPr>
            <a:r>
              <a:rPr lang="en-US" dirty="0">
                <a:uFillTx/>
              </a:rPr>
              <a:t>• questionnaires</a:t>
            </a:r>
          </a:p>
          <a:p>
            <a:pPr>
              <a:buFont typeface="Courier New" pitchFamily="49" charset="0"/>
              <a:buChar char="o"/>
            </a:pPr>
            <a:endParaRPr lang="en-US" dirty="0">
              <a:uFillTx/>
            </a:endParaRPr>
          </a:p>
          <a:p>
            <a:pPr marL="0" indent="0">
              <a:buNone/>
            </a:pPr>
            <a:endParaRPr lang="en-US" dirty="0">
              <a:uFillTx/>
            </a:endParaRPr>
          </a:p>
          <a:p>
            <a:endParaRPr lang="ru-RU" dirty="0">
              <a:uFillTx/>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tint val="91000"/>
                <a:shade val="80000"/>
                <a:tint val="91000"/>
              </a:schemeClr>
              <a:schemeClr val="phClr">
                <a:shade val="80000"/>
                <a:tint val="91000"/>
                <a:shade val="80000"/>
                <a:tint val="91000"/>
              </a:schemeClr>
            </a:duotone>
          </a:blip>
          <a:tile tx="0" ty="0" sx="40000" sy="50000" flip="y" algn="tl"/>
        </a:blip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186679FD0A49024C990DBF628A504220" ma:contentTypeVersion="3" ma:contentTypeDescription="Создание документа." ma:contentTypeScope="" ma:versionID="1bd67a0fd822453bb5085167b2909330">
  <xsd:schema xmlns:xsd="http://www.w3.org/2001/XMLSchema" xmlns:xs="http://www.w3.org/2001/XMLSchema" xmlns:p="http://schemas.microsoft.com/office/2006/metadata/properties" xmlns:ns2="52ad687b-d88e-4c84-9e90-c56e7c0a23e1" targetNamespace="http://schemas.microsoft.com/office/2006/metadata/properties" ma:root="true" ma:fieldsID="6a452920eb1e2dd3b20786a7796a9e1f" ns2:_="">
    <xsd:import namespace="52ad687b-d88e-4c84-9e90-c56e7c0a23e1"/>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d687b-d88e-4c84-9e90-c56e7c0a2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D7D016-4408-42A2-B52F-91E3ADCB1E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ad687b-d88e-4c84-9e90-c56e7c0a2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CD5E2B-C32A-446C-87BE-052695DEA210}">
  <ds:schemaRefs>
    <ds:schemaRef ds:uri="http://schemas.microsoft.com/sharepoint/v3/contenttype/forms"/>
  </ds:schemaRefs>
</ds:datastoreItem>
</file>

<file path=customXml/itemProps3.xml><?xml version="1.0" encoding="utf-8"?>
<ds:datastoreItem xmlns:ds="http://schemas.openxmlformats.org/officeDocument/2006/customXml" ds:itemID="{A431EDC4-0FA1-4250-987F-D0FCB118CE5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Oriel</Template>
  <TotalTime>806</TotalTime>
  <Words>3407</Words>
  <Application>Microsoft Office PowerPoint</Application>
  <PresentationFormat>On-screen Show (4:3)</PresentationFormat>
  <Paragraphs>413</Paragraphs>
  <Slides>56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Calibri</vt:lpstr>
      <vt:lpstr>Century Schoolbook</vt:lpstr>
      <vt:lpstr>CG Times (E1)</vt:lpstr>
      <vt:lpstr>CG Times (WN)</vt:lpstr>
      <vt:lpstr>Courier New</vt:lpstr>
      <vt:lpstr>Monotype Sorts</vt:lpstr>
      <vt:lpstr>Times New Roman</vt:lpstr>
      <vt:lpstr>Wingdings</vt:lpstr>
      <vt:lpstr>Wingdings 2</vt:lpstr>
      <vt:lpstr>Эркер</vt:lpstr>
      <vt:lpstr>Conceptual and logical DB design</vt:lpstr>
      <vt:lpstr>DB Lifecycle</vt:lpstr>
      <vt:lpstr>Stages</vt:lpstr>
      <vt:lpstr>Stages</vt:lpstr>
      <vt:lpstr>DB LIFECYCLE</vt:lpstr>
      <vt:lpstr>DATABASE DESIGN </vt:lpstr>
      <vt:lpstr>DB design Stages</vt:lpstr>
      <vt:lpstr>SPECIFICATION  REQUIREMENTS GATHERING </vt:lpstr>
      <vt:lpstr>More about requirements</vt:lpstr>
      <vt:lpstr>Do we really need to design stuff?</vt:lpstr>
      <vt:lpstr>Designs</vt:lpstr>
      <vt:lpstr>CONCEPTUAL DATABASE DESIGN </vt:lpstr>
      <vt:lpstr>REASONS FOR CONCEPTUAL MODELING </vt:lpstr>
      <vt:lpstr>ENTITY-RELATIONSHIP MODEL</vt:lpstr>
      <vt:lpstr>DATABASE REQUIREMENTS  (First Step)</vt:lpstr>
      <vt:lpstr>Entity</vt:lpstr>
      <vt:lpstr>Entity types vs Entity</vt:lpstr>
      <vt:lpstr>Entity Occurrence</vt:lpstr>
      <vt:lpstr>Exercise 1</vt:lpstr>
      <vt:lpstr>Entity attributes</vt:lpstr>
      <vt:lpstr>Attributes: Notations</vt:lpstr>
      <vt:lpstr>Example: Entity, Attributes, Occurance</vt:lpstr>
      <vt:lpstr>Exercise 2</vt:lpstr>
      <vt:lpstr>Exercise 3</vt:lpstr>
      <vt:lpstr>Entity definitions</vt:lpstr>
      <vt:lpstr>Example of Entity Definition</vt:lpstr>
      <vt:lpstr>Entity Relationships</vt:lpstr>
      <vt:lpstr>Exercise 4</vt:lpstr>
      <vt:lpstr>Relationship cardinality</vt:lpstr>
      <vt:lpstr>Relationship Cardinality</vt:lpstr>
      <vt:lpstr>Entity Relationship Diagram (ERD): Notations</vt:lpstr>
      <vt:lpstr>Optionality of Relationship Memberships</vt:lpstr>
      <vt:lpstr>Relationship Statements</vt:lpstr>
      <vt:lpstr>ERD: More Examples</vt:lpstr>
      <vt:lpstr>Identifying Relationships</vt:lpstr>
      <vt:lpstr>Exercise 5</vt:lpstr>
      <vt:lpstr>Example: Department Store      1/2</vt:lpstr>
      <vt:lpstr>Example: University Database </vt:lpstr>
      <vt:lpstr>Soccer Database</vt:lpstr>
      <vt:lpstr>Research Project Database</vt:lpstr>
      <vt:lpstr>Summary</vt:lpstr>
      <vt:lpstr>Logical Database Design</vt:lpstr>
      <vt:lpstr>Relations</vt:lpstr>
      <vt:lpstr>example of a relation</vt:lpstr>
      <vt:lpstr>Rules for tables in DB</vt:lpstr>
      <vt:lpstr>Keys</vt:lpstr>
      <vt:lpstr>Example for keys</vt:lpstr>
      <vt:lpstr>Identifying relations</vt:lpstr>
      <vt:lpstr>Example of FK</vt:lpstr>
      <vt:lpstr>Resolving many-to-many relationships</vt:lpstr>
      <vt:lpstr>Resolving one-to-many relationships with optionality</vt:lpstr>
      <vt:lpstr>Resolving one-to-one relationships </vt:lpstr>
      <vt:lpstr>1:1 relationship which is mandatory at each end</vt:lpstr>
      <vt:lpstr>1:1relationship with optionality at one end</vt:lpstr>
      <vt:lpstr>1:1 relationship with optionality at both ends</vt:lpstr>
      <vt:lpstr>Recursive relationships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Conceptual and logical DB design</dc:title>
  <dc:creator>Alibek</dc:creator>
  <cp:lastModifiedBy>Маратулы</cp:lastModifiedBy>
  <cp:revision>153</cp:revision>
  <dcterms:created xsi:type="dcterms:W3CDTF">2019-02-02T14:04:52Z</dcterms:created>
  <dcterms:modified xsi:type="dcterms:W3CDTF">2021-04-06T07:10:55Z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0x010100186679FD0A49024C990DBF628A504220</vt:lpwstr>
  </property>
</Properties>
</file>